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 id="268" r:id="rId14"/>
    <p:sldId id="269" r:id="rId15"/>
    <p:sldId id="270" r:id="rId16"/>
    <p:sldId id="271" r:id="rId17"/>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047CCE00-9D71-45C7-B4E9-A93D40F107B4}"/>
    <pc:docChg chg="custSel modSld">
      <pc:chgData name="Lennart Nelting Keller (LNKE - Underviser - VE - AK)" userId="0f8b2343-f0d9-4667-9071-fe4d1167a82f" providerId="ADAL" clId="{047CCE00-9D71-45C7-B4E9-A93D40F107B4}" dt="2025-03-05T11:01:49.542" v="19" actId="5793"/>
      <pc:docMkLst>
        <pc:docMk/>
      </pc:docMkLst>
      <pc:sldChg chg="modSp mod">
        <pc:chgData name="Lennart Nelting Keller (LNKE - Underviser - VE - AK)" userId="0f8b2343-f0d9-4667-9071-fe4d1167a82f" providerId="ADAL" clId="{047CCE00-9D71-45C7-B4E9-A93D40F107B4}" dt="2025-03-05T11:01:49.542" v="19" actId="5793"/>
        <pc:sldMkLst>
          <pc:docMk/>
          <pc:sldMk cId="2582563950" sldId="271"/>
        </pc:sldMkLst>
        <pc:spChg chg="mod">
          <ac:chgData name="Lennart Nelting Keller (LNKE - Underviser - VE - AK)" userId="0f8b2343-f0d9-4667-9071-fe4d1167a82f" providerId="ADAL" clId="{047CCE00-9D71-45C7-B4E9-A93D40F107B4}" dt="2025-03-05T11:01:49.542" v="19" actId="5793"/>
          <ac:spMkLst>
            <pc:docMk/>
            <pc:sldMk cId="2582563950" sldId="271"/>
            <ac:spMk id="3" creationId="{341BF62B-4581-37BC-E750-95AAD03EF2D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05-03-2025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05-03-2025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05-03-2025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05-03-2025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05-03-2025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05-03-2025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05-03-2025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05-03-2025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ationalbanken.dk/da/vores-arbejde/stabile-priser-pengepolitik-og-dansk-oekonomi/explainer-fastkurspoliti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Pengepolitik</a:t>
            </a:r>
          </a:p>
        </p:txBody>
      </p:sp>
      <p:sp>
        <p:nvSpPr>
          <p:cNvPr id="3" name="Undertitel 2"/>
          <p:cNvSpPr>
            <a:spLocks noGrp="1"/>
          </p:cNvSpPr>
          <p:nvPr>
            <p:ph type="subTitle" idx="1"/>
          </p:nvPr>
        </p:nvSpPr>
        <p:spPr/>
        <p:txBody>
          <a:bodyPr rtlCol="0"/>
          <a:lstStyle/>
          <a:p>
            <a:pPr rtl="0"/>
            <a:r>
              <a:rPr lang="da-DK" dirty="0"/>
              <a:t>Stram og lempelig, men også begrænsninger</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F0A86-DBA5-7C2F-0762-412922C84B28}"/>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C6977B4-FF7A-7C24-1EDC-6F1BEA4E509F}"/>
              </a:ext>
            </a:extLst>
          </p:cNvPr>
          <p:cNvSpPr>
            <a:spLocks noGrp="1"/>
          </p:cNvSpPr>
          <p:nvPr>
            <p:ph idx="1"/>
          </p:nvPr>
        </p:nvSpPr>
        <p:spPr/>
        <p:txBody>
          <a:bodyPr/>
          <a:lstStyle/>
          <a:p>
            <a:r>
              <a:rPr lang="da-DK" dirty="0"/>
              <a:t>1) Opsamling fra sidst</a:t>
            </a:r>
          </a:p>
          <a:p>
            <a:r>
              <a:rPr lang="da-DK" dirty="0"/>
              <a:t>2) Pengepolitik</a:t>
            </a:r>
          </a:p>
          <a:p>
            <a:r>
              <a:rPr lang="da-DK" dirty="0"/>
              <a:t>3) Det store MEN</a:t>
            </a:r>
          </a:p>
          <a:p>
            <a:r>
              <a:rPr lang="da-DK" dirty="0"/>
              <a:t>4) </a:t>
            </a:r>
            <a:r>
              <a:rPr lang="da-DK" dirty="0" err="1"/>
              <a:t>Explainer</a:t>
            </a:r>
            <a:endParaRPr lang="da-DK" dirty="0"/>
          </a:p>
          <a:p>
            <a:r>
              <a:rPr lang="da-DK" dirty="0"/>
              <a:t>5) Fælles opgaver</a:t>
            </a:r>
          </a:p>
          <a:p>
            <a:endParaRPr lang="da-DK" dirty="0"/>
          </a:p>
        </p:txBody>
      </p:sp>
    </p:spTree>
    <p:extLst>
      <p:ext uri="{BB962C8B-B14F-4D97-AF65-F5344CB8AC3E}">
        <p14:creationId xmlns:p14="http://schemas.microsoft.com/office/powerpoint/2010/main" val="134801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0FEE5-5B75-EF8E-DF80-883C034B176D}"/>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662D1C9D-5130-98F5-31FE-F18DE51B0249}"/>
              </a:ext>
            </a:extLst>
          </p:cNvPr>
          <p:cNvSpPr>
            <a:spLocks noGrp="1"/>
          </p:cNvSpPr>
          <p:nvPr>
            <p:ph idx="1"/>
          </p:nvPr>
        </p:nvSpPr>
        <p:spPr/>
        <p:txBody>
          <a:bodyPr/>
          <a:lstStyle/>
          <a:p>
            <a:r>
              <a:rPr lang="da-DK" dirty="0"/>
              <a:t>Hvilke typer finanspolitik findes der?</a:t>
            </a:r>
          </a:p>
          <a:p>
            <a:r>
              <a:rPr lang="da-DK" dirty="0"/>
              <a:t>Hvornår bruger man den ene, hvornår bruger man den anden?</a:t>
            </a:r>
          </a:p>
          <a:p>
            <a:r>
              <a:rPr lang="da-DK" dirty="0"/>
              <a:t>Hvordan påvirkes de samfundsøkonomiske mål?</a:t>
            </a:r>
          </a:p>
        </p:txBody>
      </p:sp>
    </p:spTree>
    <p:extLst>
      <p:ext uri="{BB962C8B-B14F-4D97-AF65-F5344CB8AC3E}">
        <p14:creationId xmlns:p14="http://schemas.microsoft.com/office/powerpoint/2010/main" val="286383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F4461E-82E3-1A7F-4B78-F182852B812D}"/>
              </a:ext>
            </a:extLst>
          </p:cNvPr>
          <p:cNvSpPr>
            <a:spLocks noGrp="1"/>
          </p:cNvSpPr>
          <p:nvPr>
            <p:ph type="title"/>
          </p:nvPr>
        </p:nvSpPr>
        <p:spPr/>
        <p:txBody>
          <a:bodyPr/>
          <a:lstStyle/>
          <a:p>
            <a:pPr algn="ctr"/>
            <a:r>
              <a:rPr lang="da-DK" dirty="0"/>
              <a:t>Pengepolitik</a:t>
            </a:r>
          </a:p>
        </p:txBody>
      </p:sp>
      <p:sp>
        <p:nvSpPr>
          <p:cNvPr id="3" name="Pladsholder til indhold 2">
            <a:extLst>
              <a:ext uri="{FF2B5EF4-FFF2-40B4-BE49-F238E27FC236}">
                <a16:creationId xmlns:a16="http://schemas.microsoft.com/office/drawing/2014/main" id="{683EF020-E917-2FC0-635B-A23A8B88E210}"/>
              </a:ext>
            </a:extLst>
          </p:cNvPr>
          <p:cNvSpPr>
            <a:spLocks noGrp="1"/>
          </p:cNvSpPr>
          <p:nvPr>
            <p:ph idx="1"/>
          </p:nvPr>
        </p:nvSpPr>
        <p:spPr/>
        <p:txBody>
          <a:bodyPr/>
          <a:lstStyle/>
          <a:p>
            <a:r>
              <a:rPr lang="da-DK" dirty="0"/>
              <a:t>Det er ikke kun staten, der kan påvirke de økonomiske konjunkturer i Danmark. </a:t>
            </a:r>
          </a:p>
          <a:p>
            <a:r>
              <a:rPr lang="da-DK" dirty="0"/>
              <a:t>Nationalbanken kan ved at sænke eller at hæve renten påvirke, hvad det koster at låne penge i pengeinstitutterne. </a:t>
            </a:r>
          </a:p>
          <a:p>
            <a:r>
              <a:rPr lang="da-DK" dirty="0"/>
              <a:t>Renten kan defineres som prisen på penge – Altså hvor meget det koster at låne penge og hvor mange penge man får for at have en opsparing.</a:t>
            </a:r>
          </a:p>
          <a:p>
            <a:r>
              <a:rPr lang="da-DK" dirty="0"/>
              <a:t>Nationalbanken er uafhængig af politikkerne – og det er en rigtig god ting</a:t>
            </a:r>
          </a:p>
          <a:p>
            <a:r>
              <a:rPr lang="da-DK" dirty="0"/>
              <a:t>Der findes to typer pengepolitik – Lempelig og Stram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03394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ECE48B-6238-A8C4-7539-38E692783960}"/>
              </a:ext>
            </a:extLst>
          </p:cNvPr>
          <p:cNvSpPr>
            <a:spLocks noGrp="1"/>
          </p:cNvSpPr>
          <p:nvPr>
            <p:ph type="title"/>
          </p:nvPr>
        </p:nvSpPr>
        <p:spPr/>
        <p:txBody>
          <a:bodyPr/>
          <a:lstStyle/>
          <a:p>
            <a:pPr algn="ctr"/>
            <a:r>
              <a:rPr lang="da-DK" dirty="0"/>
              <a:t>Lempelig Pengepolitik</a:t>
            </a:r>
          </a:p>
        </p:txBody>
      </p:sp>
      <p:sp>
        <p:nvSpPr>
          <p:cNvPr id="3" name="Pladsholder til indhold 2">
            <a:extLst>
              <a:ext uri="{FF2B5EF4-FFF2-40B4-BE49-F238E27FC236}">
                <a16:creationId xmlns:a16="http://schemas.microsoft.com/office/drawing/2014/main" id="{88EE5E11-457C-EDE4-E7CD-2259CFE0AB96}"/>
              </a:ext>
            </a:extLst>
          </p:cNvPr>
          <p:cNvSpPr>
            <a:spLocks noGrp="1"/>
          </p:cNvSpPr>
          <p:nvPr>
            <p:ph idx="1"/>
          </p:nvPr>
        </p:nvSpPr>
        <p:spPr/>
        <p:txBody>
          <a:bodyPr>
            <a:normAutofit fontScale="92500" lnSpcReduction="10000"/>
          </a:bodyPr>
          <a:lstStyle/>
          <a:p>
            <a:r>
              <a:rPr lang="da-DK" dirty="0"/>
              <a:t>Lempelig pengepolitik er når nationalbanken sænker renten.</a:t>
            </a:r>
          </a:p>
          <a:p>
            <a:r>
              <a:rPr lang="da-DK" dirty="0"/>
              <a:t>Hvis renten falder, bliver det billigere at låne penge, og det vil motivere virksomheder og husholdningerne til at låne flere penge, og derfor vil investeringerne og forbruget stige. Når investeringerne øges, kan det for eksempel betyde, at virksomhederne sætter gang i ny produktion eller forbedrer deres nuværende produktion. Derfor vil det for eksempel kunne forhøje kvaliteten af produkterne og skabe nye arbejdspladser.</a:t>
            </a:r>
          </a:p>
          <a:p>
            <a:r>
              <a:rPr lang="da-DK" dirty="0"/>
              <a:t>Det betyder altså at lempelig pengepolitik får </a:t>
            </a:r>
            <a:r>
              <a:rPr lang="da-DK" b="1" dirty="0"/>
              <a:t>efterspørgslen</a:t>
            </a:r>
            <a:r>
              <a:rPr lang="da-DK" dirty="0"/>
              <a:t> til at stige</a:t>
            </a:r>
          </a:p>
          <a:p>
            <a:r>
              <a:rPr lang="da-DK" dirty="0"/>
              <a:t>Påvirker de samfundsøkonomiske mål på samme måde som lempelig finanspolitik</a:t>
            </a:r>
          </a:p>
          <a:p>
            <a:endParaRPr lang="da-DK" dirty="0"/>
          </a:p>
        </p:txBody>
      </p:sp>
    </p:spTree>
    <p:extLst>
      <p:ext uri="{BB962C8B-B14F-4D97-AF65-F5344CB8AC3E}">
        <p14:creationId xmlns:p14="http://schemas.microsoft.com/office/powerpoint/2010/main" val="191429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31E917-367E-1E97-37DD-25CFDF54F468}"/>
              </a:ext>
            </a:extLst>
          </p:cNvPr>
          <p:cNvSpPr>
            <a:spLocks noGrp="1"/>
          </p:cNvSpPr>
          <p:nvPr>
            <p:ph type="title"/>
          </p:nvPr>
        </p:nvSpPr>
        <p:spPr/>
        <p:txBody>
          <a:bodyPr/>
          <a:lstStyle/>
          <a:p>
            <a:pPr algn="ctr"/>
            <a:r>
              <a:rPr lang="da-DK" dirty="0"/>
              <a:t>Stram pengepolitik</a:t>
            </a:r>
          </a:p>
        </p:txBody>
      </p:sp>
      <p:sp>
        <p:nvSpPr>
          <p:cNvPr id="3" name="Pladsholder til indhold 2">
            <a:extLst>
              <a:ext uri="{FF2B5EF4-FFF2-40B4-BE49-F238E27FC236}">
                <a16:creationId xmlns:a16="http://schemas.microsoft.com/office/drawing/2014/main" id="{C7B90A5E-04CD-7679-E979-55FED13BA4EC}"/>
              </a:ext>
            </a:extLst>
          </p:cNvPr>
          <p:cNvSpPr>
            <a:spLocks noGrp="1"/>
          </p:cNvSpPr>
          <p:nvPr>
            <p:ph idx="1"/>
          </p:nvPr>
        </p:nvSpPr>
        <p:spPr/>
        <p:txBody>
          <a:bodyPr>
            <a:normAutofit fontScale="92500" lnSpcReduction="10000"/>
          </a:bodyPr>
          <a:lstStyle/>
          <a:p>
            <a:r>
              <a:rPr lang="da-DK" dirty="0"/>
              <a:t>Stram pengepolitik er når Nationalbanken hæver renten</a:t>
            </a:r>
          </a:p>
          <a:p>
            <a:r>
              <a:rPr lang="da-DK" dirty="0"/>
              <a:t>Dermed bliver det dyrere at låne penge, og derfor vil virksomheder og husholdningerne være mere påpasselige med at låne penge. Det betyder, at planlagte investeringer og forbrug muligvis må udskydes eller droppes.</a:t>
            </a:r>
          </a:p>
          <a:p>
            <a:r>
              <a:rPr lang="da-DK" dirty="0"/>
              <a:t>Eksempel:</a:t>
            </a:r>
          </a:p>
          <a:p>
            <a:r>
              <a:rPr lang="da-DK" dirty="0"/>
              <a:t>Hvis renten på boliglån bliver sat op, betyder det, at den disponible indkomst falder. Det beløb, som en boligejerfamilie normalt har tilbage af indkomsten, når skat er fratrukket bliver mindre. Det gør den, fordi den ekstra rente vil ”æde” af det samlede disponible beløb, som husholdningen normalt lever for. Renteændringer kan på den måde betyde meget for husholdningernes privatøkonomi og deres efterspørgsel efter virksomhedernes varer og tjenester.</a:t>
            </a:r>
          </a:p>
        </p:txBody>
      </p:sp>
    </p:spTree>
    <p:extLst>
      <p:ext uri="{BB962C8B-B14F-4D97-AF65-F5344CB8AC3E}">
        <p14:creationId xmlns:p14="http://schemas.microsoft.com/office/powerpoint/2010/main" val="20025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1D3DF-2A4F-5A48-A035-DC73F0021B37}"/>
              </a:ext>
            </a:extLst>
          </p:cNvPr>
          <p:cNvSpPr>
            <a:spLocks noGrp="1"/>
          </p:cNvSpPr>
          <p:nvPr>
            <p:ph type="title"/>
          </p:nvPr>
        </p:nvSpPr>
        <p:spPr/>
        <p:txBody>
          <a:bodyPr/>
          <a:lstStyle/>
          <a:p>
            <a:pPr algn="ctr"/>
            <a:r>
              <a:rPr lang="da-DK" dirty="0"/>
              <a:t>Stram pengepolitik</a:t>
            </a:r>
          </a:p>
        </p:txBody>
      </p:sp>
      <p:pic>
        <p:nvPicPr>
          <p:cNvPr id="5" name="Pladsholder til indhold 4" descr="Et billede, der indeholder tekst, skærmbillede, Font/skrifttype, linje/række&#10;&#10;Indhold genereret af kunstig intelligens kan være forkert.">
            <a:extLst>
              <a:ext uri="{FF2B5EF4-FFF2-40B4-BE49-F238E27FC236}">
                <a16:creationId xmlns:a16="http://schemas.microsoft.com/office/drawing/2014/main" id="{E4C845B5-A2D2-A077-9883-58CB590BB2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9578" y="2492896"/>
            <a:ext cx="9167919" cy="2867820"/>
          </a:xfrm>
        </p:spPr>
      </p:pic>
    </p:spTree>
    <p:extLst>
      <p:ext uri="{BB962C8B-B14F-4D97-AF65-F5344CB8AC3E}">
        <p14:creationId xmlns:p14="http://schemas.microsoft.com/office/powerpoint/2010/main" val="132810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698E7-FDA7-2EBF-4A92-05F3DE034201}"/>
              </a:ext>
            </a:extLst>
          </p:cNvPr>
          <p:cNvSpPr>
            <a:spLocks noGrp="1"/>
          </p:cNvSpPr>
          <p:nvPr>
            <p:ph type="title"/>
          </p:nvPr>
        </p:nvSpPr>
        <p:spPr/>
        <p:txBody>
          <a:bodyPr/>
          <a:lstStyle/>
          <a:p>
            <a:pPr algn="ctr"/>
            <a:r>
              <a:rPr lang="da-DK" dirty="0"/>
              <a:t>Pengepolitik i praksis</a:t>
            </a:r>
          </a:p>
        </p:txBody>
      </p:sp>
      <p:sp>
        <p:nvSpPr>
          <p:cNvPr id="3" name="Pladsholder til indhold 2">
            <a:extLst>
              <a:ext uri="{FF2B5EF4-FFF2-40B4-BE49-F238E27FC236}">
                <a16:creationId xmlns:a16="http://schemas.microsoft.com/office/drawing/2014/main" id="{5D140F18-C6BE-B414-B1B0-6CBED5C588EB}"/>
              </a:ext>
            </a:extLst>
          </p:cNvPr>
          <p:cNvSpPr>
            <a:spLocks noGrp="1"/>
          </p:cNvSpPr>
          <p:nvPr>
            <p:ph idx="1"/>
          </p:nvPr>
        </p:nvSpPr>
        <p:spPr/>
        <p:txBody>
          <a:bodyPr>
            <a:normAutofit lnSpcReduction="10000"/>
          </a:bodyPr>
          <a:lstStyle/>
          <a:p>
            <a:r>
              <a:rPr lang="da-DK" dirty="0"/>
              <a:t>Den europæiske centralbank (ECB) – Den holder styr på alle lande med Euros penge</a:t>
            </a:r>
          </a:p>
          <a:p>
            <a:r>
              <a:rPr lang="da-DK" dirty="0"/>
              <a:t>Vigtigste mål: Holde inflationen på ca. 2%</a:t>
            </a:r>
          </a:p>
          <a:p>
            <a:r>
              <a:rPr lang="da-DK" dirty="0"/>
              <a:t>Den Danske Nationalbank følger den Europæiske centralbank</a:t>
            </a:r>
          </a:p>
          <a:p>
            <a:r>
              <a:rPr lang="da-DK" dirty="0"/>
              <a:t>Vigtigste mål: Holde inflationen på ca. 2%</a:t>
            </a:r>
          </a:p>
          <a:p>
            <a:endParaRPr lang="da-DK" dirty="0"/>
          </a:p>
          <a:p>
            <a:r>
              <a:rPr lang="da-DK" dirty="0"/>
              <a:t>Derfor: ECB og Nationalbanken sætter den rente der bedst sørger for inflationen er ca. 2%. Pengepolitik er derfor altid tættest knyttet til det samfundsøkonomiske mål om stabile priser.</a:t>
            </a:r>
          </a:p>
        </p:txBody>
      </p:sp>
    </p:spTree>
    <p:extLst>
      <p:ext uri="{BB962C8B-B14F-4D97-AF65-F5344CB8AC3E}">
        <p14:creationId xmlns:p14="http://schemas.microsoft.com/office/powerpoint/2010/main" val="23325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EAC30-F30C-EA04-8E39-3B3CA599E610}"/>
              </a:ext>
            </a:extLst>
          </p:cNvPr>
          <p:cNvSpPr>
            <a:spLocks noGrp="1"/>
          </p:cNvSpPr>
          <p:nvPr>
            <p:ph type="title"/>
          </p:nvPr>
        </p:nvSpPr>
        <p:spPr/>
        <p:txBody>
          <a:bodyPr/>
          <a:lstStyle/>
          <a:p>
            <a:pPr algn="ctr"/>
            <a:r>
              <a:rPr lang="da-DK" dirty="0"/>
              <a:t>Pengepolitik i praksis</a:t>
            </a:r>
          </a:p>
        </p:txBody>
      </p:sp>
      <p:sp>
        <p:nvSpPr>
          <p:cNvPr id="3" name="Pladsholder til indhold 2">
            <a:extLst>
              <a:ext uri="{FF2B5EF4-FFF2-40B4-BE49-F238E27FC236}">
                <a16:creationId xmlns:a16="http://schemas.microsoft.com/office/drawing/2014/main" id="{64067B52-80AF-690F-151B-5ABE6A373135}"/>
              </a:ext>
            </a:extLst>
          </p:cNvPr>
          <p:cNvSpPr>
            <a:spLocks noGrp="1"/>
          </p:cNvSpPr>
          <p:nvPr>
            <p:ph idx="1"/>
          </p:nvPr>
        </p:nvSpPr>
        <p:spPr/>
        <p:txBody>
          <a:bodyPr/>
          <a:lstStyle/>
          <a:p>
            <a:r>
              <a:rPr lang="da-DK" dirty="0"/>
              <a:t>ECB og Nationalbanken har derfor stabile priser (inflation) som det vigtigste samfundsøkonomiske mål hele tiden.</a:t>
            </a:r>
          </a:p>
          <a:p>
            <a:r>
              <a:rPr lang="da-DK" dirty="0"/>
              <a:t>Derfor kan politikkerne tilrettelægge finanspolitikken ved siden af pengepolitikken </a:t>
            </a:r>
          </a:p>
          <a:p>
            <a:endParaRPr lang="da-DK" dirty="0"/>
          </a:p>
          <a:p>
            <a:endParaRPr lang="da-DK" dirty="0"/>
          </a:p>
        </p:txBody>
      </p:sp>
      <p:pic>
        <p:nvPicPr>
          <p:cNvPr id="5" name="Billede 4" descr="Et billede, der indeholder tekst, skærmbillede, Font/skrifttype, linje/række&#10;&#10;Indhold genereret af kunstig intelligens kan være forkert.">
            <a:extLst>
              <a:ext uri="{FF2B5EF4-FFF2-40B4-BE49-F238E27FC236}">
                <a16:creationId xmlns:a16="http://schemas.microsoft.com/office/drawing/2014/main" id="{E28FB4DA-64D8-A278-643B-63507E0B5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924" y="3861048"/>
            <a:ext cx="8784976" cy="2428581"/>
          </a:xfrm>
          <a:prstGeom prst="rect">
            <a:avLst/>
          </a:prstGeom>
        </p:spPr>
      </p:pic>
    </p:spTree>
    <p:extLst>
      <p:ext uri="{BB962C8B-B14F-4D97-AF65-F5344CB8AC3E}">
        <p14:creationId xmlns:p14="http://schemas.microsoft.com/office/powerpoint/2010/main" val="138370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642B0-F899-277C-E526-DA87425FB325}"/>
              </a:ext>
            </a:extLst>
          </p:cNvPr>
          <p:cNvSpPr>
            <a:spLocks noGrp="1"/>
          </p:cNvSpPr>
          <p:nvPr>
            <p:ph type="title"/>
          </p:nvPr>
        </p:nvSpPr>
        <p:spPr/>
        <p:txBody>
          <a:bodyPr/>
          <a:lstStyle/>
          <a:p>
            <a:pPr algn="ctr"/>
            <a:r>
              <a:rPr lang="da-DK" dirty="0"/>
              <a:t>Danmarks valutapolitik</a:t>
            </a:r>
          </a:p>
        </p:txBody>
      </p:sp>
      <p:sp>
        <p:nvSpPr>
          <p:cNvPr id="3" name="Pladsholder til indhold 2">
            <a:extLst>
              <a:ext uri="{FF2B5EF4-FFF2-40B4-BE49-F238E27FC236}">
                <a16:creationId xmlns:a16="http://schemas.microsoft.com/office/drawing/2014/main" id="{ACDAC19C-D4AF-154B-F47A-3B8816FE4606}"/>
              </a:ext>
            </a:extLst>
          </p:cNvPr>
          <p:cNvSpPr>
            <a:spLocks noGrp="1"/>
          </p:cNvSpPr>
          <p:nvPr>
            <p:ph idx="1"/>
          </p:nvPr>
        </p:nvSpPr>
        <p:spPr/>
        <p:txBody>
          <a:bodyPr/>
          <a:lstStyle/>
          <a:p>
            <a:r>
              <a:rPr lang="da-DK" dirty="0"/>
              <a:t>Der er et kæmpe MEN til alt det her.</a:t>
            </a:r>
          </a:p>
          <a:p>
            <a:r>
              <a:rPr lang="da-DK" dirty="0"/>
              <a:t>MEN, i Danmark kan vi ikke føre selvstændig Pengepolitik.</a:t>
            </a:r>
          </a:p>
          <a:p>
            <a:r>
              <a:rPr lang="da-DK" dirty="0"/>
              <a:t>Nationalbanken kan ikke ændre på renten i Danmark, medmindre ECB ændrer renten</a:t>
            </a:r>
          </a:p>
          <a:p>
            <a:r>
              <a:rPr lang="da-DK" dirty="0"/>
              <a:t>Det er fordi vi har en fastkurspolitik i Danmark over for Euroen.</a:t>
            </a:r>
          </a:p>
          <a:p>
            <a:r>
              <a:rPr lang="da-DK" dirty="0"/>
              <a:t>Vi har som politik at 7,46 kr. altid skal være = 1 Euro.</a:t>
            </a:r>
          </a:p>
          <a:p>
            <a:r>
              <a:rPr lang="da-DK" dirty="0"/>
              <a:t>Hvis Danmark ikke følger Eurozonen kommer der ubalance mellem vores valutaer.</a:t>
            </a:r>
          </a:p>
        </p:txBody>
      </p:sp>
    </p:spTree>
    <p:extLst>
      <p:ext uri="{BB962C8B-B14F-4D97-AF65-F5344CB8AC3E}">
        <p14:creationId xmlns:p14="http://schemas.microsoft.com/office/powerpoint/2010/main" val="1147327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A1C63-C96E-E454-3A3F-4A37004A341F}"/>
              </a:ext>
            </a:extLst>
          </p:cNvPr>
          <p:cNvSpPr>
            <a:spLocks noGrp="1"/>
          </p:cNvSpPr>
          <p:nvPr>
            <p:ph type="title"/>
          </p:nvPr>
        </p:nvSpPr>
        <p:spPr/>
        <p:txBody>
          <a:bodyPr/>
          <a:lstStyle/>
          <a:p>
            <a:pPr algn="ctr"/>
            <a:r>
              <a:rPr lang="da-DK" dirty="0"/>
              <a:t>Danmarks valutapolitik</a:t>
            </a:r>
          </a:p>
        </p:txBody>
      </p:sp>
      <p:sp>
        <p:nvSpPr>
          <p:cNvPr id="3" name="Pladsholder til indhold 2">
            <a:extLst>
              <a:ext uri="{FF2B5EF4-FFF2-40B4-BE49-F238E27FC236}">
                <a16:creationId xmlns:a16="http://schemas.microsoft.com/office/drawing/2014/main" id="{F14E811E-9B28-5097-9D26-47CAD082A3D9}"/>
              </a:ext>
            </a:extLst>
          </p:cNvPr>
          <p:cNvSpPr>
            <a:spLocks noGrp="1"/>
          </p:cNvSpPr>
          <p:nvPr>
            <p:ph idx="1"/>
          </p:nvPr>
        </p:nvSpPr>
        <p:spPr/>
        <p:txBody>
          <a:bodyPr/>
          <a:lstStyle/>
          <a:p>
            <a:r>
              <a:rPr lang="da-DK" dirty="0"/>
              <a:t>Danmark har siden 1998 haft en aftale med de lande der har Euro om at holde kronen stabil over for Euroen</a:t>
            </a:r>
          </a:p>
          <a:p>
            <a:r>
              <a:rPr lang="da-DK" dirty="0"/>
              <a:t>I praksis må kronen svinge med 2,25% op og end i forhold til centralkursen – i praksis svinger den nærmest ikke</a:t>
            </a:r>
          </a:p>
          <a:p>
            <a:endParaRPr lang="da-DK" dirty="0"/>
          </a:p>
        </p:txBody>
      </p:sp>
      <p:pic>
        <p:nvPicPr>
          <p:cNvPr id="5" name="Billede 4" descr="Et billede, der indeholder tekst, skærmbillede, linje/række, Font/skrifttype&#10;&#10;Indhold genereret af kunstig intelligens kan være forkert.">
            <a:extLst>
              <a:ext uri="{FF2B5EF4-FFF2-40B4-BE49-F238E27FC236}">
                <a16:creationId xmlns:a16="http://schemas.microsoft.com/office/drawing/2014/main" id="{1B1F8982-DFF1-64E9-1E49-6A71A3E32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191" y="3773306"/>
            <a:ext cx="6642441" cy="2641736"/>
          </a:xfrm>
          <a:prstGeom prst="rect">
            <a:avLst/>
          </a:prstGeom>
        </p:spPr>
      </p:pic>
    </p:spTree>
    <p:extLst>
      <p:ext uri="{BB962C8B-B14F-4D97-AF65-F5344CB8AC3E}">
        <p14:creationId xmlns:p14="http://schemas.microsoft.com/office/powerpoint/2010/main" val="282724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36C9F-79B7-6272-0C35-1604C677FE51}"/>
              </a:ext>
            </a:extLst>
          </p:cNvPr>
          <p:cNvSpPr>
            <a:spLocks noGrp="1"/>
          </p:cNvSpPr>
          <p:nvPr>
            <p:ph type="title"/>
          </p:nvPr>
        </p:nvSpPr>
        <p:spPr/>
        <p:txBody>
          <a:bodyPr/>
          <a:lstStyle/>
          <a:p>
            <a:pPr algn="ctr"/>
            <a:r>
              <a:rPr lang="da-DK" dirty="0"/>
              <a:t>Kort fortalt</a:t>
            </a:r>
          </a:p>
        </p:txBody>
      </p:sp>
      <p:sp>
        <p:nvSpPr>
          <p:cNvPr id="3" name="Pladsholder til indhold 2">
            <a:extLst>
              <a:ext uri="{FF2B5EF4-FFF2-40B4-BE49-F238E27FC236}">
                <a16:creationId xmlns:a16="http://schemas.microsoft.com/office/drawing/2014/main" id="{498ACDA2-48B8-6383-E45F-A32F10ABA28C}"/>
              </a:ext>
            </a:extLst>
          </p:cNvPr>
          <p:cNvSpPr>
            <a:spLocks noGrp="1"/>
          </p:cNvSpPr>
          <p:nvPr>
            <p:ph idx="1"/>
          </p:nvPr>
        </p:nvSpPr>
        <p:spPr/>
        <p:txBody>
          <a:bodyPr/>
          <a:lstStyle/>
          <a:p>
            <a:r>
              <a:rPr lang="da-DK" dirty="0">
                <a:hlinkClick r:id="rId2"/>
              </a:rPr>
              <a:t>https://www.nationalbanken.dk/da/vores-arbejde/stabile-priser-pengepolitik-og-dansk-oekonomi/explainer-fastkurspolitik</a:t>
            </a:r>
            <a:endParaRPr lang="da-DK" dirty="0"/>
          </a:p>
          <a:p>
            <a:endParaRPr lang="da-DK" dirty="0"/>
          </a:p>
        </p:txBody>
      </p:sp>
    </p:spTree>
    <p:extLst>
      <p:ext uri="{BB962C8B-B14F-4D97-AF65-F5344CB8AC3E}">
        <p14:creationId xmlns:p14="http://schemas.microsoft.com/office/powerpoint/2010/main" val="146813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8CFC8-56E4-8B69-4056-B2D22CA8539A}"/>
              </a:ext>
            </a:extLst>
          </p:cNvPr>
          <p:cNvSpPr>
            <a:spLocks noGrp="1"/>
          </p:cNvSpPr>
          <p:nvPr>
            <p:ph type="title"/>
          </p:nvPr>
        </p:nvSpPr>
        <p:spPr/>
        <p:txBody>
          <a:bodyPr>
            <a:normAutofit fontScale="90000"/>
          </a:bodyPr>
          <a:lstStyle/>
          <a:p>
            <a:pPr algn="ctr"/>
            <a:r>
              <a:rPr lang="da-DK" dirty="0"/>
              <a:t>Hvilken pengepolitik (stram/lempelig) skal der føres, hvis….</a:t>
            </a:r>
          </a:p>
        </p:txBody>
      </p:sp>
      <p:sp>
        <p:nvSpPr>
          <p:cNvPr id="3" name="Pladsholder til indhold 2">
            <a:extLst>
              <a:ext uri="{FF2B5EF4-FFF2-40B4-BE49-F238E27FC236}">
                <a16:creationId xmlns:a16="http://schemas.microsoft.com/office/drawing/2014/main" id="{BBEFBA11-8CBD-50FD-204E-E5991228919D}"/>
              </a:ext>
            </a:extLst>
          </p:cNvPr>
          <p:cNvSpPr>
            <a:spLocks noGrp="1"/>
          </p:cNvSpPr>
          <p:nvPr>
            <p:ph idx="1"/>
          </p:nvPr>
        </p:nvSpPr>
        <p:spPr/>
        <p:txBody>
          <a:bodyPr>
            <a:normAutofit/>
          </a:bodyPr>
          <a:lstStyle/>
          <a:p>
            <a:pPr algn="l">
              <a:buFont typeface="+mj-lt"/>
              <a:buAutoNum type="arabicPeriod"/>
            </a:pPr>
            <a:r>
              <a:rPr lang="da-DK" dirty="0"/>
              <a:t>dæmpe borgernes forbrug?</a:t>
            </a:r>
          </a:p>
          <a:p>
            <a:pPr algn="l">
              <a:buFont typeface="+mj-lt"/>
              <a:buAutoNum type="arabicPeriod"/>
            </a:pPr>
            <a:r>
              <a:rPr lang="da-DK" dirty="0"/>
              <a:t>sætte gang i byggeriet?</a:t>
            </a:r>
          </a:p>
          <a:p>
            <a:pPr algn="l">
              <a:buFont typeface="+mj-lt"/>
              <a:buAutoNum type="arabicPeriod"/>
            </a:pPr>
            <a:r>
              <a:rPr lang="da-DK" dirty="0"/>
              <a:t>øge beskæftigelsen?</a:t>
            </a:r>
          </a:p>
          <a:p>
            <a:pPr algn="l">
              <a:buFont typeface="+mj-lt"/>
              <a:buAutoNum type="arabicPeriod"/>
            </a:pPr>
            <a:r>
              <a:rPr lang="da-DK" dirty="0"/>
              <a:t>dæmpe importen?</a:t>
            </a:r>
          </a:p>
          <a:p>
            <a:pPr algn="l">
              <a:buFont typeface="+mj-lt"/>
              <a:buAutoNum type="arabicPeriod"/>
            </a:pPr>
            <a:r>
              <a:rPr lang="da-DK" dirty="0"/>
              <a:t>øge erhvervslivets investeringer?</a:t>
            </a:r>
          </a:p>
          <a:p>
            <a:pPr algn="l">
              <a:buFont typeface="+mj-lt"/>
              <a:buAutoNum type="arabicPeriod"/>
            </a:pPr>
            <a:r>
              <a:rPr lang="da-DK" dirty="0"/>
              <a:t>øge borgernes opsparing?</a:t>
            </a:r>
          </a:p>
          <a:p>
            <a:pPr algn="l">
              <a:buFont typeface="+mj-lt"/>
              <a:buAutoNum type="arabicPeriod"/>
            </a:pPr>
            <a:r>
              <a:rPr lang="da-DK" dirty="0"/>
              <a:t>begrænse inflationen?</a:t>
            </a:r>
          </a:p>
          <a:p>
            <a:endParaRPr lang="da-DK" dirty="0"/>
          </a:p>
        </p:txBody>
      </p:sp>
    </p:spTree>
    <p:extLst>
      <p:ext uri="{BB962C8B-B14F-4D97-AF65-F5344CB8AC3E}">
        <p14:creationId xmlns:p14="http://schemas.microsoft.com/office/powerpoint/2010/main" val="391383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A2EA57-CE15-531D-47FA-E7B39C14F074}"/>
              </a:ext>
            </a:extLst>
          </p:cNvPr>
          <p:cNvSpPr>
            <a:spLocks noGrp="1"/>
          </p:cNvSpPr>
          <p:nvPr>
            <p:ph type="title"/>
          </p:nvPr>
        </p:nvSpPr>
        <p:spPr/>
        <p:txBody>
          <a:bodyPr/>
          <a:lstStyle/>
          <a:p>
            <a:pPr algn="ctr"/>
            <a:r>
              <a:rPr lang="da-DK" dirty="0"/>
              <a:t>Fælles opgave</a:t>
            </a:r>
          </a:p>
        </p:txBody>
      </p:sp>
      <p:sp>
        <p:nvSpPr>
          <p:cNvPr id="3" name="Pladsholder til indhold 2">
            <a:extLst>
              <a:ext uri="{FF2B5EF4-FFF2-40B4-BE49-F238E27FC236}">
                <a16:creationId xmlns:a16="http://schemas.microsoft.com/office/drawing/2014/main" id="{52DF0136-9912-D02C-CF3B-E9676FADA999}"/>
              </a:ext>
            </a:extLst>
          </p:cNvPr>
          <p:cNvSpPr>
            <a:spLocks noGrp="1"/>
          </p:cNvSpPr>
          <p:nvPr>
            <p:ph idx="1"/>
          </p:nvPr>
        </p:nvSpPr>
        <p:spPr/>
        <p:txBody>
          <a:bodyPr/>
          <a:lstStyle/>
          <a:p>
            <a:pPr marL="45720" indent="0" algn="l">
              <a:buNone/>
            </a:pPr>
            <a:r>
              <a:rPr lang="da-DK" dirty="0"/>
              <a:t>Nationalbanken hæver udlånsrenten fra 2,50 pct. til 3,00 pct.</a:t>
            </a:r>
          </a:p>
          <a:p>
            <a:pPr lvl="1">
              <a:buFont typeface="+mj-lt"/>
              <a:buAutoNum type="arabicPeriod"/>
            </a:pPr>
            <a:r>
              <a:rPr lang="da-DK" dirty="0"/>
              <a:t>Hvad forstår man ved Nationalbankens udlånsrente?</a:t>
            </a:r>
          </a:p>
          <a:p>
            <a:pPr lvl="1">
              <a:buFont typeface="+mj-lt"/>
              <a:buAutoNum type="arabicPeriod"/>
            </a:pPr>
            <a:r>
              <a:rPr lang="da-DK" dirty="0"/>
              <a:t>Hvilken pengepolitik føres der?</a:t>
            </a:r>
          </a:p>
          <a:p>
            <a:pPr lvl="1">
              <a:buFont typeface="+mj-lt"/>
              <a:buAutoNum type="arabicPeriod"/>
            </a:pPr>
            <a:r>
              <a:rPr lang="da-DK" dirty="0"/>
              <a:t>Forklar, hvordan rentestigningen vil påvirke renterne i bankerne.</a:t>
            </a:r>
          </a:p>
          <a:p>
            <a:pPr lvl="1">
              <a:buFont typeface="+mj-lt"/>
              <a:buAutoNum type="arabicPeriod"/>
            </a:pPr>
            <a:r>
              <a:rPr lang="da-DK" dirty="0"/>
              <a:t>Hvordan vil rentestigningen påvirke samfundsøkonomien?</a:t>
            </a:r>
          </a:p>
          <a:p>
            <a:pPr lvl="1">
              <a:buFont typeface="+mj-lt"/>
              <a:buAutoNum type="arabicPeriod"/>
            </a:pPr>
            <a:r>
              <a:rPr lang="da-DK" dirty="0"/>
              <a:t>Hvad kan være baggrunden for rentestigningen?</a:t>
            </a:r>
          </a:p>
          <a:p>
            <a:endParaRPr lang="da-DK" dirty="0"/>
          </a:p>
        </p:txBody>
      </p:sp>
    </p:spTree>
    <p:extLst>
      <p:ext uri="{BB962C8B-B14F-4D97-AF65-F5344CB8AC3E}">
        <p14:creationId xmlns:p14="http://schemas.microsoft.com/office/powerpoint/2010/main" val="284625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FD27FC-0C02-375D-D6AC-D68D8F7DC776}"/>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CCF0C23B-DD48-B3A9-71F7-41EF1C4EDEC0}"/>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357723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65174E-BC91-ECFE-0F56-5F19837525A3}"/>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341BF62B-4581-37BC-E750-95AAD03EF2D2}"/>
              </a:ext>
            </a:extLst>
          </p:cNvPr>
          <p:cNvSpPr>
            <a:spLocks noGrp="1"/>
          </p:cNvSpPr>
          <p:nvPr>
            <p:ph idx="1"/>
          </p:nvPr>
        </p:nvSpPr>
        <p:spPr/>
        <p:txBody>
          <a:bodyPr/>
          <a:lstStyle/>
          <a:p>
            <a:r>
              <a:rPr lang="da-DK" dirty="0"/>
              <a:t>Ligger </a:t>
            </a:r>
            <a:r>
              <a:rPr lang="da-DK"/>
              <a:t>på Lectio </a:t>
            </a:r>
            <a:r>
              <a:rPr lang="da-DK">
                <a:sym typeface="Wingdings" panose="05000000000000000000" pitchFamily="2" charset="2"/>
              </a:rPr>
              <a:t></a:t>
            </a:r>
            <a:endParaRPr lang="da-DK" dirty="0"/>
          </a:p>
        </p:txBody>
      </p:sp>
    </p:spTree>
    <p:extLst>
      <p:ext uri="{BB962C8B-B14F-4D97-AF65-F5344CB8AC3E}">
        <p14:creationId xmlns:p14="http://schemas.microsoft.com/office/powerpoint/2010/main" val="258256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97</TotalTime>
  <Words>713</Words>
  <Application>Microsoft Office PowerPoint</Application>
  <PresentationFormat>Brugerdefineret</PresentationFormat>
  <Paragraphs>70</Paragraphs>
  <Slides>16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Century Gothic</vt:lpstr>
      <vt:lpstr>Wingdings</vt:lpstr>
      <vt:lpstr>Præsentation med verden 16x9</vt:lpstr>
      <vt:lpstr>Pengepolitik</vt:lpstr>
      <vt:lpstr>Dagens program</vt:lpstr>
      <vt:lpstr>Opsamling fra sidst</vt:lpstr>
      <vt:lpstr>Pengepolitik</vt:lpstr>
      <vt:lpstr>Lempelig Pengepolitik</vt:lpstr>
      <vt:lpstr>Stram pengepolitik</vt:lpstr>
      <vt:lpstr>Stram pengepolitik</vt:lpstr>
      <vt:lpstr>Pengepolitik i praksis</vt:lpstr>
      <vt:lpstr>Pengepolitik i praksis</vt:lpstr>
      <vt:lpstr>Danmarks valutapolitik</vt:lpstr>
      <vt:lpstr>Danmarks valutapolitik</vt:lpstr>
      <vt:lpstr>Kort fortalt</vt:lpstr>
      <vt:lpstr>Hvilken pengepolitik (stram/lempelig) skal der føres, hvis….</vt:lpstr>
      <vt:lpstr>Fælles opgave</vt:lpstr>
      <vt:lpstr>Pause</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2025-03-05T09:24:29Z</dcterms:created>
  <dcterms:modified xsi:type="dcterms:W3CDTF">2025-03-05T11:01:51Z</dcterms:modified>
</cp:coreProperties>
</file>