
<file path=[Content_Types].xml><?xml version="1.0" encoding="utf-8"?>
<Types xmlns="http://schemas.openxmlformats.org/package/2006/content-types">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60" r:id="rId4"/>
    <p:sldId id="261" r:id="rId5"/>
    <p:sldId id="262" r:id="rId6"/>
    <p:sldId id="263" r:id="rId7"/>
    <p:sldId id="265" r:id="rId8"/>
    <p:sldId id="264" r:id="rId9"/>
    <p:sldId id="267" r:id="rId10"/>
    <p:sldId id="268" r:id="rId11"/>
    <p:sldId id="269" r:id="rId12"/>
    <p:sldId id="270" r:id="rId13"/>
    <p:sldId id="271" r:id="rId14"/>
    <p:sldId id="272" r:id="rId15"/>
    <p:sldId id="266" r:id="rId16"/>
  </p:sldIdLst>
  <p:sldSz cx="12188825"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86" autoAdjust="0"/>
  </p:normalViewPr>
  <p:slideViewPr>
    <p:cSldViewPr>
      <p:cViewPr varScale="1">
        <p:scale>
          <a:sx n="70" d="100"/>
          <a:sy n="70" d="100"/>
        </p:scale>
        <p:origin x="536" y="5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3" d="100"/>
          <a:sy n="93" d="100"/>
        </p:scale>
        <p:origin x="295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4B12C811-E921-4FDA-B1B6-7D95825DC33E}" type="datetime1">
              <a:rPr lang="da-DK" smtClean="0"/>
              <a:t>12-03-2025</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a-DK"/>
          </a:p>
        </p:txBody>
      </p:sp>
      <p:sp>
        <p:nvSpPr>
          <p:cNvPr id="5" name="Pladsholder til sli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da-DK"/>
              <a:t>‹nr.›</a:t>
            </a:fld>
            <a:endParaRPr lang="da-DK"/>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a-DK" noProof="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5B1A0-17BF-4B62-88BF-5EB76D35A279}" type="datetime1">
              <a:rPr lang="da-DK" smtClean="0"/>
              <a:pPr/>
              <a:t>12-03-2025</a:t>
            </a:fld>
            <a:endParaRPr lang="da-DK" dirty="0"/>
          </a:p>
        </p:txBody>
      </p:sp>
      <p:sp>
        <p:nvSpPr>
          <p:cNvPr id="4" name="Pladsholder til slidebille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a-DK" noProof="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a-DK" noProof="0"/>
          </a:p>
        </p:txBody>
      </p:sp>
      <p:sp>
        <p:nvSpPr>
          <p:cNvPr id="7" name="Pladsholder til sli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9C971FF-EF28-4195-A575-329446EFAA55}" type="slidenum">
              <a:rPr lang="da-DK" noProof="0"/>
              <a:t>‹nr.›</a:t>
            </a:fld>
            <a:endParaRPr lang="da-DK" noProof="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rtl="0"/>
            <a:fld id="{69C971FF-EF28-4195-A575-329446EFAA55}" type="slidenum">
              <a:rPr lang="da-DK" smtClean="0"/>
              <a:t>1</a:t>
            </a:fld>
            <a:endParaRPr lang="da-DK"/>
          </a:p>
        </p:txBody>
      </p:sp>
    </p:spTree>
    <p:extLst>
      <p:ext uri="{BB962C8B-B14F-4D97-AF65-F5344CB8AC3E}">
        <p14:creationId xmlns:p14="http://schemas.microsoft.com/office/powerpoint/2010/main" val="65635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6" name="Kombinationstegning 6" descr="Verdenskort"/>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da-DK" noProof="0">
              <a:solidFill>
                <a:schemeClr val="lt1"/>
              </a:solidFill>
            </a:endParaRPr>
          </a:p>
        </p:txBody>
      </p:sp>
      <p:sp>
        <p:nvSpPr>
          <p:cNvPr id="2" name="Titel 1"/>
          <p:cNvSpPr>
            <a:spLocks noGrp="1"/>
          </p:cNvSpPr>
          <p:nvPr>
            <p:ph type="ctrTitle" hasCustomPrompt="1"/>
          </p:nvPr>
        </p:nvSpPr>
        <p:spPr>
          <a:xfrm>
            <a:off x="1217613" y="1828799"/>
            <a:ext cx="9753600" cy="3048001"/>
          </a:xfrm>
        </p:spPr>
        <p:txBody>
          <a:bodyPr rtlCol="0">
            <a:normAutofit/>
          </a:bodyPr>
          <a:lstStyle>
            <a:lvl1pPr>
              <a:defRPr sz="4400"/>
            </a:lvl1pPr>
          </a:lstStyle>
          <a:p>
            <a:pPr rtl="0"/>
            <a:r>
              <a:rPr lang="da-DK" noProof="0"/>
              <a:t>Klik for at redigere titeltypografier i master</a:t>
            </a:r>
          </a:p>
        </p:txBody>
      </p:sp>
      <p:sp>
        <p:nvSpPr>
          <p:cNvPr id="3" name="Undertitel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a-DK" noProof="0"/>
              <a:t>Klik for at redigere undertiteltypografien i masteren</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lodret tekst 2"/>
          <p:cNvSpPr>
            <a:spLocks noGrp="1"/>
          </p:cNvSpPr>
          <p:nvPr>
            <p:ph type="body" orient="vert" idx="1" hasCustomPrompt="1"/>
          </p:nvPr>
        </p:nvSpPr>
        <p:spPr/>
        <p:txBody>
          <a:bodyPr vert="eaVert" rtlCol="0"/>
          <a:lstStyle>
            <a:lvl5pPr>
              <a:defRPr/>
            </a:lvl5pPr>
            <a:lvl6pPr>
              <a:defRPr/>
            </a:lvl6pPr>
            <a:lvl7pPr>
              <a:defRPr baseline="0"/>
            </a:lvl7pPr>
            <a:lvl8pPr>
              <a:defRPr baseline="0"/>
            </a:lvl8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90D839CF-EF64-4676-B748-7324FBA79A14}" type="datetime1">
              <a:rPr lang="da-DK" noProof="0" smtClean="0"/>
              <a:t>12-03-2025</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8836898" y="685800"/>
            <a:ext cx="2134315" cy="5486400"/>
          </a:xfrm>
        </p:spPr>
        <p:txBody>
          <a:bodyPr vert="eaVert" rtlCol="0"/>
          <a:lstStyle/>
          <a:p>
            <a:pPr rtl="0"/>
            <a:r>
              <a:rPr lang="da-DK" noProof="0"/>
              <a:t>Klik for at redigere titeltypografier i master</a:t>
            </a:r>
          </a:p>
        </p:txBody>
      </p:sp>
      <p:sp>
        <p:nvSpPr>
          <p:cNvPr id="3" name="Pladsholder til lodret tekst 2"/>
          <p:cNvSpPr>
            <a:spLocks noGrp="1"/>
          </p:cNvSpPr>
          <p:nvPr>
            <p:ph type="body" orient="vert" idx="1" hasCustomPrompt="1"/>
          </p:nvPr>
        </p:nvSpPr>
        <p:spPr>
          <a:xfrm>
            <a:off x="1217613" y="685800"/>
            <a:ext cx="7416138" cy="5486400"/>
          </a:xfrm>
        </p:spPr>
        <p:txBody>
          <a:bodyPr vert="eaVert" rtlCol="0"/>
          <a:lstStyle>
            <a:lvl5pPr>
              <a:defRPr/>
            </a:lvl5pPr>
            <a:lvl6pPr>
              <a:defRPr/>
            </a:lvl6pPr>
            <a:lvl7pPr>
              <a:defRPr/>
            </a:lvl7pPr>
            <a:lvl8pPr>
              <a:defRPr/>
            </a:lvl8pPr>
            <a:lvl9pPr>
              <a:defRPr/>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4838AC6B-5A42-491D-8FE2-CAC4F943ED23}" type="datetime1">
              <a:rPr lang="da-DK" noProof="0" smtClean="0"/>
              <a:t>12-03-2025</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indhold 2"/>
          <p:cNvSpPr>
            <a:spLocks noGrp="1"/>
          </p:cNvSpPr>
          <p:nvPr>
            <p:ph idx="1" hasCustomPrompt="1"/>
          </p:nvPr>
        </p:nvSpPr>
        <p:spPr/>
        <p:txBody>
          <a:bodyPr rtlCol="0"/>
          <a:lstStyle>
            <a:lvl5pPr>
              <a:defRPr/>
            </a:lvl5pPr>
            <a:lvl6pPr>
              <a:defRPr/>
            </a:lvl6pPr>
            <a:lvl7pPr>
              <a:defRPr baseline="0"/>
            </a:lvl7pPr>
            <a:lvl8pPr>
              <a:defRPr baseline="0"/>
            </a:lvl8pPr>
            <a:lvl9pPr>
              <a:defRPr baseline="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8A0424E2-5020-4EC7-B0B7-C1315A438B9D}" type="datetime1">
              <a:rPr lang="da-DK" noProof="0" smtClean="0"/>
              <a:t>12-03-2025</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tion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17614" y="3429000"/>
            <a:ext cx="9753600" cy="2362199"/>
          </a:xfrm>
        </p:spPr>
        <p:txBody>
          <a:bodyPr rtlCol="0" anchor="b">
            <a:normAutofit/>
          </a:bodyPr>
          <a:lstStyle>
            <a:lvl1pPr algn="l">
              <a:defRPr sz="4400" b="0" cap="all"/>
            </a:lvl1pPr>
          </a:lstStyle>
          <a:p>
            <a:pPr rtl="0"/>
            <a:r>
              <a:rPr lang="da-DK" noProof="0"/>
              <a:t>Klik for at redigere titeltypografier i master</a:t>
            </a:r>
          </a:p>
        </p:txBody>
      </p:sp>
      <p:sp>
        <p:nvSpPr>
          <p:cNvPr id="3" name="Pladsholder til tekst 2"/>
          <p:cNvSpPr>
            <a:spLocks noGrp="1"/>
          </p:cNvSpPr>
          <p:nvPr>
            <p:ph type="body" idx="1" hasCustomPrompt="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a-DK" noProof="0"/>
              <a:t>Klik for at redigere i master</a:t>
            </a:r>
          </a:p>
        </p:txBody>
      </p:sp>
      <p:sp>
        <p:nvSpPr>
          <p:cNvPr id="5" name="Pladsholder til sidefod 4"/>
          <p:cNvSpPr>
            <a:spLocks noGrp="1"/>
          </p:cNvSpPr>
          <p:nvPr>
            <p:ph type="ftr" sz="quarter" idx="11"/>
          </p:nvPr>
        </p:nvSpPr>
        <p:spPr/>
        <p:txBody>
          <a:bodyPr rtlCol="0"/>
          <a:lstStyle/>
          <a:p>
            <a:pPr rtl="0"/>
            <a:r>
              <a:rPr lang="da-DK" noProof="0"/>
              <a:t>Tilføj en sidefod</a:t>
            </a:r>
          </a:p>
        </p:txBody>
      </p:sp>
      <p:sp>
        <p:nvSpPr>
          <p:cNvPr id="4" name="Pladsholder til dato 3"/>
          <p:cNvSpPr>
            <a:spLocks noGrp="1"/>
          </p:cNvSpPr>
          <p:nvPr>
            <p:ph type="dt" sz="half" idx="10"/>
          </p:nvPr>
        </p:nvSpPr>
        <p:spPr/>
        <p:txBody>
          <a:bodyPr rtlCol="0"/>
          <a:lstStyle/>
          <a:p>
            <a:pPr rtl="0"/>
            <a:fld id="{6F9F6BA7-8AE6-4CE2-9759-98EA26E5787C}" type="datetime1">
              <a:rPr lang="da-DK" noProof="0" smtClean="0"/>
              <a:t>12-03-2025</a:t>
            </a:fld>
            <a:endParaRPr lang="da-DK" noProof="0"/>
          </a:p>
        </p:txBody>
      </p:sp>
      <p:sp>
        <p:nvSpPr>
          <p:cNvPr id="6" name="Pladsholder til slidenummer 5"/>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3" name="Pladsholder til indhold 2"/>
          <p:cNvSpPr>
            <a:spLocks noGrp="1"/>
          </p:cNvSpPr>
          <p:nvPr>
            <p:ph sz="half" idx="1" hasCustomPrompt="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indhold 3"/>
          <p:cNvSpPr>
            <a:spLocks noGrp="1"/>
          </p:cNvSpPr>
          <p:nvPr>
            <p:ph sz="half" idx="2" hasCustomPrompt="1"/>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11"/>
          </p:nvPr>
        </p:nvSpPr>
        <p:spPr/>
        <p:txBody>
          <a:bodyPr rtlCol="0"/>
          <a:lstStyle/>
          <a:p>
            <a:pPr rtl="0"/>
            <a:r>
              <a:rPr lang="da-DK" noProof="0"/>
              <a:t>Tilføj en sidefod</a:t>
            </a:r>
          </a:p>
        </p:txBody>
      </p:sp>
      <p:sp>
        <p:nvSpPr>
          <p:cNvPr id="5" name="Pladsholder til dato 4"/>
          <p:cNvSpPr>
            <a:spLocks noGrp="1"/>
          </p:cNvSpPr>
          <p:nvPr>
            <p:ph type="dt" sz="half" idx="10"/>
          </p:nvPr>
        </p:nvSpPr>
        <p:spPr/>
        <p:txBody>
          <a:bodyPr rtlCol="0"/>
          <a:lstStyle/>
          <a:p>
            <a:pPr rtl="0"/>
            <a:fld id="{7B89840D-4430-4FFF-BFDB-DC699827C6E2}" type="datetime1">
              <a:rPr lang="da-DK" noProof="0" smtClean="0"/>
              <a:t>12-03-2025</a:t>
            </a:fld>
            <a:endParaRPr lang="da-DK" noProof="0"/>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da-DK" noProof="0"/>
              <a:t>Klik for at redigere titeltypografier i master</a:t>
            </a:r>
          </a:p>
        </p:txBody>
      </p:sp>
      <p:sp>
        <p:nvSpPr>
          <p:cNvPr id="3" name="Pladsholder til tekst 2"/>
          <p:cNvSpPr>
            <a:spLocks noGrp="1"/>
          </p:cNvSpPr>
          <p:nvPr>
            <p:ph type="body" idx="1" hasCustomPrompt="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4" name="Pladsholder til indhold 3"/>
          <p:cNvSpPr>
            <a:spLocks noGrp="1"/>
          </p:cNvSpPr>
          <p:nvPr>
            <p:ph sz="half" idx="2" hasCustomPrompt="1"/>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tekst 4"/>
          <p:cNvSpPr>
            <a:spLocks noGrp="1"/>
          </p:cNvSpPr>
          <p:nvPr>
            <p:ph type="body" sz="quarter" idx="3" hasCustomPrompt="1"/>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a:t>Klik for at redigere i master</a:t>
            </a:r>
          </a:p>
        </p:txBody>
      </p:sp>
      <p:sp>
        <p:nvSpPr>
          <p:cNvPr id="6" name="Pladsholder til indhold 5"/>
          <p:cNvSpPr>
            <a:spLocks noGrp="1"/>
          </p:cNvSpPr>
          <p:nvPr>
            <p:ph sz="quarter" idx="4" hasCustomPrompt="1"/>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8" name="Pladsholder til sidefod 7"/>
          <p:cNvSpPr>
            <a:spLocks noGrp="1"/>
          </p:cNvSpPr>
          <p:nvPr>
            <p:ph type="ftr" sz="quarter" idx="11"/>
          </p:nvPr>
        </p:nvSpPr>
        <p:spPr/>
        <p:txBody>
          <a:bodyPr rtlCol="0"/>
          <a:lstStyle/>
          <a:p>
            <a:pPr rtl="0"/>
            <a:r>
              <a:rPr lang="da-DK" noProof="0"/>
              <a:t>Tilføj en sidefod</a:t>
            </a:r>
          </a:p>
        </p:txBody>
      </p:sp>
      <p:sp>
        <p:nvSpPr>
          <p:cNvPr id="7" name="Pladsholder til dato 6"/>
          <p:cNvSpPr>
            <a:spLocks noGrp="1"/>
          </p:cNvSpPr>
          <p:nvPr>
            <p:ph type="dt" sz="half" idx="10"/>
          </p:nvPr>
        </p:nvSpPr>
        <p:spPr/>
        <p:txBody>
          <a:bodyPr rtlCol="0"/>
          <a:lstStyle/>
          <a:p>
            <a:pPr rtl="0"/>
            <a:fld id="{0EE185C9-7DAF-4EC7-9862-C99CF0502DE2}" type="datetime1">
              <a:rPr lang="da-DK" noProof="0" smtClean="0"/>
              <a:t>12-03-2025</a:t>
            </a:fld>
            <a:endParaRPr lang="da-DK" noProof="0"/>
          </a:p>
        </p:txBody>
      </p:sp>
      <p:sp>
        <p:nvSpPr>
          <p:cNvPr id="9" name="Pladsholder til slidenummer 8"/>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a-DK" noProof="0"/>
              <a:t>Klik for at redigere titeltypografier i master</a:t>
            </a:r>
          </a:p>
        </p:txBody>
      </p:sp>
      <p:sp>
        <p:nvSpPr>
          <p:cNvPr id="4" name="Pladsholder til sidefod 3"/>
          <p:cNvSpPr>
            <a:spLocks noGrp="1"/>
          </p:cNvSpPr>
          <p:nvPr>
            <p:ph type="ftr" sz="quarter" idx="11"/>
          </p:nvPr>
        </p:nvSpPr>
        <p:spPr/>
        <p:txBody>
          <a:bodyPr rtlCol="0"/>
          <a:lstStyle/>
          <a:p>
            <a:pPr rtl="0"/>
            <a:r>
              <a:rPr lang="da-DK" noProof="0"/>
              <a:t>Tilføj en sidefod</a:t>
            </a:r>
          </a:p>
        </p:txBody>
      </p:sp>
      <p:sp>
        <p:nvSpPr>
          <p:cNvPr id="3" name="Pladsholder til dato 2"/>
          <p:cNvSpPr>
            <a:spLocks noGrp="1"/>
          </p:cNvSpPr>
          <p:nvPr>
            <p:ph type="dt" sz="half" idx="10"/>
          </p:nvPr>
        </p:nvSpPr>
        <p:spPr/>
        <p:txBody>
          <a:bodyPr rtlCol="0"/>
          <a:lstStyle/>
          <a:p>
            <a:pPr rtl="0"/>
            <a:fld id="{56CA46E8-8474-46AB-B428-DF6C998A80D9}" type="datetime1">
              <a:rPr lang="da-DK" noProof="0" smtClean="0"/>
              <a:t>12-03-2025</a:t>
            </a:fld>
            <a:endParaRPr lang="da-DK" noProof="0"/>
          </a:p>
        </p:txBody>
      </p:sp>
      <p:sp>
        <p:nvSpPr>
          <p:cNvPr id="5" name="Pladsholder til slidenummer 4"/>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rtlCol="0"/>
          <a:lstStyle/>
          <a:p>
            <a:pPr rtl="0"/>
            <a:r>
              <a:rPr lang="da-DK" noProof="0"/>
              <a:t>Tilføj en sidefod</a:t>
            </a:r>
          </a:p>
        </p:txBody>
      </p:sp>
      <p:sp>
        <p:nvSpPr>
          <p:cNvPr id="2" name="Pladsholder til dato 1"/>
          <p:cNvSpPr>
            <a:spLocks noGrp="1"/>
          </p:cNvSpPr>
          <p:nvPr>
            <p:ph type="dt" sz="half" idx="10"/>
          </p:nvPr>
        </p:nvSpPr>
        <p:spPr/>
        <p:txBody>
          <a:bodyPr rtlCol="0"/>
          <a:lstStyle/>
          <a:p>
            <a:pPr rtl="0"/>
            <a:fld id="{87889A71-9BC3-47C4-88AD-1C71AA111534}" type="datetime1">
              <a:rPr lang="da-DK" noProof="0" smtClean="0"/>
              <a:t>12-03-2025</a:t>
            </a:fld>
            <a:endParaRPr lang="da-DK" noProof="0"/>
          </a:p>
        </p:txBody>
      </p:sp>
      <p:sp>
        <p:nvSpPr>
          <p:cNvPr id="4" name="Pladsholder til slidenummer 3"/>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bg>
      <p:bgPr>
        <a:solidFill>
          <a:schemeClr val="bg1"/>
        </a:solidFill>
        <a:effectLst/>
      </p:bgPr>
    </p:bg>
    <p:spTree>
      <p:nvGrpSpPr>
        <p:cNvPr id="1" name=""/>
        <p:cNvGrpSpPr/>
        <p:nvPr/>
      </p:nvGrpSpPr>
      <p:grpSpPr>
        <a:xfrm>
          <a:off x="0" y="0"/>
          <a:ext cx="0" cy="0"/>
          <a:chOff x="0" y="0"/>
          <a:chExt cx="0" cy="0"/>
        </a:xfrm>
      </p:grpSpPr>
      <p:sp>
        <p:nvSpPr>
          <p:cNvPr id="8" name="Rektangel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a-DK" noProof="0"/>
          </a:p>
        </p:txBody>
      </p:sp>
      <p:sp>
        <p:nvSpPr>
          <p:cNvPr id="2" name="Titel 1"/>
          <p:cNvSpPr>
            <a:spLocks noGrp="1"/>
          </p:cNvSpPr>
          <p:nvPr>
            <p:ph type="title" hasCustomPrompt="1"/>
          </p:nvPr>
        </p:nvSpPr>
        <p:spPr>
          <a:xfrm>
            <a:off x="684213" y="685800"/>
            <a:ext cx="3886200" cy="4038600"/>
          </a:xfrm>
        </p:spPr>
        <p:txBody>
          <a:bodyPr rtlCol="0" anchor="b">
            <a:noAutofit/>
          </a:bodyPr>
          <a:lstStyle>
            <a:lvl1pPr algn="l">
              <a:defRPr sz="4000" b="0"/>
            </a:lvl1pPr>
          </a:lstStyle>
          <a:p>
            <a:pPr rtl="0"/>
            <a:r>
              <a:rPr lang="da-DK" noProof="0"/>
              <a:t>Klik for at redigere titeltypografier i master</a:t>
            </a:r>
          </a:p>
        </p:txBody>
      </p:sp>
      <p:sp>
        <p:nvSpPr>
          <p:cNvPr id="3" name="Pladsholder til indhold 2"/>
          <p:cNvSpPr>
            <a:spLocks noGrp="1"/>
          </p:cNvSpPr>
          <p:nvPr>
            <p:ph idx="1" hasCustomPrompt="1"/>
          </p:nvPr>
        </p:nvSpPr>
        <p:spPr>
          <a:xfrm>
            <a:off x="5865814" y="685800"/>
            <a:ext cx="56388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4" name="Pladsholder til tekst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noProof="0"/>
              <a:t>Klik for at redigere i master</a:t>
            </a:r>
          </a:p>
        </p:txBody>
      </p:sp>
      <p:sp>
        <p:nvSpPr>
          <p:cNvPr id="6" name="Pladsholder til sidefod 5"/>
          <p:cNvSpPr>
            <a:spLocks noGrp="1"/>
          </p:cNvSpPr>
          <p:nvPr>
            <p:ph type="ftr" sz="quarter" idx="11"/>
          </p:nvPr>
        </p:nvSpPr>
        <p:spPr/>
        <p:txBody>
          <a:bodyPr rtlCol="0"/>
          <a:lstStyle/>
          <a:p>
            <a:pPr rtl="0"/>
            <a:r>
              <a:rPr lang="da-DK" noProof="0"/>
              <a:t>Tilføj en sidefod</a:t>
            </a:r>
          </a:p>
        </p:txBody>
      </p:sp>
      <p:sp>
        <p:nvSpPr>
          <p:cNvPr id="5" name="Pladsholder til dato 4"/>
          <p:cNvSpPr>
            <a:spLocks noGrp="1"/>
          </p:cNvSpPr>
          <p:nvPr>
            <p:ph type="dt" sz="half" idx="10"/>
          </p:nvPr>
        </p:nvSpPr>
        <p:spPr/>
        <p:txBody>
          <a:bodyPr rtlCol="0"/>
          <a:lstStyle/>
          <a:p>
            <a:pPr rtl="0"/>
            <a:fld id="{AC57BC53-5407-41B2-8C24-E8A908611EE1}" type="datetime1">
              <a:rPr lang="da-DK" noProof="0" smtClean="0"/>
              <a:t>12-03-2025</a:t>
            </a:fld>
            <a:endParaRPr lang="da-DK" noProof="0"/>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bg>
      <p:bgPr>
        <a:solidFill>
          <a:schemeClr val="bg1"/>
        </a:solidFill>
        <a:effectLst/>
      </p:bgPr>
    </p:bg>
    <p:spTree>
      <p:nvGrpSpPr>
        <p:cNvPr id="1" name=""/>
        <p:cNvGrpSpPr/>
        <p:nvPr/>
      </p:nvGrpSpPr>
      <p:grpSpPr>
        <a:xfrm>
          <a:off x="0" y="0"/>
          <a:ext cx="0" cy="0"/>
          <a:chOff x="0" y="0"/>
          <a:chExt cx="0" cy="0"/>
        </a:xfrm>
      </p:grpSpPr>
      <p:sp>
        <p:nvSpPr>
          <p:cNvPr id="8" name="Rektangel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a-DK" noProof="0"/>
          </a:p>
        </p:txBody>
      </p:sp>
      <p:sp>
        <p:nvSpPr>
          <p:cNvPr id="2" name="Titel 1"/>
          <p:cNvSpPr>
            <a:spLocks noGrp="1"/>
          </p:cNvSpPr>
          <p:nvPr>
            <p:ph type="title" hasCustomPrompt="1"/>
          </p:nvPr>
        </p:nvSpPr>
        <p:spPr>
          <a:xfrm>
            <a:off x="684213" y="685800"/>
            <a:ext cx="3886200" cy="4038600"/>
          </a:xfrm>
        </p:spPr>
        <p:txBody>
          <a:bodyPr rtlCol="0" anchor="b">
            <a:noAutofit/>
          </a:bodyPr>
          <a:lstStyle>
            <a:lvl1pPr algn="l">
              <a:defRPr sz="4000" b="0"/>
            </a:lvl1pPr>
          </a:lstStyle>
          <a:p>
            <a:pPr rtl="0"/>
            <a:r>
              <a:rPr lang="da-DK" noProof="0"/>
              <a:t>Klik for at redigere titeltypografier i master</a:t>
            </a:r>
          </a:p>
        </p:txBody>
      </p:sp>
      <p:sp>
        <p:nvSpPr>
          <p:cNvPr id="3" name="Pladsholder til billede 2" descr="En tom pladsholder til at tilføje et billede. Klik på pladsholderen, og vælg det billede, du vil tilføje"/>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a-DK" noProof="0"/>
              <a:t>Klik på ikonet for at tilføje et billede</a:t>
            </a:r>
          </a:p>
        </p:txBody>
      </p:sp>
      <p:sp>
        <p:nvSpPr>
          <p:cNvPr id="4" name="Pladsholder til tekst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a-DK" noProof="0"/>
              <a:t>Klik for at redigere i master</a:t>
            </a:r>
          </a:p>
        </p:txBody>
      </p:sp>
      <p:sp>
        <p:nvSpPr>
          <p:cNvPr id="6" name="Pladsholder til sidefod 5"/>
          <p:cNvSpPr>
            <a:spLocks noGrp="1"/>
          </p:cNvSpPr>
          <p:nvPr>
            <p:ph type="ftr" sz="quarter" idx="11"/>
          </p:nvPr>
        </p:nvSpPr>
        <p:spPr/>
        <p:txBody>
          <a:bodyPr rtlCol="0"/>
          <a:lstStyle/>
          <a:p>
            <a:pPr rtl="0"/>
            <a:r>
              <a:rPr lang="da-DK" noProof="0"/>
              <a:t>Tilføj en sidefod</a:t>
            </a:r>
          </a:p>
        </p:txBody>
      </p:sp>
      <p:sp>
        <p:nvSpPr>
          <p:cNvPr id="5" name="Pladsholder til dato 4"/>
          <p:cNvSpPr>
            <a:spLocks noGrp="1"/>
          </p:cNvSpPr>
          <p:nvPr>
            <p:ph type="dt" sz="half" idx="10"/>
          </p:nvPr>
        </p:nvSpPr>
        <p:spPr/>
        <p:txBody>
          <a:bodyPr rtlCol="0"/>
          <a:lstStyle/>
          <a:p>
            <a:pPr rtl="0"/>
            <a:fld id="{84B5756F-1A34-4EF2-A2D8-C7FC5F0CDCC6}" type="datetime1">
              <a:rPr lang="da-DK" noProof="0" smtClean="0"/>
              <a:t>12-03-2025</a:t>
            </a:fld>
            <a:endParaRPr lang="da-DK" noProof="0"/>
          </a:p>
        </p:txBody>
      </p:sp>
      <p:sp>
        <p:nvSpPr>
          <p:cNvPr id="7" name="Pladsholder til slidenummer 6"/>
          <p:cNvSpPr>
            <a:spLocks noGrp="1"/>
          </p:cNvSpPr>
          <p:nvPr>
            <p:ph type="sldNum" sz="quarter" idx="12"/>
          </p:nvPr>
        </p:nvSpPr>
        <p:spPr/>
        <p:txBody>
          <a:bodyPr rtlCol="0"/>
          <a:lstStyle/>
          <a:p>
            <a:pPr rtl="0"/>
            <a:fld id="{F36C87F6-986D-49E6-AF40-1B3A1EE8064D}" type="slidenum">
              <a:rPr lang="da-DK" noProof="0"/>
              <a:t>‹nr.›</a:t>
            </a:fld>
            <a:endParaRPr lang="da-DK" noProof="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da-DK" noProof="0"/>
              <a:t>Klik for at redigere titeltypografier i master</a:t>
            </a:r>
          </a:p>
        </p:txBody>
      </p:sp>
      <p:sp>
        <p:nvSpPr>
          <p:cNvPr id="3" name="Pladsholder til tekst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da-DK" noProof="0"/>
              <a:t>Klik for at redigere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idefod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da-DK" noProof="0"/>
              <a:t>Tilføj en sidefod</a:t>
            </a:r>
          </a:p>
        </p:txBody>
      </p:sp>
      <p:sp>
        <p:nvSpPr>
          <p:cNvPr id="4" name="Pladsholder til dato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pPr rtl="0"/>
            <a:fld id="{1092350D-C227-455A-B6FF-FBB29D68BE71}" type="datetime1">
              <a:rPr lang="da-DK" noProof="0" smtClean="0"/>
              <a:t>12-03-2025</a:t>
            </a:fld>
            <a:endParaRPr lang="da-DK" noProof="0" dirty="0"/>
          </a:p>
        </p:txBody>
      </p:sp>
      <p:sp>
        <p:nvSpPr>
          <p:cNvPr id="6" name="Pladsholder til slidenumm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pPr rtl="0"/>
            <a:fld id="{F36C87F6-986D-49E6-AF40-1B3A1EE8064D}" type="slidenum">
              <a:rPr lang="da-DK" noProof="0" smtClean="0"/>
              <a:pPr rtl="0"/>
              <a:t>‹nr.›</a:t>
            </a:fld>
            <a:endParaRPr lang="da-DK" noProof="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its.worldbank.org/countrystats.aspx?lang=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da-DK" dirty="0"/>
              <a:t>48. Handel</a:t>
            </a:r>
          </a:p>
        </p:txBody>
      </p:sp>
      <p:sp>
        <p:nvSpPr>
          <p:cNvPr id="3" name="Undertitel 2"/>
          <p:cNvSpPr>
            <a:spLocks noGrp="1"/>
          </p:cNvSpPr>
          <p:nvPr>
            <p:ph type="subTitle" idx="1"/>
          </p:nvPr>
        </p:nvSpPr>
        <p:spPr/>
        <p:txBody>
          <a:bodyPr rtlCol="0"/>
          <a:lstStyle/>
          <a:p>
            <a:pPr rtl="0"/>
            <a:r>
              <a:rPr lang="da-DK"/>
              <a:t>Undertitel</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74948-BACA-41DE-AB26-0258B28858C8}"/>
              </a:ext>
            </a:extLst>
          </p:cNvPr>
          <p:cNvSpPr>
            <a:spLocks noGrp="1"/>
          </p:cNvSpPr>
          <p:nvPr>
            <p:ph type="title"/>
          </p:nvPr>
        </p:nvSpPr>
        <p:spPr/>
        <p:txBody>
          <a:bodyPr/>
          <a:lstStyle/>
          <a:p>
            <a:pPr algn="ctr"/>
            <a:r>
              <a:rPr lang="da-DK" dirty="0"/>
              <a:t>Et overblik over Danmarks Handel</a:t>
            </a:r>
          </a:p>
        </p:txBody>
      </p:sp>
      <p:pic>
        <p:nvPicPr>
          <p:cNvPr id="5" name="Pladsholder til indhold 4" descr="Et billede, der indeholder diagram&#10;&#10;Automatisk genereret beskrivelse">
            <a:extLst>
              <a:ext uri="{FF2B5EF4-FFF2-40B4-BE49-F238E27FC236}">
                <a16:creationId xmlns:a16="http://schemas.microsoft.com/office/drawing/2014/main" id="{BC22FA86-B455-4CA9-B905-5A72169D97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772" y="2276872"/>
            <a:ext cx="5851884" cy="3706662"/>
          </a:xfrm>
        </p:spPr>
      </p:pic>
      <p:sp>
        <p:nvSpPr>
          <p:cNvPr id="6" name="Tekstfelt 5">
            <a:extLst>
              <a:ext uri="{FF2B5EF4-FFF2-40B4-BE49-F238E27FC236}">
                <a16:creationId xmlns:a16="http://schemas.microsoft.com/office/drawing/2014/main" id="{BE0B6BB8-E71A-43F5-BA30-D78B2961F311}"/>
              </a:ext>
            </a:extLst>
          </p:cNvPr>
          <p:cNvSpPr txBox="1"/>
          <p:nvPr/>
        </p:nvSpPr>
        <p:spPr>
          <a:xfrm>
            <a:off x="6670476" y="1890106"/>
            <a:ext cx="5400600" cy="4093428"/>
          </a:xfrm>
          <a:prstGeom prst="rect">
            <a:avLst/>
          </a:prstGeom>
          <a:noFill/>
        </p:spPr>
        <p:txBody>
          <a:bodyPr wrap="square" rtlCol="0">
            <a:spAutoFit/>
          </a:bodyPr>
          <a:lstStyle/>
          <a:p>
            <a:pPr marL="342900" indent="-342900" algn="l">
              <a:buFont typeface="Arial" panose="020B0604020202020204" pitchFamily="34" charset="0"/>
              <a:buChar char="•"/>
            </a:pPr>
            <a:r>
              <a:rPr lang="da-DK" sz="2000" dirty="0"/>
              <a:t>At Danmark står så stærkt på up market-produkter har stor samfundsøkonomisk betydning. Det indebærer nemlig, at vi trods højt lønniveau alligevel opretholder en stor eksport, der i sidste ende er med til at skabe et pænt overskud på vores betalingsbalance.</a:t>
            </a:r>
          </a:p>
          <a:p>
            <a:pPr marL="342900" indent="-342900" algn="l">
              <a:buFont typeface="Arial" panose="020B0604020202020204" pitchFamily="34" charset="0"/>
              <a:buChar char="•"/>
            </a:pPr>
            <a:endParaRPr lang="da-DK" sz="2000" dirty="0"/>
          </a:p>
          <a:p>
            <a:pPr marL="342900" indent="-342900" algn="l">
              <a:buFont typeface="Arial" panose="020B0604020202020204" pitchFamily="34" charset="0"/>
              <a:buChar char="•"/>
            </a:pPr>
            <a:r>
              <a:rPr lang="da-DK" sz="2000" dirty="0"/>
              <a:t>Da vi samtidig på importsiden køber billigere industrivarer fra bl.a. Kina, kan man lidt populært sige, at vi køber billigt og sælger dyrt.</a:t>
            </a:r>
          </a:p>
        </p:txBody>
      </p:sp>
    </p:spTree>
    <p:extLst>
      <p:ext uri="{BB962C8B-B14F-4D97-AF65-F5344CB8AC3E}">
        <p14:creationId xmlns:p14="http://schemas.microsoft.com/office/powerpoint/2010/main" val="411197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7E7A8-51BB-A201-97A1-97FF63862D5B}"/>
              </a:ext>
            </a:extLst>
          </p:cNvPr>
          <p:cNvSpPr>
            <a:spLocks noGrp="1"/>
          </p:cNvSpPr>
          <p:nvPr>
            <p:ph type="title"/>
          </p:nvPr>
        </p:nvSpPr>
        <p:spPr/>
        <p:txBody>
          <a:bodyPr/>
          <a:lstStyle/>
          <a:p>
            <a:pPr algn="ctr"/>
            <a:r>
              <a:rPr lang="da-DK" dirty="0"/>
              <a:t>Verdenshandlen</a:t>
            </a:r>
          </a:p>
        </p:txBody>
      </p:sp>
      <p:pic>
        <p:nvPicPr>
          <p:cNvPr id="5" name="Pladsholder til indhold 4" descr="Et billede, der indeholder tekst, skærmbillede, diagram, Font/skrifttype&#10;&#10;Indhold genereret af kunstig intelligens kan være forkert.">
            <a:extLst>
              <a:ext uri="{FF2B5EF4-FFF2-40B4-BE49-F238E27FC236}">
                <a16:creationId xmlns:a16="http://schemas.microsoft.com/office/drawing/2014/main" id="{80B2A6D5-B803-300D-F08F-634F40F5BB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265" y="1617320"/>
            <a:ext cx="5785147" cy="2952902"/>
          </a:xfrm>
        </p:spPr>
      </p:pic>
      <p:pic>
        <p:nvPicPr>
          <p:cNvPr id="7" name="Billede 6" descr="Et billede, der indeholder tekst, skærmbillede, nummer/tal, Font/skrifttype&#10;&#10;Indhold genereret af kunstig intelligens kan være forkert.">
            <a:extLst>
              <a:ext uri="{FF2B5EF4-FFF2-40B4-BE49-F238E27FC236}">
                <a16:creationId xmlns:a16="http://schemas.microsoft.com/office/drawing/2014/main" id="{B8AFA2ED-88B0-78DD-AF27-A530C9E74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644" y="1507025"/>
            <a:ext cx="5714193" cy="5356671"/>
          </a:xfrm>
          <a:prstGeom prst="rect">
            <a:avLst/>
          </a:prstGeom>
        </p:spPr>
      </p:pic>
      <p:sp>
        <p:nvSpPr>
          <p:cNvPr id="8" name="Tekstfelt 7">
            <a:extLst>
              <a:ext uri="{FF2B5EF4-FFF2-40B4-BE49-F238E27FC236}">
                <a16:creationId xmlns:a16="http://schemas.microsoft.com/office/drawing/2014/main" id="{A5D88625-48FE-85C4-4108-43CA41FCDD21}"/>
              </a:ext>
            </a:extLst>
          </p:cNvPr>
          <p:cNvSpPr txBox="1"/>
          <p:nvPr/>
        </p:nvSpPr>
        <p:spPr>
          <a:xfrm>
            <a:off x="405780" y="4745936"/>
            <a:ext cx="5094223" cy="1837426"/>
          </a:xfrm>
          <a:prstGeom prst="rect">
            <a:avLst/>
          </a:prstGeom>
          <a:noFill/>
        </p:spPr>
        <p:txBody>
          <a:bodyPr wrap="square" rtlCol="0">
            <a:spAutoFit/>
          </a:bodyPr>
          <a:lstStyle/>
          <a:p>
            <a:pPr>
              <a:lnSpc>
                <a:spcPct val="90000"/>
              </a:lnSpc>
            </a:pPr>
            <a:r>
              <a:rPr lang="da-DK" dirty="0"/>
              <a:t>Tjenesteydelser udgør ca. 21% af verdenshandlen - Tjenesteydelser, der handles internationalt, er typisk transportydelser (fly, lastbil, skibe, tog), turisme, forsikringsydelser, rådgivning etc. Transportydelser står for ca. en fjerdedel, mens turismen står for omkring en tredjedel.</a:t>
            </a:r>
            <a:endParaRPr lang="da-DK" sz="2400" dirty="0"/>
          </a:p>
        </p:txBody>
      </p:sp>
    </p:spTree>
    <p:extLst>
      <p:ext uri="{BB962C8B-B14F-4D97-AF65-F5344CB8AC3E}">
        <p14:creationId xmlns:p14="http://schemas.microsoft.com/office/powerpoint/2010/main" val="34387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8D7DB-4C03-363F-8168-2E415E61F759}"/>
              </a:ext>
            </a:extLst>
          </p:cNvPr>
          <p:cNvSpPr>
            <a:spLocks noGrp="1"/>
          </p:cNvSpPr>
          <p:nvPr>
            <p:ph type="title"/>
          </p:nvPr>
        </p:nvSpPr>
        <p:spPr/>
        <p:txBody>
          <a:bodyPr/>
          <a:lstStyle/>
          <a:p>
            <a:pPr algn="ctr"/>
            <a:r>
              <a:rPr lang="da-DK" dirty="0"/>
              <a:t>Verdenshandlen</a:t>
            </a:r>
          </a:p>
        </p:txBody>
      </p:sp>
      <p:pic>
        <p:nvPicPr>
          <p:cNvPr id="5" name="Pladsholder til indhold 4" descr="Et billede, der indeholder tekst, skærmbillede, Font/skrifttype, nummer/tal&#10;&#10;Indhold genereret af kunstig intelligens kan være forkert.">
            <a:extLst>
              <a:ext uri="{FF2B5EF4-FFF2-40B4-BE49-F238E27FC236}">
                <a16:creationId xmlns:a16="http://schemas.microsoft.com/office/drawing/2014/main" id="{995C6508-5274-A6A2-E199-EF80228F66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14534"/>
            <a:ext cx="5639090" cy="3816546"/>
          </a:xfrm>
        </p:spPr>
      </p:pic>
      <p:sp>
        <p:nvSpPr>
          <p:cNvPr id="6" name="Tekstfelt 5">
            <a:extLst>
              <a:ext uri="{FF2B5EF4-FFF2-40B4-BE49-F238E27FC236}">
                <a16:creationId xmlns:a16="http://schemas.microsoft.com/office/drawing/2014/main" id="{C95DA842-F2DB-50A1-E3E3-3D8BBEC01DAF}"/>
              </a:ext>
            </a:extLst>
          </p:cNvPr>
          <p:cNvSpPr txBox="1"/>
          <p:nvPr/>
        </p:nvSpPr>
        <p:spPr>
          <a:xfrm>
            <a:off x="6087372" y="1600200"/>
            <a:ext cx="5544616" cy="1588127"/>
          </a:xfrm>
          <a:prstGeom prst="rect">
            <a:avLst/>
          </a:prstGeom>
          <a:noFill/>
        </p:spPr>
        <p:txBody>
          <a:bodyPr wrap="square" rtlCol="0">
            <a:spAutoFit/>
          </a:bodyPr>
          <a:lstStyle/>
          <a:p>
            <a:pPr>
              <a:lnSpc>
                <a:spcPct val="90000"/>
              </a:lnSpc>
            </a:pPr>
            <a:r>
              <a:rPr lang="da-DK" b="0" i="0" dirty="0">
                <a:solidFill>
                  <a:srgbClr val="333333"/>
                </a:solidFill>
                <a:effectLst/>
                <a:latin typeface="Noto Sans" panose="020B0502040504020204" pitchFamily="34" charset="0"/>
              </a:rPr>
              <a:t>Omkring en femtedel af den globale handel udgøres af handel med </a:t>
            </a:r>
            <a:r>
              <a:rPr lang="da-DK" b="0" i="1" dirty="0">
                <a:solidFill>
                  <a:srgbClr val="333333"/>
                </a:solidFill>
                <a:effectLst/>
                <a:latin typeface="Noto Sans" panose="020B0502040504020204" pitchFamily="34" charset="0"/>
              </a:rPr>
              <a:t>primære produkter</a:t>
            </a:r>
            <a:r>
              <a:rPr lang="da-DK" b="0" i="0" dirty="0">
                <a:solidFill>
                  <a:srgbClr val="333333"/>
                </a:solidFill>
                <a:effectLst/>
                <a:latin typeface="Noto Sans" panose="020B0502040504020204" pitchFamily="34" charset="0"/>
              </a:rPr>
              <a:t>, dvs. råstoffer (metaller, olie m.v.) samt landbrugsvarer. Det er karakteristisk for mange primære produkter, at der er store prisudsving på såvel kort som lang sigt. </a:t>
            </a:r>
            <a:endParaRPr lang="da-DK" dirty="0"/>
          </a:p>
        </p:txBody>
      </p:sp>
      <p:pic>
        <p:nvPicPr>
          <p:cNvPr id="8" name="Billede 7" descr="Et billede, der indeholder tekst, skærmbillede, nummer/tal, Font/skrifttype&#10;&#10;Indhold genereret af kunstig intelligens kan være forkert.">
            <a:extLst>
              <a:ext uri="{FF2B5EF4-FFF2-40B4-BE49-F238E27FC236}">
                <a16:creationId xmlns:a16="http://schemas.microsoft.com/office/drawing/2014/main" id="{AB406F76-74E0-D21B-EC49-05BEE6D05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372" y="3174811"/>
            <a:ext cx="5943905" cy="3683189"/>
          </a:xfrm>
          <a:prstGeom prst="rect">
            <a:avLst/>
          </a:prstGeom>
        </p:spPr>
      </p:pic>
    </p:spTree>
    <p:extLst>
      <p:ext uri="{BB962C8B-B14F-4D97-AF65-F5344CB8AC3E}">
        <p14:creationId xmlns:p14="http://schemas.microsoft.com/office/powerpoint/2010/main" val="384526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FE7E0-C289-D07B-09AB-34D64D6BD82A}"/>
              </a:ext>
            </a:extLst>
          </p:cNvPr>
          <p:cNvSpPr>
            <a:spLocks noGrp="1"/>
          </p:cNvSpPr>
          <p:nvPr>
            <p:ph type="title"/>
          </p:nvPr>
        </p:nvSpPr>
        <p:spPr/>
        <p:txBody>
          <a:bodyPr/>
          <a:lstStyle/>
          <a:p>
            <a:pPr algn="ctr"/>
            <a:r>
              <a:rPr lang="da-DK" dirty="0"/>
              <a:t>Verdenshandlen</a:t>
            </a:r>
          </a:p>
        </p:txBody>
      </p:sp>
      <p:pic>
        <p:nvPicPr>
          <p:cNvPr id="5" name="Pladsholder til indhold 4" descr="Et billede, der indeholder tekst, skærmbillede, Font/skrifttype, Parallel&#10;&#10;Indhold genereret af kunstig intelligens kan være forkert.">
            <a:extLst>
              <a:ext uri="{FF2B5EF4-FFF2-40B4-BE49-F238E27FC236}">
                <a16:creationId xmlns:a16="http://schemas.microsoft.com/office/drawing/2014/main" id="{57E90546-6086-D743-0E0D-9364171624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56" y="1596776"/>
            <a:ext cx="6238428" cy="5203915"/>
          </a:xfrm>
        </p:spPr>
      </p:pic>
      <p:sp>
        <p:nvSpPr>
          <p:cNvPr id="6" name="Tekstfelt 5">
            <a:extLst>
              <a:ext uri="{FF2B5EF4-FFF2-40B4-BE49-F238E27FC236}">
                <a16:creationId xmlns:a16="http://schemas.microsoft.com/office/drawing/2014/main" id="{C4379050-90C0-BB86-4CBC-C48C71A26DDA}"/>
              </a:ext>
            </a:extLst>
          </p:cNvPr>
          <p:cNvSpPr txBox="1"/>
          <p:nvPr/>
        </p:nvSpPr>
        <p:spPr>
          <a:xfrm>
            <a:off x="6742484" y="2324373"/>
            <a:ext cx="4798269" cy="3748719"/>
          </a:xfrm>
          <a:prstGeom prst="rect">
            <a:avLst/>
          </a:prstGeom>
          <a:noFill/>
        </p:spPr>
        <p:txBody>
          <a:bodyPr wrap="square" rtlCol="0">
            <a:spAutoFit/>
          </a:bodyPr>
          <a:lstStyle/>
          <a:p>
            <a:pPr>
              <a:lnSpc>
                <a:spcPct val="90000"/>
              </a:lnSpc>
            </a:pPr>
            <a:r>
              <a:rPr lang="da-DK" sz="2400" b="0" i="0" dirty="0">
                <a:solidFill>
                  <a:srgbClr val="333333"/>
                </a:solidFill>
                <a:effectLst/>
                <a:latin typeface="Noto Sans" panose="020B0502040504020204" pitchFamily="34" charset="0"/>
              </a:rPr>
              <a:t>Ser du på verdenskortet med økonomens briller, er der tre områder i verden, der dominerer den globale økonomi: </a:t>
            </a:r>
            <a:r>
              <a:rPr lang="da-DK" sz="2400" b="0" i="1" dirty="0">
                <a:solidFill>
                  <a:srgbClr val="333333"/>
                </a:solidFill>
                <a:effectLst/>
                <a:latin typeface="Noto Sans" panose="020B0502040504020204" pitchFamily="34" charset="0"/>
              </a:rPr>
              <a:t>USA</a:t>
            </a:r>
            <a:r>
              <a:rPr lang="da-DK" sz="2400" b="0" i="0" dirty="0">
                <a:solidFill>
                  <a:srgbClr val="333333"/>
                </a:solidFill>
                <a:effectLst/>
                <a:latin typeface="Noto Sans" panose="020B0502040504020204" pitchFamily="34" charset="0"/>
              </a:rPr>
              <a:t>, </a:t>
            </a:r>
            <a:r>
              <a:rPr lang="da-DK" sz="2400" b="0" i="1" dirty="0">
                <a:solidFill>
                  <a:srgbClr val="333333"/>
                </a:solidFill>
                <a:effectLst/>
                <a:latin typeface="Noto Sans" panose="020B0502040504020204" pitchFamily="34" charset="0"/>
              </a:rPr>
              <a:t>EU</a:t>
            </a:r>
            <a:r>
              <a:rPr lang="da-DK" sz="2400" b="0" i="0" dirty="0">
                <a:solidFill>
                  <a:srgbClr val="333333"/>
                </a:solidFill>
                <a:effectLst/>
                <a:latin typeface="Noto Sans" panose="020B0502040504020204" pitchFamily="34" charset="0"/>
              </a:rPr>
              <a:t> samt det østlige Asien med </a:t>
            </a:r>
            <a:r>
              <a:rPr lang="da-DK" sz="2400" b="0" i="1" dirty="0">
                <a:solidFill>
                  <a:srgbClr val="333333"/>
                </a:solidFill>
                <a:effectLst/>
                <a:latin typeface="Noto Sans" panose="020B0502040504020204" pitchFamily="34" charset="0"/>
              </a:rPr>
              <a:t>Japan</a:t>
            </a:r>
            <a:r>
              <a:rPr lang="da-DK" sz="2400" b="0" i="0" dirty="0">
                <a:solidFill>
                  <a:srgbClr val="333333"/>
                </a:solidFill>
                <a:effectLst/>
                <a:latin typeface="Noto Sans" panose="020B0502040504020204" pitchFamily="34" charset="0"/>
              </a:rPr>
              <a:t> og </a:t>
            </a:r>
            <a:r>
              <a:rPr lang="da-DK" sz="2400" b="0" i="1" dirty="0">
                <a:solidFill>
                  <a:srgbClr val="333333"/>
                </a:solidFill>
                <a:effectLst/>
                <a:latin typeface="Noto Sans" panose="020B0502040504020204" pitchFamily="34" charset="0"/>
              </a:rPr>
              <a:t>Kina</a:t>
            </a:r>
            <a:r>
              <a:rPr lang="da-DK" sz="2400" b="0" i="0" dirty="0">
                <a:solidFill>
                  <a:srgbClr val="333333"/>
                </a:solidFill>
                <a:effectLst/>
                <a:latin typeface="Noto Sans" panose="020B0502040504020204" pitchFamily="34" charset="0"/>
              </a:rPr>
              <a:t> som de vigtigste lande. Disse tre økonomiske centre står for langt over halvdelen af verdens samlede produktion.</a:t>
            </a:r>
            <a:endParaRPr lang="da-DK" sz="2400" dirty="0"/>
          </a:p>
        </p:txBody>
      </p:sp>
    </p:spTree>
    <p:extLst>
      <p:ext uri="{BB962C8B-B14F-4D97-AF65-F5344CB8AC3E}">
        <p14:creationId xmlns:p14="http://schemas.microsoft.com/office/powerpoint/2010/main" val="39966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A3B52-03B7-7597-8522-4647F01DD849}"/>
              </a:ext>
            </a:extLst>
          </p:cNvPr>
          <p:cNvSpPr>
            <a:spLocks noGrp="1"/>
          </p:cNvSpPr>
          <p:nvPr>
            <p:ph type="title"/>
          </p:nvPr>
        </p:nvSpPr>
        <p:spPr/>
        <p:txBody>
          <a:bodyPr/>
          <a:lstStyle/>
          <a:p>
            <a:pPr algn="ctr"/>
            <a:r>
              <a:rPr lang="da-DK" dirty="0" err="1"/>
              <a:t>PaUSE</a:t>
            </a:r>
            <a:endParaRPr lang="da-DK" dirty="0"/>
          </a:p>
        </p:txBody>
      </p:sp>
      <p:sp>
        <p:nvSpPr>
          <p:cNvPr id="3" name="Pladsholder til indhold 2">
            <a:extLst>
              <a:ext uri="{FF2B5EF4-FFF2-40B4-BE49-F238E27FC236}">
                <a16:creationId xmlns:a16="http://schemas.microsoft.com/office/drawing/2014/main" id="{BBF6FD56-C3F1-632D-CB47-DB8D9176EA9F}"/>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290484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12F8F-3A40-4362-898A-228DFB2BFC8A}"/>
              </a:ext>
            </a:extLst>
          </p:cNvPr>
          <p:cNvSpPr>
            <a:spLocks noGrp="1"/>
          </p:cNvSpPr>
          <p:nvPr>
            <p:ph type="title"/>
          </p:nvPr>
        </p:nvSpPr>
        <p:spPr/>
        <p:txBody>
          <a:bodyPr/>
          <a:lstStyle/>
          <a:p>
            <a:pPr algn="ctr"/>
            <a:r>
              <a:rPr lang="da-DK" dirty="0"/>
              <a:t>Kilder til handel</a:t>
            </a:r>
          </a:p>
        </p:txBody>
      </p:sp>
      <p:sp>
        <p:nvSpPr>
          <p:cNvPr id="3" name="Pladsholder til indhold 2">
            <a:extLst>
              <a:ext uri="{FF2B5EF4-FFF2-40B4-BE49-F238E27FC236}">
                <a16:creationId xmlns:a16="http://schemas.microsoft.com/office/drawing/2014/main" id="{27EC4BFC-620D-4957-AA60-D25A8B4AC536}"/>
              </a:ext>
            </a:extLst>
          </p:cNvPr>
          <p:cNvSpPr>
            <a:spLocks noGrp="1"/>
          </p:cNvSpPr>
          <p:nvPr>
            <p:ph idx="1"/>
          </p:nvPr>
        </p:nvSpPr>
        <p:spPr/>
        <p:txBody>
          <a:bodyPr/>
          <a:lstStyle/>
          <a:p>
            <a:r>
              <a:rPr lang="da-DK" dirty="0">
                <a:hlinkClick r:id="rId2"/>
              </a:rPr>
              <a:t>https://wits.worldbank.org/countrystats.aspx?lang=en</a:t>
            </a:r>
            <a:endParaRPr lang="da-DK" dirty="0"/>
          </a:p>
          <a:p>
            <a:endParaRPr lang="da-DK" dirty="0"/>
          </a:p>
          <a:p>
            <a:r>
              <a:rPr lang="da-DK" dirty="0"/>
              <a:t>Gem ovenstående link i jeres noter som en god kilde til fremtidige opgave. </a:t>
            </a:r>
          </a:p>
          <a:p>
            <a:endParaRPr lang="da-DK" dirty="0"/>
          </a:p>
          <a:p>
            <a:endParaRPr lang="da-DK" dirty="0"/>
          </a:p>
          <a:p>
            <a:r>
              <a:rPr lang="da-DK" dirty="0"/>
              <a:t>Opgave: Find et europæisk land og forbered en kort præsentation (I PowerPoint) der givet et overblik over landets handel med omverdenen.</a:t>
            </a:r>
          </a:p>
        </p:txBody>
      </p:sp>
    </p:spTree>
    <p:extLst>
      <p:ext uri="{BB962C8B-B14F-4D97-AF65-F5344CB8AC3E}">
        <p14:creationId xmlns:p14="http://schemas.microsoft.com/office/powerpoint/2010/main" val="1225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4640A-CC88-2BB5-F4B7-DDAFF78ACF63}"/>
              </a:ext>
            </a:extLst>
          </p:cNvPr>
          <p:cNvSpPr>
            <a:spLocks noGrp="1"/>
          </p:cNvSpPr>
          <p:nvPr>
            <p:ph type="title"/>
          </p:nvPr>
        </p:nvSpPr>
        <p:spPr/>
        <p:txBody>
          <a:bodyPr/>
          <a:lstStyle/>
          <a:p>
            <a:pPr algn="ctr"/>
            <a:r>
              <a:rPr lang="da-DK" dirty="0"/>
              <a:t>Dagens program</a:t>
            </a:r>
          </a:p>
        </p:txBody>
      </p:sp>
      <p:sp>
        <p:nvSpPr>
          <p:cNvPr id="3" name="Pladsholder til indhold 2">
            <a:extLst>
              <a:ext uri="{FF2B5EF4-FFF2-40B4-BE49-F238E27FC236}">
                <a16:creationId xmlns:a16="http://schemas.microsoft.com/office/drawing/2014/main" id="{963EC5D2-BDBF-1B4B-D311-ECD2389D9A91}"/>
              </a:ext>
            </a:extLst>
          </p:cNvPr>
          <p:cNvSpPr>
            <a:spLocks noGrp="1"/>
          </p:cNvSpPr>
          <p:nvPr>
            <p:ph idx="1"/>
          </p:nvPr>
        </p:nvSpPr>
        <p:spPr/>
        <p:txBody>
          <a:bodyPr/>
          <a:lstStyle/>
          <a:p>
            <a:r>
              <a:rPr lang="da-DK" dirty="0"/>
              <a:t>1) Danmarks handel</a:t>
            </a:r>
          </a:p>
          <a:p>
            <a:r>
              <a:rPr lang="da-DK" dirty="0"/>
              <a:t>2) Verdenshandlen</a:t>
            </a:r>
          </a:p>
          <a:p>
            <a:r>
              <a:rPr lang="da-DK" dirty="0"/>
              <a:t>3) Pause</a:t>
            </a:r>
          </a:p>
          <a:p>
            <a:r>
              <a:rPr lang="da-DK" dirty="0"/>
              <a:t>4) Opgave</a:t>
            </a:r>
          </a:p>
          <a:p>
            <a:r>
              <a:rPr lang="da-DK" dirty="0"/>
              <a:t>5</a:t>
            </a:r>
            <a:r>
              <a:rPr lang="da-DK"/>
              <a:t>) Præsentationer</a:t>
            </a:r>
            <a:endParaRPr lang="da-DK" dirty="0"/>
          </a:p>
        </p:txBody>
      </p:sp>
    </p:spTree>
    <p:extLst>
      <p:ext uri="{BB962C8B-B14F-4D97-AF65-F5344CB8AC3E}">
        <p14:creationId xmlns:p14="http://schemas.microsoft.com/office/powerpoint/2010/main" val="268197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AA52B-9643-45F7-8061-D525FA75E32C}"/>
              </a:ext>
            </a:extLst>
          </p:cNvPr>
          <p:cNvSpPr>
            <a:spLocks noGrp="1"/>
          </p:cNvSpPr>
          <p:nvPr>
            <p:ph type="title"/>
          </p:nvPr>
        </p:nvSpPr>
        <p:spPr/>
        <p:txBody>
          <a:bodyPr/>
          <a:lstStyle/>
          <a:p>
            <a:pPr algn="ctr"/>
            <a:r>
              <a:rPr lang="da-DK" dirty="0"/>
              <a:t>Overblik over Danmarks Handel</a:t>
            </a:r>
          </a:p>
        </p:txBody>
      </p:sp>
      <p:pic>
        <p:nvPicPr>
          <p:cNvPr id="5" name="Pladsholder til indhold 4" descr="Et billede, der indeholder tekst, skærmbillede, nummer/tal, Font/skrifttype&#10;&#10;Automatisk genereret beskrivelse">
            <a:extLst>
              <a:ext uri="{FF2B5EF4-FFF2-40B4-BE49-F238E27FC236}">
                <a16:creationId xmlns:a16="http://schemas.microsoft.com/office/drawing/2014/main" id="{FAF9B238-2E7F-4720-B509-2821CA577A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0036" y="1600200"/>
            <a:ext cx="6480720" cy="5084014"/>
          </a:xfrm>
        </p:spPr>
      </p:pic>
    </p:spTree>
    <p:extLst>
      <p:ext uri="{BB962C8B-B14F-4D97-AF65-F5344CB8AC3E}">
        <p14:creationId xmlns:p14="http://schemas.microsoft.com/office/powerpoint/2010/main" val="9506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0F1D8-9199-4FFC-B49C-267D1CA50CEC}"/>
              </a:ext>
            </a:extLst>
          </p:cNvPr>
          <p:cNvSpPr>
            <a:spLocks noGrp="1"/>
          </p:cNvSpPr>
          <p:nvPr>
            <p:ph type="title"/>
          </p:nvPr>
        </p:nvSpPr>
        <p:spPr/>
        <p:txBody>
          <a:bodyPr/>
          <a:lstStyle/>
          <a:p>
            <a:pPr algn="ctr"/>
            <a:r>
              <a:rPr lang="da-DK" dirty="0"/>
              <a:t>Hvilke varer sælger vi?</a:t>
            </a:r>
          </a:p>
        </p:txBody>
      </p:sp>
      <p:pic>
        <p:nvPicPr>
          <p:cNvPr id="5" name="Pladsholder til indhold 4" descr="Et billede, der indeholder tekst, skærmbillede, nummer/tal, Font/skrifttype&#10;&#10;Automatisk genereret beskrivelse">
            <a:extLst>
              <a:ext uri="{FF2B5EF4-FFF2-40B4-BE49-F238E27FC236}">
                <a16:creationId xmlns:a16="http://schemas.microsoft.com/office/drawing/2014/main" id="{C9001B44-EB9F-432B-8344-52D2F9DE80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772" y="2132856"/>
            <a:ext cx="5284366" cy="4343400"/>
          </a:xfrm>
        </p:spPr>
      </p:pic>
      <p:pic>
        <p:nvPicPr>
          <p:cNvPr id="7" name="Billede 6" descr="Et billede, der indeholder tekst, skærmbillede, Font/skrifttype, nummer/tal&#10;&#10;Automatisk genereret beskrivelse">
            <a:extLst>
              <a:ext uri="{FF2B5EF4-FFF2-40B4-BE49-F238E27FC236}">
                <a16:creationId xmlns:a16="http://schemas.microsoft.com/office/drawing/2014/main" id="{3B3E0809-9400-485F-95CF-274F6B496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404" y="3599558"/>
            <a:ext cx="5594638" cy="2876698"/>
          </a:xfrm>
          <a:prstGeom prst="rect">
            <a:avLst/>
          </a:prstGeom>
        </p:spPr>
      </p:pic>
    </p:spTree>
    <p:extLst>
      <p:ext uri="{BB962C8B-B14F-4D97-AF65-F5344CB8AC3E}">
        <p14:creationId xmlns:p14="http://schemas.microsoft.com/office/powerpoint/2010/main" val="95801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62A89-C27E-4FE4-A8D7-B6E70965AE79}"/>
              </a:ext>
            </a:extLst>
          </p:cNvPr>
          <p:cNvSpPr>
            <a:spLocks noGrp="1"/>
          </p:cNvSpPr>
          <p:nvPr>
            <p:ph type="title"/>
          </p:nvPr>
        </p:nvSpPr>
        <p:spPr/>
        <p:txBody>
          <a:bodyPr/>
          <a:lstStyle/>
          <a:p>
            <a:pPr algn="ctr"/>
            <a:r>
              <a:rPr lang="da-DK" dirty="0"/>
              <a:t>Hvilke varer køber vi?</a:t>
            </a:r>
          </a:p>
        </p:txBody>
      </p:sp>
      <p:pic>
        <p:nvPicPr>
          <p:cNvPr id="5" name="Pladsholder til indhold 4" descr="Et billede, der indeholder tekst, skærmbillede, Font/skrifttype, nummer/tal&#10;&#10;Automatisk genereret beskrivelse">
            <a:extLst>
              <a:ext uri="{FF2B5EF4-FFF2-40B4-BE49-F238E27FC236}">
                <a16:creationId xmlns:a16="http://schemas.microsoft.com/office/drawing/2014/main" id="{20AF28FA-EC8C-441A-A5B4-7CC56676B8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8068" y="1782627"/>
            <a:ext cx="6048532" cy="4800735"/>
          </a:xfrm>
        </p:spPr>
      </p:pic>
    </p:spTree>
    <p:extLst>
      <p:ext uri="{BB962C8B-B14F-4D97-AF65-F5344CB8AC3E}">
        <p14:creationId xmlns:p14="http://schemas.microsoft.com/office/powerpoint/2010/main" val="322222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7127C-20AA-479E-BE42-0D67433057F8}"/>
              </a:ext>
            </a:extLst>
          </p:cNvPr>
          <p:cNvSpPr>
            <a:spLocks noGrp="1"/>
          </p:cNvSpPr>
          <p:nvPr>
            <p:ph type="title"/>
          </p:nvPr>
        </p:nvSpPr>
        <p:spPr/>
        <p:txBody>
          <a:bodyPr/>
          <a:lstStyle/>
          <a:p>
            <a:pPr algn="ctr"/>
            <a:r>
              <a:rPr lang="da-DK" dirty="0"/>
              <a:t>Udenrigshandel</a:t>
            </a:r>
          </a:p>
        </p:txBody>
      </p:sp>
      <p:sp>
        <p:nvSpPr>
          <p:cNvPr id="3" name="Pladsholder til indhold 2">
            <a:extLst>
              <a:ext uri="{FF2B5EF4-FFF2-40B4-BE49-F238E27FC236}">
                <a16:creationId xmlns:a16="http://schemas.microsoft.com/office/drawing/2014/main" id="{D54DB72F-8C5F-409A-A2E0-E46900A4C8F1}"/>
              </a:ext>
            </a:extLst>
          </p:cNvPr>
          <p:cNvSpPr>
            <a:spLocks noGrp="1"/>
          </p:cNvSpPr>
          <p:nvPr>
            <p:ph idx="1"/>
          </p:nvPr>
        </p:nvSpPr>
        <p:spPr/>
        <p:txBody>
          <a:bodyPr/>
          <a:lstStyle/>
          <a:p>
            <a:r>
              <a:rPr lang="da-DK" dirty="0"/>
              <a:t>Vi fik et overblik over hvilke varer vi køber og sælger til udlandet, men vi handler også med tjenesteydelser</a:t>
            </a:r>
          </a:p>
          <a:p>
            <a:r>
              <a:rPr lang="da-DK" dirty="0"/>
              <a:t>Tjenesteydelser er alle de uhåndgribelige (ikke fysiske) produkter vi køber og sælger</a:t>
            </a:r>
          </a:p>
          <a:p>
            <a:r>
              <a:rPr lang="da-DK" dirty="0"/>
              <a:t>Denne del af eksporten er lige så stor som handlen med færdigvarer (Cirka </a:t>
            </a:r>
            <a:r>
              <a:rPr lang="da-DK" dirty="0">
                <a:sym typeface="Wingdings" panose="05000000000000000000" pitchFamily="2" charset="2"/>
              </a:rPr>
              <a:t>)</a:t>
            </a:r>
          </a:p>
          <a:p>
            <a:endParaRPr lang="da-DK" dirty="0">
              <a:sym typeface="Wingdings" panose="05000000000000000000" pitchFamily="2" charset="2"/>
            </a:endParaRPr>
          </a:p>
          <a:p>
            <a:r>
              <a:rPr lang="da-DK" dirty="0">
                <a:sym typeface="Wingdings" panose="05000000000000000000" pitchFamily="2" charset="2"/>
              </a:rPr>
              <a:t>Hvorfor er det vigtigt for små økonomier at klare sig godt i den internationale handel?</a:t>
            </a:r>
            <a:endParaRPr lang="da-DK" dirty="0"/>
          </a:p>
          <a:p>
            <a:endParaRPr lang="da-DK" dirty="0"/>
          </a:p>
          <a:p>
            <a:endParaRPr lang="da-DK" dirty="0"/>
          </a:p>
        </p:txBody>
      </p:sp>
    </p:spTree>
    <p:extLst>
      <p:ext uri="{BB962C8B-B14F-4D97-AF65-F5344CB8AC3E}">
        <p14:creationId xmlns:p14="http://schemas.microsoft.com/office/powerpoint/2010/main" val="300891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503939B-7745-4AB0-A995-831A51D60507}"/>
              </a:ext>
            </a:extLst>
          </p:cNvPr>
          <p:cNvSpPr>
            <a:spLocks noGrp="1"/>
          </p:cNvSpPr>
          <p:nvPr>
            <p:ph type="title"/>
          </p:nvPr>
        </p:nvSpPr>
        <p:spPr/>
        <p:txBody>
          <a:bodyPr/>
          <a:lstStyle/>
          <a:p>
            <a:pPr algn="ctr"/>
            <a:r>
              <a:rPr lang="da-DK" dirty="0"/>
              <a:t>Et overblik over Danmarks handel</a:t>
            </a:r>
          </a:p>
        </p:txBody>
      </p:sp>
      <p:sp>
        <p:nvSpPr>
          <p:cNvPr id="6" name="Pladsholder til indhold 5">
            <a:extLst>
              <a:ext uri="{FF2B5EF4-FFF2-40B4-BE49-F238E27FC236}">
                <a16:creationId xmlns:a16="http://schemas.microsoft.com/office/drawing/2014/main" id="{AA82089D-834B-44E6-ABB2-A41FBABBA4C6}"/>
              </a:ext>
            </a:extLst>
          </p:cNvPr>
          <p:cNvSpPr>
            <a:spLocks noGrp="1"/>
          </p:cNvSpPr>
          <p:nvPr>
            <p:ph idx="1"/>
          </p:nvPr>
        </p:nvSpPr>
        <p:spPr/>
        <p:txBody>
          <a:bodyPr>
            <a:normAutofit fontScale="92500"/>
          </a:bodyPr>
          <a:lstStyle/>
          <a:p>
            <a:r>
              <a:rPr lang="da-DK" dirty="0"/>
              <a:t>Danmark har et rekordstort overskud på Betalingsbalancen: Langt over det maksimale 6% overskud af BNP som EU har som grænse</a:t>
            </a:r>
          </a:p>
          <a:p>
            <a:r>
              <a:rPr lang="da-DK" dirty="0"/>
              <a:t>Danmark eksporterer mange nødvendighedsvarer, hvilket f.eks. Gjorde at under Corona var DK et af de lande hvor eksporten faldt mindst.</a:t>
            </a:r>
          </a:p>
          <a:p>
            <a:r>
              <a:rPr lang="da-DK" dirty="0"/>
              <a:t>Mad, Medicin, Transport er vigtigt for lande og verdensøkonomien, derfor for DK nogle gode områder at være specialiseret på</a:t>
            </a:r>
          </a:p>
          <a:p>
            <a:r>
              <a:rPr lang="da-DK" dirty="0"/>
              <a:t>Vindmøller er en del af fremtiden.</a:t>
            </a:r>
          </a:p>
          <a:p>
            <a:r>
              <a:rPr lang="da-DK" dirty="0"/>
              <a:t>Man taler her om at Danmarks eksport ikke er så konjunkturfølsom som andre landes</a:t>
            </a:r>
          </a:p>
        </p:txBody>
      </p:sp>
    </p:spTree>
    <p:extLst>
      <p:ext uri="{BB962C8B-B14F-4D97-AF65-F5344CB8AC3E}">
        <p14:creationId xmlns:p14="http://schemas.microsoft.com/office/powerpoint/2010/main" val="29619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0A818-3D91-4349-A9F1-1AD66B085F5E}"/>
              </a:ext>
            </a:extLst>
          </p:cNvPr>
          <p:cNvSpPr>
            <a:spLocks noGrp="1"/>
          </p:cNvSpPr>
          <p:nvPr>
            <p:ph type="title"/>
          </p:nvPr>
        </p:nvSpPr>
        <p:spPr/>
        <p:txBody>
          <a:bodyPr/>
          <a:lstStyle/>
          <a:p>
            <a:pPr algn="ctr"/>
            <a:r>
              <a:rPr lang="da-DK" dirty="0"/>
              <a:t>Et overblik over Danmarks handel</a:t>
            </a:r>
          </a:p>
        </p:txBody>
      </p:sp>
      <p:sp>
        <p:nvSpPr>
          <p:cNvPr id="3" name="Pladsholder til indhold 2">
            <a:extLst>
              <a:ext uri="{FF2B5EF4-FFF2-40B4-BE49-F238E27FC236}">
                <a16:creationId xmlns:a16="http://schemas.microsoft.com/office/drawing/2014/main" id="{C6DE2F6F-3F6B-4DDC-862A-1CEFD187623B}"/>
              </a:ext>
            </a:extLst>
          </p:cNvPr>
          <p:cNvSpPr>
            <a:spLocks noGrp="1"/>
          </p:cNvSpPr>
          <p:nvPr>
            <p:ph idx="1"/>
          </p:nvPr>
        </p:nvSpPr>
        <p:spPr/>
        <p:txBody>
          <a:bodyPr>
            <a:normAutofit lnSpcReduction="10000"/>
          </a:bodyPr>
          <a:lstStyle/>
          <a:p>
            <a:r>
              <a:rPr lang="da-DK" dirty="0"/>
              <a:t>Danmark har en dårlig priskonkurrenceevne. Det vil sige danske produkter typisk er dyrere end andre landes. Vi konkurrerer mere på kvalitet og design</a:t>
            </a:r>
          </a:p>
          <a:p>
            <a:r>
              <a:rPr lang="da-DK" b="1" u="sng" dirty="0"/>
              <a:t>Up market-produkter: </a:t>
            </a:r>
            <a:r>
              <a:rPr lang="da-DK" dirty="0"/>
              <a:t>en vare, som har så høj kvalitet, at eksportvirksomheden kan sælge den til en pris, der ligger over den gennemsnitlige pris for tilsvarende produkter på det europæiske marked. </a:t>
            </a:r>
          </a:p>
          <a:p>
            <a:r>
              <a:rPr lang="da-DK" dirty="0"/>
              <a:t>Danske up market-produkter er typisk medicin, mink, svinekød, enzymer, blodpræparater, designermøbler, vinduer og designertøj. Virksomheder som LEGO, Novo, Novozymes, Velux, Danish Crown og mange flere er storeksportører af danske up market-produkter.</a:t>
            </a:r>
          </a:p>
        </p:txBody>
      </p:sp>
    </p:spTree>
    <p:extLst>
      <p:ext uri="{BB962C8B-B14F-4D97-AF65-F5344CB8AC3E}">
        <p14:creationId xmlns:p14="http://schemas.microsoft.com/office/powerpoint/2010/main" val="224252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FA797-7969-4869-B78C-30252254768C}"/>
              </a:ext>
            </a:extLst>
          </p:cNvPr>
          <p:cNvSpPr>
            <a:spLocks noGrp="1"/>
          </p:cNvSpPr>
          <p:nvPr>
            <p:ph type="title"/>
          </p:nvPr>
        </p:nvSpPr>
        <p:spPr/>
        <p:txBody>
          <a:bodyPr/>
          <a:lstStyle/>
          <a:p>
            <a:pPr algn="ctr"/>
            <a:r>
              <a:rPr lang="da-DK" dirty="0"/>
              <a:t>Et overblik over Danmarks handel</a:t>
            </a:r>
          </a:p>
        </p:txBody>
      </p:sp>
      <p:sp>
        <p:nvSpPr>
          <p:cNvPr id="3" name="Pladsholder til indhold 2">
            <a:extLst>
              <a:ext uri="{FF2B5EF4-FFF2-40B4-BE49-F238E27FC236}">
                <a16:creationId xmlns:a16="http://schemas.microsoft.com/office/drawing/2014/main" id="{80EEE405-1326-4856-A6F3-1DA67A9440E0}"/>
              </a:ext>
            </a:extLst>
          </p:cNvPr>
          <p:cNvSpPr>
            <a:spLocks noGrp="1"/>
          </p:cNvSpPr>
          <p:nvPr>
            <p:ph idx="1"/>
          </p:nvPr>
        </p:nvSpPr>
        <p:spPr/>
        <p:txBody>
          <a:bodyPr/>
          <a:lstStyle/>
          <a:p>
            <a:pPr algn="l"/>
            <a:r>
              <a:rPr lang="da-DK" b="1" u="sng" dirty="0" err="1"/>
              <a:t>Middle</a:t>
            </a:r>
            <a:r>
              <a:rPr lang="da-DK" b="1" u="sng" dirty="0"/>
              <a:t> market-produkter </a:t>
            </a:r>
            <a:r>
              <a:rPr lang="da-DK" dirty="0"/>
              <a:t>er varer, hvor prisen ligger lige omkring gennemsnitsprisen i EU. Den danske olieeksport finder vi her.</a:t>
            </a:r>
          </a:p>
          <a:p>
            <a:pPr algn="l"/>
            <a:r>
              <a:rPr lang="da-DK" b="1" u="sng" dirty="0"/>
              <a:t>Down market-produkter </a:t>
            </a:r>
            <a:r>
              <a:rPr lang="da-DK" dirty="0"/>
              <a:t>betegner man varer, hvor prisen ligger under EU's gennemsnitspris. En stor del af de danske møbler til eksport er placeret her. Det gælder også visse dele af fødevareindustrien, som også konkurrerer på prisen.</a:t>
            </a:r>
          </a:p>
          <a:p>
            <a:endParaRPr lang="da-DK" dirty="0"/>
          </a:p>
          <a:p>
            <a:endParaRPr lang="da-DK" dirty="0"/>
          </a:p>
        </p:txBody>
      </p:sp>
    </p:spTree>
    <p:extLst>
      <p:ext uri="{BB962C8B-B14F-4D97-AF65-F5344CB8AC3E}">
        <p14:creationId xmlns:p14="http://schemas.microsoft.com/office/powerpoint/2010/main" val="39777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æsentation med verde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61050750_TF02804891_Win32" id="{5E0787AD-4E53-4F80-BD43-5F7B8368E0DB}" vid="{9A6F8284-B721-4038-A656-90D74A7244FE}"/>
    </a:ext>
  </a:extLst>
</a:theme>
</file>

<file path=ppt/theme/theme2.xml><?xml version="1.0" encoding="utf-8"?>
<a:theme xmlns:a="http://schemas.openxmlformats.org/drawingml/2006/main" name="Office-tema">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ma">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Verdenskortserien, præsentation af verden (widescreen)</Template>
  <TotalTime>18</TotalTime>
  <Words>661</Words>
  <Application>Microsoft Office PowerPoint</Application>
  <PresentationFormat>Brugerdefineret</PresentationFormat>
  <Paragraphs>49</Paragraphs>
  <Slides>15</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15</vt:i4>
      </vt:variant>
    </vt:vector>
  </HeadingPairs>
  <TitlesOfParts>
    <vt:vector size="20" baseType="lpstr">
      <vt:lpstr>Arial</vt:lpstr>
      <vt:lpstr>Century Gothic</vt:lpstr>
      <vt:lpstr>Noto Sans</vt:lpstr>
      <vt:lpstr>Wingdings</vt:lpstr>
      <vt:lpstr>Præsentation med verden 16x9</vt:lpstr>
      <vt:lpstr>48. Handel</vt:lpstr>
      <vt:lpstr>Dagens program</vt:lpstr>
      <vt:lpstr>Overblik over Danmarks Handel</vt:lpstr>
      <vt:lpstr>Hvilke varer sælger vi?</vt:lpstr>
      <vt:lpstr>Hvilke varer køber vi?</vt:lpstr>
      <vt:lpstr>Udenrigshandel</vt:lpstr>
      <vt:lpstr>Et overblik over Danmarks handel</vt:lpstr>
      <vt:lpstr>Et overblik over Danmarks handel</vt:lpstr>
      <vt:lpstr>Et overblik over Danmarks handel</vt:lpstr>
      <vt:lpstr>Et overblik over Danmarks Handel</vt:lpstr>
      <vt:lpstr>Verdenshandlen</vt:lpstr>
      <vt:lpstr>Verdenshandlen</vt:lpstr>
      <vt:lpstr>Verdenshandlen</vt:lpstr>
      <vt:lpstr>PaUSE</vt:lpstr>
      <vt:lpstr>Kilder til handel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Lennart Nelting Keller (LNKE - Underviser - VE - AK)</dc:creator>
  <cp:lastModifiedBy>Lennart Nelting Keller (LNKE - Underviser - VE - AK)</cp:lastModifiedBy>
  <cp:revision>1</cp:revision>
  <dcterms:created xsi:type="dcterms:W3CDTF">2025-03-12T09:15:10Z</dcterms:created>
  <dcterms:modified xsi:type="dcterms:W3CDTF">2025-03-12T09:33:44Z</dcterms:modified>
</cp:coreProperties>
</file>