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60" r:id="rId4"/>
    <p:sldId id="261" r:id="rId5"/>
    <p:sldId id="263" r:id="rId6"/>
    <p:sldId id="265" r:id="rId7"/>
    <p:sldId id="266" r:id="rId8"/>
    <p:sldId id="267" r:id="rId9"/>
    <p:sldId id="268" r:id="rId10"/>
    <p:sldId id="269" r:id="rId11"/>
    <p:sldId id="259" r:id="rId12"/>
    <p:sldId id="270" r:id="rId13"/>
    <p:sldId id="271" r:id="rId14"/>
    <p:sldId id="272" r:id="rId15"/>
    <p:sldId id="273" r:id="rId16"/>
    <p:sldId id="274" r:id="rId17"/>
    <p:sldId id="275" r:id="rId18"/>
  </p:sldIdLst>
  <p:sldSz cx="12188825"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886" autoAdjust="0"/>
  </p:normalViewPr>
  <p:slideViewPr>
    <p:cSldViewPr>
      <p:cViewPr>
        <p:scale>
          <a:sx n="69" d="100"/>
          <a:sy n="69" d="100"/>
        </p:scale>
        <p:origin x="564" y="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3" d="100"/>
          <a:sy n="93" d="100"/>
        </p:scale>
        <p:origin x="29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4B12C811-E921-4FDA-B1B6-7D95825DC33E}" type="datetime1">
              <a:rPr lang="da-DK" smtClean="0"/>
              <a:t>13-03-2025</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da-DK"/>
              <a:t>‹nr.›</a:t>
            </a:fld>
            <a:endParaRPr lang="da-DK"/>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5B1A0-17BF-4B62-88BF-5EB76D35A279}" type="datetime1">
              <a:rPr lang="da-DK" smtClean="0"/>
              <a:pPr/>
              <a:t>13-03-2025</a:t>
            </a:fld>
            <a:endParaRPr lang="da-DK" dirty="0"/>
          </a:p>
        </p:txBody>
      </p:sp>
      <p:sp>
        <p:nvSpPr>
          <p:cNvPr id="4" name="Pladsholder til slidebille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da-DK" noProof="0"/>
              <a:t>‹nr.›</a:t>
            </a:fld>
            <a:endParaRPr lang="da-DK"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rtl="0"/>
            <a:fld id="{69C971FF-EF28-4195-A575-329446EFAA55}" type="slidenum">
              <a:rPr lang="da-DK" smtClean="0"/>
              <a:t>1</a:t>
            </a:fld>
            <a:endParaRPr lang="da-DK"/>
          </a:p>
        </p:txBody>
      </p:sp>
    </p:spTree>
    <p:extLst>
      <p:ext uri="{BB962C8B-B14F-4D97-AF65-F5344CB8AC3E}">
        <p14:creationId xmlns:p14="http://schemas.microsoft.com/office/powerpoint/2010/main" val="65635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6" name="Kombinationstegning 6" descr="Verdenskort"/>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da-DK" noProof="0">
              <a:solidFill>
                <a:schemeClr val="lt1"/>
              </a:solidFill>
            </a:endParaRPr>
          </a:p>
        </p:txBody>
      </p:sp>
      <p:sp>
        <p:nvSpPr>
          <p:cNvPr id="2" name="Titel 1"/>
          <p:cNvSpPr>
            <a:spLocks noGrp="1"/>
          </p:cNvSpPr>
          <p:nvPr>
            <p:ph type="ctrTitle" hasCustomPrompt="1"/>
          </p:nvPr>
        </p:nvSpPr>
        <p:spPr>
          <a:xfrm>
            <a:off x="1217613" y="1828799"/>
            <a:ext cx="9753600" cy="3048001"/>
          </a:xfrm>
        </p:spPr>
        <p:txBody>
          <a:bodyPr rtlCol="0">
            <a:normAutofit/>
          </a:bodyPr>
          <a:lstStyle>
            <a:lvl1pPr>
              <a:defRPr sz="4400"/>
            </a:lvl1pPr>
          </a:lstStyle>
          <a:p>
            <a:pPr rtl="0"/>
            <a:r>
              <a:rPr lang="da-DK" noProof="0"/>
              <a:t>Klik for at redigere titeltypografier i master</a:t>
            </a:r>
          </a:p>
        </p:txBody>
      </p:sp>
      <p:sp>
        <p:nvSpPr>
          <p:cNvPr id="3" name="Undertitel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a-DK" noProof="0"/>
              <a:t>Klik for at redigere undertiteltypografien i masteren</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p:txBody>
          <a:bodyPr vert="eaVert" rtlCol="0"/>
          <a:lstStyle>
            <a:lvl5pPr>
              <a:defRPr/>
            </a:lvl5pPr>
            <a:lvl6pPr>
              <a:defRPr/>
            </a:lvl6pPr>
            <a:lvl7pPr>
              <a:defRPr baseline="0"/>
            </a:lvl7pPr>
            <a:lvl8pPr>
              <a:defRPr baseline="0"/>
            </a:lvl8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90D839CF-EF64-4676-B748-7324FBA79A14}" type="datetime1">
              <a:rPr lang="da-DK" noProof="0" smtClean="0"/>
              <a:t>13-03-2025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8836898" y="685800"/>
            <a:ext cx="2134315" cy="5486400"/>
          </a:xfrm>
        </p:spPr>
        <p:txBody>
          <a:bodyPr vert="eaVert" rtlCol="0"/>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4838AC6B-5A42-491D-8FE2-CAC4F943ED23}" type="datetime1">
              <a:rPr lang="da-DK" noProof="0" smtClean="0"/>
              <a:t>13-03-2025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8A0424E2-5020-4EC7-B0B7-C1315A438B9D}" type="datetime1">
              <a:rPr lang="da-DK" noProof="0" smtClean="0"/>
              <a:t>13-03-2025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tion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17614" y="3429000"/>
            <a:ext cx="9753600" cy="2362199"/>
          </a:xfrm>
        </p:spPr>
        <p:txBody>
          <a:bodyPr rtlCol="0" anchor="b">
            <a:normAutofit/>
          </a:bodyPr>
          <a:lstStyle>
            <a:lvl1pPr algn="l">
              <a:defRPr sz="4400" b="0" cap="all"/>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a-DK" noProof="0"/>
              <a:t>Klik for at redigere i master</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6F9F6BA7-8AE6-4CE2-9759-98EA26E5787C}" type="datetime1">
              <a:rPr lang="da-DK" noProof="0" smtClean="0"/>
              <a:t>13-03-2025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p:cNvSpPr>
            <a:spLocks noGrp="1"/>
          </p:cNvSpPr>
          <p:nvPr>
            <p:ph sz="half" idx="1" hasCustomPrompt="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indhold 3"/>
          <p:cNvSpPr>
            <a:spLocks noGrp="1"/>
          </p:cNvSpPr>
          <p:nvPr>
            <p:ph sz="half" idx="2" hasCustomPrompt="1"/>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7B89840D-4430-4FFF-BFDB-DC699827C6E2}" type="datetime1">
              <a:rPr lang="da-DK" noProof="0" smtClean="0"/>
              <a:t>13-03-2025</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4" name="Pladsholder til indhold 3"/>
          <p:cNvSpPr>
            <a:spLocks noGrp="1"/>
          </p:cNvSpPr>
          <p:nvPr>
            <p:ph sz="half" idx="2" hasCustomPrompt="1"/>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p:cNvSpPr>
            <a:spLocks noGrp="1"/>
          </p:cNvSpPr>
          <p:nvPr>
            <p:ph type="body" sz="quarter" idx="3" hasCustomPrompt="1"/>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6" name="Pladsholder til indhold 5"/>
          <p:cNvSpPr>
            <a:spLocks noGrp="1"/>
          </p:cNvSpPr>
          <p:nvPr>
            <p:ph sz="quarter" idx="4" hasCustomPrompt="1"/>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8" name="Pladsholder til sidefod 7"/>
          <p:cNvSpPr>
            <a:spLocks noGrp="1"/>
          </p:cNvSpPr>
          <p:nvPr>
            <p:ph type="ftr" sz="quarter" idx="11"/>
          </p:nvPr>
        </p:nvSpPr>
        <p:spPr/>
        <p:txBody>
          <a:bodyPr rtlCol="0"/>
          <a:lstStyle/>
          <a:p>
            <a:pPr rtl="0"/>
            <a:r>
              <a:rPr lang="da-DK" noProof="0"/>
              <a:t>Tilføj en sidefod</a:t>
            </a:r>
          </a:p>
        </p:txBody>
      </p:sp>
      <p:sp>
        <p:nvSpPr>
          <p:cNvPr id="7" name="Pladsholder til dato 6"/>
          <p:cNvSpPr>
            <a:spLocks noGrp="1"/>
          </p:cNvSpPr>
          <p:nvPr>
            <p:ph type="dt" sz="half" idx="10"/>
          </p:nvPr>
        </p:nvSpPr>
        <p:spPr/>
        <p:txBody>
          <a:bodyPr rtlCol="0"/>
          <a:lstStyle/>
          <a:p>
            <a:pPr rtl="0"/>
            <a:fld id="{0EE185C9-7DAF-4EC7-9862-C99CF0502DE2}" type="datetime1">
              <a:rPr lang="da-DK" noProof="0" smtClean="0"/>
              <a:t>13-03-2025</a:t>
            </a:fld>
            <a:endParaRPr lang="da-DK" noProof="0"/>
          </a:p>
        </p:txBody>
      </p:sp>
      <p:sp>
        <p:nvSpPr>
          <p:cNvPr id="9" name="Pladsholder til slidenummer 8"/>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4" name="Pladsholder til sidefod 3"/>
          <p:cNvSpPr>
            <a:spLocks noGrp="1"/>
          </p:cNvSpPr>
          <p:nvPr>
            <p:ph type="ftr" sz="quarter" idx="11"/>
          </p:nvPr>
        </p:nvSpPr>
        <p:spPr/>
        <p:txBody>
          <a:bodyPr rtlCol="0"/>
          <a:lstStyle/>
          <a:p>
            <a:pPr rtl="0"/>
            <a:r>
              <a:rPr lang="da-DK" noProof="0"/>
              <a:t>Tilføj en sidefod</a:t>
            </a:r>
          </a:p>
        </p:txBody>
      </p:sp>
      <p:sp>
        <p:nvSpPr>
          <p:cNvPr id="3" name="Pladsholder til dato 2"/>
          <p:cNvSpPr>
            <a:spLocks noGrp="1"/>
          </p:cNvSpPr>
          <p:nvPr>
            <p:ph type="dt" sz="half" idx="10"/>
          </p:nvPr>
        </p:nvSpPr>
        <p:spPr/>
        <p:txBody>
          <a:bodyPr rtlCol="0"/>
          <a:lstStyle/>
          <a:p>
            <a:pPr rtl="0"/>
            <a:fld id="{56CA46E8-8474-46AB-B428-DF6C998A80D9}" type="datetime1">
              <a:rPr lang="da-DK" noProof="0" smtClean="0"/>
              <a:t>13-03-2025</a:t>
            </a:fld>
            <a:endParaRPr lang="da-DK" noProof="0"/>
          </a:p>
        </p:txBody>
      </p:sp>
      <p:sp>
        <p:nvSpPr>
          <p:cNvPr id="5" name="Pladsholder til slidenummer 4"/>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rtlCol="0"/>
          <a:lstStyle/>
          <a:p>
            <a:pPr rtl="0"/>
            <a:r>
              <a:rPr lang="da-DK" noProof="0"/>
              <a:t>Tilføj en sidefod</a:t>
            </a:r>
          </a:p>
        </p:txBody>
      </p:sp>
      <p:sp>
        <p:nvSpPr>
          <p:cNvPr id="2" name="Pladsholder til dato 1"/>
          <p:cNvSpPr>
            <a:spLocks noGrp="1"/>
          </p:cNvSpPr>
          <p:nvPr>
            <p:ph type="dt" sz="half" idx="10"/>
          </p:nvPr>
        </p:nvSpPr>
        <p:spPr/>
        <p:txBody>
          <a:bodyPr rtlCol="0"/>
          <a:lstStyle/>
          <a:p>
            <a:pPr rtl="0"/>
            <a:fld id="{87889A71-9BC3-47C4-88AD-1C71AA111534}" type="datetime1">
              <a:rPr lang="da-DK" noProof="0" smtClean="0"/>
              <a:t>13-03-2025</a:t>
            </a:fld>
            <a:endParaRPr lang="da-DK" noProof="0"/>
          </a:p>
        </p:txBody>
      </p:sp>
      <p:sp>
        <p:nvSpPr>
          <p:cNvPr id="4" name="Pladsholder til slidenummer 3"/>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bg>
      <p:bgPr>
        <a:solidFill>
          <a:schemeClr val="bg1"/>
        </a:solidFill>
        <a:effectLst/>
      </p:bgPr>
    </p:bg>
    <p:spTree>
      <p:nvGrpSpPr>
        <p:cNvPr id="1" name=""/>
        <p:cNvGrpSpPr/>
        <p:nvPr/>
      </p:nvGrpSpPr>
      <p:grpSpPr>
        <a:xfrm>
          <a:off x="0" y="0"/>
          <a:ext cx="0" cy="0"/>
          <a:chOff x="0" y="0"/>
          <a:chExt cx="0" cy="0"/>
        </a:xfrm>
      </p:grpSpPr>
      <p:sp>
        <p:nvSpPr>
          <p:cNvPr id="8" name="Rektangel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noProof="0"/>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vl1pPr>
          </a:lstStyle>
          <a:p>
            <a:pPr rtl="0"/>
            <a:r>
              <a:rPr lang="da-DK" noProof="0"/>
              <a:t>Klik for at redigere titeltypografier i master</a:t>
            </a:r>
          </a:p>
        </p:txBody>
      </p:sp>
      <p:sp>
        <p:nvSpPr>
          <p:cNvPr id="3" name="Pladsholder til indhold 2"/>
          <p:cNvSpPr>
            <a:spLocks noGrp="1"/>
          </p:cNvSpPr>
          <p:nvPr>
            <p:ph idx="1" hasCustomPrompt="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tekst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0"/>
              <a:t>Klik for at redigere i master</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AC57BC53-5407-41B2-8C24-E8A908611EE1}" type="datetime1">
              <a:rPr lang="da-DK" noProof="0" smtClean="0"/>
              <a:t>13-03-2025</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bg>
      <p:bgPr>
        <a:solidFill>
          <a:schemeClr val="bg1"/>
        </a:solidFill>
        <a:effectLst/>
      </p:bgPr>
    </p:bg>
    <p:spTree>
      <p:nvGrpSpPr>
        <p:cNvPr id="1" name=""/>
        <p:cNvGrpSpPr/>
        <p:nvPr/>
      </p:nvGrpSpPr>
      <p:grpSpPr>
        <a:xfrm>
          <a:off x="0" y="0"/>
          <a:ext cx="0" cy="0"/>
          <a:chOff x="0" y="0"/>
          <a:chExt cx="0" cy="0"/>
        </a:xfrm>
      </p:grpSpPr>
      <p:sp>
        <p:nvSpPr>
          <p:cNvPr id="8" name="Rektangel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noProof="0"/>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vl1pPr>
          </a:lstStyle>
          <a:p>
            <a:pPr rtl="0"/>
            <a:r>
              <a:rPr lang="da-DK" noProof="0"/>
              <a:t>Klik for at redigere titeltypografier i master</a:t>
            </a:r>
          </a:p>
        </p:txBody>
      </p:sp>
      <p:sp>
        <p:nvSpPr>
          <p:cNvPr id="3" name="Pladsholder til billede 2" descr="En tom pladsholder til at tilføje et billede. Klik på pladsholderen, og vælg det billede, du vil tilføje"/>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a-DK" noProof="0"/>
              <a:t>Klik på ikonet for at tilføje et billede</a:t>
            </a:r>
          </a:p>
        </p:txBody>
      </p:sp>
      <p:sp>
        <p:nvSpPr>
          <p:cNvPr id="4" name="Pladsholder til tekst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0"/>
              <a:t>Klik for at redigere i master</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84B5756F-1A34-4EF2-A2D8-C7FC5F0CDCC6}" type="datetime1">
              <a:rPr lang="da-DK" noProof="0" smtClean="0"/>
              <a:t>13-03-2025</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da-DK" noProof="0"/>
              <a:t>Klik for at redigere titeltypografier i master</a:t>
            </a:r>
          </a:p>
        </p:txBody>
      </p:sp>
      <p:sp>
        <p:nvSpPr>
          <p:cNvPr id="3" name="Pladsholder til tekst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da-DK" noProof="0"/>
              <a:t>Tilføj en sidefod</a:t>
            </a:r>
          </a:p>
        </p:txBody>
      </p:sp>
      <p:sp>
        <p:nvSpPr>
          <p:cNvPr id="4" name="Pladsholder til dato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1092350D-C227-455A-B6FF-FBB29D68BE71}" type="datetime1">
              <a:rPr lang="da-DK" noProof="0" smtClean="0"/>
              <a:t>13-03-2025</a:t>
            </a:fld>
            <a:endParaRPr lang="da-DK" noProof="0" dirty="0"/>
          </a:p>
        </p:txBody>
      </p:sp>
      <p:sp>
        <p:nvSpPr>
          <p:cNvPr id="6" name="Pladsholder til slidenumm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da-DK" noProof="0" smtClean="0"/>
              <a:pPr rtl="0"/>
              <a:t>‹nr.›</a:t>
            </a:fld>
            <a:endParaRPr lang="da-DK" noProof="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da-DK" dirty="0"/>
              <a:t>handelsteorier</a:t>
            </a:r>
          </a:p>
        </p:txBody>
      </p:sp>
      <p:sp>
        <p:nvSpPr>
          <p:cNvPr id="3" name="Undertitel 2"/>
          <p:cNvSpPr>
            <a:spLocks noGrp="1"/>
          </p:cNvSpPr>
          <p:nvPr>
            <p:ph type="subTitle" idx="1"/>
          </p:nvPr>
        </p:nvSpPr>
        <p:spPr/>
        <p:txBody>
          <a:bodyPr rtlCol="0"/>
          <a:lstStyle/>
          <a:p>
            <a:pPr rtl="0"/>
            <a:r>
              <a:rPr lang="da-DK" dirty="0"/>
              <a:t>Det teoretiske argument for frihandel og landes handelsmønster</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err="1"/>
              <a:t>Linders</a:t>
            </a:r>
            <a:r>
              <a:rPr lang="da-DK" dirty="0"/>
              <a:t> efterspørgselsteori</a:t>
            </a:r>
          </a:p>
        </p:txBody>
      </p:sp>
      <p:sp>
        <p:nvSpPr>
          <p:cNvPr id="3" name="Pladsholder til indhold 2"/>
          <p:cNvSpPr>
            <a:spLocks noGrp="1"/>
          </p:cNvSpPr>
          <p:nvPr>
            <p:ph idx="1"/>
          </p:nvPr>
        </p:nvSpPr>
        <p:spPr/>
        <p:txBody>
          <a:bodyPr>
            <a:normAutofit/>
          </a:bodyPr>
          <a:lstStyle/>
          <a:p>
            <a:r>
              <a:rPr lang="da-DK" dirty="0"/>
              <a:t>Ifølge </a:t>
            </a:r>
            <a:r>
              <a:rPr lang="da-DK" dirty="0" err="1"/>
              <a:t>Linders</a:t>
            </a:r>
            <a:r>
              <a:rPr lang="da-DK" dirty="0"/>
              <a:t> teori vil der være </a:t>
            </a:r>
            <a:r>
              <a:rPr lang="da-DK" i="1" dirty="0"/>
              <a:t>stor handel med færdigvarer mellem lande, hvor der er nogenlunde ensartede efterspørgselsforhold</a:t>
            </a:r>
            <a:r>
              <a:rPr lang="da-DK" dirty="0"/>
              <a:t>, dvs. hvor forbrugerne ligner hinanden på en lang række områder.</a:t>
            </a:r>
          </a:p>
          <a:p>
            <a:r>
              <a:rPr lang="da-DK" dirty="0"/>
              <a:t>‘</a:t>
            </a:r>
            <a:r>
              <a:rPr lang="da-DK" b="1" dirty="0"/>
              <a:t>Miljøafstand</a:t>
            </a:r>
            <a:r>
              <a:rPr lang="da-DK" dirty="0"/>
              <a:t>'. Miljøafstanden er et samlet begreb for </a:t>
            </a:r>
            <a:r>
              <a:rPr lang="da-DK" i="1" dirty="0"/>
              <a:t>de forskelle, der er mellem to lande, når vi ser på kultur, religion, sprog, politisk system, traditioner, skikke, livsstil osv</a:t>
            </a:r>
            <a:r>
              <a:rPr lang="da-DK" dirty="0"/>
              <a:t>.</a:t>
            </a:r>
          </a:p>
          <a:p>
            <a:r>
              <a:rPr lang="da-DK" dirty="0"/>
              <a:t>Ifølge Linder er gennemsnitsindkomsten en af de vigtigste faktorer. To lande med samme velstandsniveau (BNP pr. indbygger) vil også have nogenlunde samme efterspørgselsforhold.</a:t>
            </a:r>
          </a:p>
        </p:txBody>
      </p:sp>
    </p:spTree>
    <p:extLst>
      <p:ext uri="{BB962C8B-B14F-4D97-AF65-F5344CB8AC3E}">
        <p14:creationId xmlns:p14="http://schemas.microsoft.com/office/powerpoint/2010/main" val="30854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886F0-B388-4291-BCFE-56FC62519A2A}"/>
              </a:ext>
            </a:extLst>
          </p:cNvPr>
          <p:cNvSpPr>
            <a:spLocks noGrp="1"/>
          </p:cNvSpPr>
          <p:nvPr>
            <p:ph type="title"/>
          </p:nvPr>
        </p:nvSpPr>
        <p:spPr/>
        <p:txBody>
          <a:bodyPr/>
          <a:lstStyle/>
          <a:p>
            <a:pPr algn="ctr"/>
            <a:r>
              <a:rPr lang="da-DK" dirty="0" err="1"/>
              <a:t>Krugman</a:t>
            </a:r>
            <a:r>
              <a:rPr lang="da-DK" dirty="0"/>
              <a:t> – New </a:t>
            </a:r>
            <a:r>
              <a:rPr lang="da-DK" dirty="0" err="1"/>
              <a:t>trade</a:t>
            </a:r>
            <a:r>
              <a:rPr lang="da-DK" dirty="0"/>
              <a:t> </a:t>
            </a:r>
            <a:r>
              <a:rPr lang="da-DK" dirty="0" err="1"/>
              <a:t>Theory</a:t>
            </a:r>
            <a:endParaRPr lang="da-DK" dirty="0"/>
          </a:p>
        </p:txBody>
      </p:sp>
      <p:sp>
        <p:nvSpPr>
          <p:cNvPr id="3" name="Pladsholder til indhold 2">
            <a:extLst>
              <a:ext uri="{FF2B5EF4-FFF2-40B4-BE49-F238E27FC236}">
                <a16:creationId xmlns:a16="http://schemas.microsoft.com/office/drawing/2014/main" id="{BEB4F20A-CF43-44CA-9613-5E5D2F8B7036}"/>
              </a:ext>
            </a:extLst>
          </p:cNvPr>
          <p:cNvSpPr>
            <a:spLocks noGrp="1"/>
          </p:cNvSpPr>
          <p:nvPr>
            <p:ph idx="1"/>
          </p:nvPr>
        </p:nvSpPr>
        <p:spPr/>
        <p:txBody>
          <a:bodyPr/>
          <a:lstStyle/>
          <a:p>
            <a:r>
              <a:rPr lang="da-DK" dirty="0"/>
              <a:t>Ricardos teori (og faktorudrustningsteorien) har vundet stor udbredelse. Men mange økonomer – som fx Linder – har været utilfredse med teoriens svaghed, når det gælder om at forklare handelen mellem industrilandene. </a:t>
            </a:r>
          </a:p>
          <a:p>
            <a:r>
              <a:rPr lang="da-DK" dirty="0"/>
              <a:t>Hvorfor køber vi Marabou chokolade (Svensk), mens svenskerne køber Toms skildpadder og guldkarameller?</a:t>
            </a:r>
          </a:p>
          <a:p>
            <a:r>
              <a:rPr lang="da-DK" dirty="0"/>
              <a:t>Svaret: Stordriftsfordele &amp; forbrugerpræferencer</a:t>
            </a:r>
          </a:p>
        </p:txBody>
      </p:sp>
    </p:spTree>
    <p:extLst>
      <p:ext uri="{BB962C8B-B14F-4D97-AF65-F5344CB8AC3E}">
        <p14:creationId xmlns:p14="http://schemas.microsoft.com/office/powerpoint/2010/main" val="39739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DC222-B114-401B-ADEF-8DE47A718CC3}"/>
              </a:ext>
            </a:extLst>
          </p:cNvPr>
          <p:cNvSpPr>
            <a:spLocks noGrp="1"/>
          </p:cNvSpPr>
          <p:nvPr>
            <p:ph type="title"/>
          </p:nvPr>
        </p:nvSpPr>
        <p:spPr/>
        <p:txBody>
          <a:bodyPr/>
          <a:lstStyle/>
          <a:p>
            <a:pPr algn="ctr"/>
            <a:r>
              <a:rPr lang="da-DK" dirty="0" err="1"/>
              <a:t>Stordriftfordele</a:t>
            </a:r>
            <a:endParaRPr lang="da-DK" dirty="0"/>
          </a:p>
        </p:txBody>
      </p:sp>
      <p:sp>
        <p:nvSpPr>
          <p:cNvPr id="3" name="Pladsholder til indhold 2">
            <a:extLst>
              <a:ext uri="{FF2B5EF4-FFF2-40B4-BE49-F238E27FC236}">
                <a16:creationId xmlns:a16="http://schemas.microsoft.com/office/drawing/2014/main" id="{31E17A51-1FDF-400C-8947-65CD2C7DCD2D}"/>
              </a:ext>
            </a:extLst>
          </p:cNvPr>
          <p:cNvSpPr>
            <a:spLocks noGrp="1"/>
          </p:cNvSpPr>
          <p:nvPr>
            <p:ph idx="1"/>
          </p:nvPr>
        </p:nvSpPr>
        <p:spPr/>
        <p:txBody>
          <a:bodyPr>
            <a:normAutofit fontScale="92500" lnSpcReduction="10000"/>
          </a:bodyPr>
          <a:lstStyle/>
          <a:p>
            <a:r>
              <a:rPr lang="da-DK" dirty="0"/>
              <a:t>Man taler om stordriftsfordele i produktionen, når der er omkostningsfordele forbundet med store produktioner.</a:t>
            </a:r>
          </a:p>
          <a:p>
            <a:r>
              <a:rPr lang="da-DK" dirty="0"/>
              <a:t>Ikke alle produkter har behov for stordriftsfordele. Det er primært de produkter der konkurrerer på pris.</a:t>
            </a:r>
          </a:p>
          <a:p>
            <a:r>
              <a:rPr lang="da-DK" dirty="0"/>
              <a:t>Skal man udnytte stordriftsfordelene i en produktionsproces, kræves der med andre ord et stort marked (Potentiel stor efterspørgsel). Frihandel skaber et sådan marked.</a:t>
            </a:r>
          </a:p>
          <a:p>
            <a:r>
              <a:rPr lang="da-DK" dirty="0"/>
              <a:t>To lande med fuldstændig samme produktionsforhold på to varer – eksempelvis fly og biler – ville jo ifølge Ricardos teori slet ikke handle med hinanden. De er jo lige gode til begge dele – ingen har komparative fordele. Men inddrager vi stordriftsfordelene, vil det alligevel kunne betale sig for landene at specialisere sig i hver sin produktion, som i kraft af den øgede produktion nu bliver billigere.</a:t>
            </a:r>
          </a:p>
          <a:p>
            <a:pPr marL="45720" indent="0">
              <a:buNone/>
            </a:pPr>
            <a:endParaRPr lang="da-DK" dirty="0"/>
          </a:p>
        </p:txBody>
      </p:sp>
    </p:spTree>
    <p:extLst>
      <p:ext uri="{BB962C8B-B14F-4D97-AF65-F5344CB8AC3E}">
        <p14:creationId xmlns:p14="http://schemas.microsoft.com/office/powerpoint/2010/main" val="425074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A35CB-D9E7-45F8-BAD8-798F1E513966}"/>
              </a:ext>
            </a:extLst>
          </p:cNvPr>
          <p:cNvSpPr>
            <a:spLocks noGrp="1"/>
          </p:cNvSpPr>
          <p:nvPr>
            <p:ph type="title"/>
          </p:nvPr>
        </p:nvSpPr>
        <p:spPr/>
        <p:txBody>
          <a:bodyPr/>
          <a:lstStyle/>
          <a:p>
            <a:pPr algn="ctr"/>
            <a:r>
              <a:rPr lang="da-DK" dirty="0"/>
              <a:t>Forbrugerpræferencer</a:t>
            </a:r>
          </a:p>
        </p:txBody>
      </p:sp>
      <p:sp>
        <p:nvSpPr>
          <p:cNvPr id="3" name="Pladsholder til indhold 2">
            <a:extLst>
              <a:ext uri="{FF2B5EF4-FFF2-40B4-BE49-F238E27FC236}">
                <a16:creationId xmlns:a16="http://schemas.microsoft.com/office/drawing/2014/main" id="{E0D46EFC-396E-4C43-812F-2378303B1928}"/>
              </a:ext>
            </a:extLst>
          </p:cNvPr>
          <p:cNvSpPr>
            <a:spLocks noGrp="1"/>
          </p:cNvSpPr>
          <p:nvPr>
            <p:ph idx="1"/>
          </p:nvPr>
        </p:nvSpPr>
        <p:spPr/>
        <p:txBody>
          <a:bodyPr>
            <a:normAutofit fontScale="92500" lnSpcReduction="10000"/>
          </a:bodyPr>
          <a:lstStyle/>
          <a:p>
            <a:r>
              <a:rPr lang="da-DK" dirty="0"/>
              <a:t>Men hvis det i mange situationer bedst kan betale sig at producere 'stort' – hvorfor er der så ikke kun én eller to producenter tilbage af de fleste produkter?</a:t>
            </a:r>
          </a:p>
          <a:p>
            <a:r>
              <a:rPr lang="da-DK" dirty="0"/>
              <a:t>Stordriftsfordele trækker en tendens mod få producenter</a:t>
            </a:r>
          </a:p>
          <a:p>
            <a:r>
              <a:rPr lang="da-DK" dirty="0"/>
              <a:t>Forbrugerpræferencer trækker en tendens mod mange producenter</a:t>
            </a:r>
          </a:p>
          <a:p>
            <a:r>
              <a:rPr lang="da-DK" dirty="0"/>
              <a:t>Folk elsker at kunne vælge mellem forskellige varianter af den samme vare.</a:t>
            </a:r>
          </a:p>
          <a:p>
            <a:r>
              <a:rPr lang="da-DK" dirty="0" err="1"/>
              <a:t>Krugman</a:t>
            </a:r>
            <a:r>
              <a:rPr lang="da-DK" dirty="0"/>
              <a:t> peger på, at den globale handel derfor er præget af den konkurrenceform, der hedder monopolistisk konkurrence, dvs. mange udbydere af differentierede produkter (samme produkter af forskellige varianter). </a:t>
            </a:r>
          </a:p>
        </p:txBody>
      </p:sp>
    </p:spTree>
    <p:extLst>
      <p:ext uri="{BB962C8B-B14F-4D97-AF65-F5344CB8AC3E}">
        <p14:creationId xmlns:p14="http://schemas.microsoft.com/office/powerpoint/2010/main" val="419963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A259D-3FAB-48B9-8B94-FC23AA9CA3A2}"/>
              </a:ext>
            </a:extLst>
          </p:cNvPr>
          <p:cNvSpPr>
            <a:spLocks noGrp="1"/>
          </p:cNvSpPr>
          <p:nvPr>
            <p:ph type="title"/>
          </p:nvPr>
        </p:nvSpPr>
        <p:spPr/>
        <p:txBody>
          <a:bodyPr/>
          <a:lstStyle/>
          <a:p>
            <a:pPr algn="ctr"/>
            <a:r>
              <a:rPr lang="da-DK" dirty="0" err="1"/>
              <a:t>KOnklusion</a:t>
            </a:r>
            <a:endParaRPr lang="da-DK" dirty="0"/>
          </a:p>
        </p:txBody>
      </p:sp>
      <p:sp>
        <p:nvSpPr>
          <p:cNvPr id="3" name="Pladsholder til indhold 2">
            <a:extLst>
              <a:ext uri="{FF2B5EF4-FFF2-40B4-BE49-F238E27FC236}">
                <a16:creationId xmlns:a16="http://schemas.microsoft.com/office/drawing/2014/main" id="{26DD14AC-5A95-4274-9B62-1D792E22DA92}"/>
              </a:ext>
            </a:extLst>
          </p:cNvPr>
          <p:cNvSpPr>
            <a:spLocks noGrp="1"/>
          </p:cNvSpPr>
          <p:nvPr>
            <p:ph idx="1"/>
          </p:nvPr>
        </p:nvSpPr>
        <p:spPr/>
        <p:txBody>
          <a:bodyPr/>
          <a:lstStyle/>
          <a:p>
            <a:r>
              <a:rPr lang="da-DK" dirty="0"/>
              <a:t>Lad os konkludere, at </a:t>
            </a:r>
            <a:r>
              <a:rPr lang="da-DK" dirty="0" err="1"/>
              <a:t>Krugmans</a:t>
            </a:r>
            <a:r>
              <a:rPr lang="da-DK" dirty="0"/>
              <a:t> teori – med udgangspunkt i stordrift og forbrugerpræferencer – er god til at forklare de økonomiske fordele ved, at to næsten ens lande handler med hinanden med stort set de samme varer. Dels kan man bedre udnytte stordrift, når man udover hjemmemarkedet også kan afsætte på et udenlandsk marked. Og dels får forbrugerne glæde af de valgmuligheder, som et større udvalg giver. Derfor giver det god mening, at ens lande handler med ens produkter. Så i sidste ende er </a:t>
            </a:r>
            <a:r>
              <a:rPr lang="da-DK" dirty="0" err="1"/>
              <a:t>Krugmans</a:t>
            </a:r>
            <a:r>
              <a:rPr lang="da-DK" dirty="0"/>
              <a:t> teori en anbefaling af frihandel - ganske som Ricardos teori. Men altså ud fra en helt anden argumentation.</a:t>
            </a:r>
          </a:p>
        </p:txBody>
      </p:sp>
    </p:spTree>
    <p:extLst>
      <p:ext uri="{BB962C8B-B14F-4D97-AF65-F5344CB8AC3E}">
        <p14:creationId xmlns:p14="http://schemas.microsoft.com/office/powerpoint/2010/main" val="39673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5430D-4046-43AB-8B05-ADE04FBFE964}"/>
              </a:ext>
            </a:extLst>
          </p:cNvPr>
          <p:cNvSpPr>
            <a:spLocks noGrp="1"/>
          </p:cNvSpPr>
          <p:nvPr>
            <p:ph type="title"/>
          </p:nvPr>
        </p:nvSpPr>
        <p:spPr/>
        <p:txBody>
          <a:bodyPr/>
          <a:lstStyle/>
          <a:p>
            <a:pPr algn="ctr"/>
            <a:r>
              <a:rPr lang="da-DK" dirty="0"/>
              <a:t>Overblikket over teorierne</a:t>
            </a:r>
          </a:p>
        </p:txBody>
      </p:sp>
      <p:sp>
        <p:nvSpPr>
          <p:cNvPr id="3" name="Pladsholder til indhold 2">
            <a:extLst>
              <a:ext uri="{FF2B5EF4-FFF2-40B4-BE49-F238E27FC236}">
                <a16:creationId xmlns:a16="http://schemas.microsoft.com/office/drawing/2014/main" id="{96F19166-0661-4789-BCCA-2DAAA804456F}"/>
              </a:ext>
            </a:extLst>
          </p:cNvPr>
          <p:cNvSpPr>
            <a:spLocks noGrp="1"/>
          </p:cNvSpPr>
          <p:nvPr>
            <p:ph idx="1"/>
          </p:nvPr>
        </p:nvSpPr>
        <p:spPr/>
        <p:txBody>
          <a:bodyPr>
            <a:normAutofit fontScale="47500" lnSpcReduction="20000"/>
          </a:bodyPr>
          <a:lstStyle/>
          <a:p>
            <a:pPr marL="0" indent="0">
              <a:buNone/>
            </a:pPr>
            <a:r>
              <a:rPr lang="da-DK" sz="2900" dirty="0"/>
              <a:t>Merkantilisme – Handel er et nulsumsspil (det er kun det ene land der bliver rigere) </a:t>
            </a:r>
            <a:r>
              <a:rPr lang="da-DK" sz="2900" dirty="0">
                <a:sym typeface="Wingdings" pitchFamily="2" charset="2"/>
              </a:rPr>
              <a:t> Protektionisme (told)</a:t>
            </a:r>
            <a:endParaRPr lang="da-DK" sz="2900" dirty="0"/>
          </a:p>
          <a:p>
            <a:pPr marL="0" indent="0">
              <a:buNone/>
            </a:pPr>
            <a:r>
              <a:rPr lang="da-DK" sz="2900" dirty="0"/>
              <a:t>Nutidig handelsteori – Handel er et </a:t>
            </a:r>
            <a:r>
              <a:rPr lang="da-DK" sz="2900" dirty="0" err="1"/>
              <a:t>plussumsspil</a:t>
            </a:r>
            <a:r>
              <a:rPr lang="da-DK" sz="2900" dirty="0"/>
              <a:t> (alle lande bliver rigere) </a:t>
            </a:r>
            <a:r>
              <a:rPr lang="da-DK" sz="2900" dirty="0">
                <a:sym typeface="Wingdings" pitchFamily="2" charset="2"/>
              </a:rPr>
              <a:t> Frihandel (fjerne told)</a:t>
            </a:r>
            <a:endParaRPr lang="da-DK" sz="2900" dirty="0"/>
          </a:p>
          <a:p>
            <a:pPr marL="0" indent="0">
              <a:buNone/>
            </a:pPr>
            <a:r>
              <a:rPr lang="da-DK" sz="2900" b="1" dirty="0"/>
              <a:t>Hvorfor handler lande med </a:t>
            </a:r>
            <a:r>
              <a:rPr lang="da-DK" sz="2900" b="1" i="1" dirty="0"/>
              <a:t>forskellige produktionsfaktorer </a:t>
            </a:r>
            <a:r>
              <a:rPr lang="da-DK" sz="2900" b="1" dirty="0"/>
              <a:t>med hinanden? (international arbejdsdeling)</a:t>
            </a:r>
          </a:p>
          <a:p>
            <a:r>
              <a:rPr lang="da-DK" sz="2900" i="1" dirty="0"/>
              <a:t>Fordi ved specialisering kan vi producerer mere, så alle bliver rigere.</a:t>
            </a:r>
          </a:p>
          <a:p>
            <a:r>
              <a:rPr lang="da-DK" sz="2900" dirty="0"/>
              <a:t>Absolutte fordele (Adam Smith)</a:t>
            </a:r>
          </a:p>
          <a:p>
            <a:r>
              <a:rPr lang="da-DK" sz="2900" dirty="0"/>
              <a:t>Komparative fordele (David Ricardo)</a:t>
            </a:r>
          </a:p>
          <a:p>
            <a:r>
              <a:rPr lang="da-DK" sz="2900" dirty="0"/>
              <a:t>Faktorudrustningsteorien (</a:t>
            </a:r>
            <a:r>
              <a:rPr lang="da-DK" sz="2900" dirty="0" err="1"/>
              <a:t>Hecksner</a:t>
            </a:r>
            <a:r>
              <a:rPr lang="da-DK" sz="2900" dirty="0"/>
              <a:t> &amp; Olin)</a:t>
            </a:r>
          </a:p>
          <a:p>
            <a:pPr marL="0" indent="0">
              <a:buNone/>
            </a:pPr>
            <a:r>
              <a:rPr lang="da-DK" sz="2900" b="1" dirty="0"/>
              <a:t>Hvorfor handler lande med </a:t>
            </a:r>
            <a:r>
              <a:rPr lang="da-DK" sz="2900" b="1" i="1" dirty="0"/>
              <a:t>ens produktionsfaktorer </a:t>
            </a:r>
            <a:r>
              <a:rPr lang="da-DK" sz="2900" b="1" dirty="0"/>
              <a:t>med hinanden? (70% af verdenshandlen)</a:t>
            </a:r>
          </a:p>
          <a:p>
            <a:r>
              <a:rPr lang="da-DK" sz="2900" i="1" dirty="0"/>
              <a:t>Fordi forbrugerne ligner hinanden, varerne bliver billigere og forbrugerne kan mellem forskellige produkter.</a:t>
            </a:r>
          </a:p>
          <a:p>
            <a:r>
              <a:rPr lang="da-DK" sz="2900" dirty="0"/>
              <a:t>Efterspørgselsteorien (Linder)</a:t>
            </a:r>
          </a:p>
          <a:p>
            <a:r>
              <a:rPr lang="da-DK" sz="2900" dirty="0"/>
              <a:t>Stordriftsfordele og forbrugerpræferencer (</a:t>
            </a:r>
            <a:r>
              <a:rPr lang="da-DK" sz="2900" dirty="0" err="1"/>
              <a:t>Krugman</a:t>
            </a:r>
            <a:r>
              <a:rPr lang="da-DK" sz="2900" dirty="0"/>
              <a:t>)</a:t>
            </a:r>
          </a:p>
          <a:p>
            <a:endParaRPr lang="da-DK" dirty="0"/>
          </a:p>
        </p:txBody>
      </p:sp>
    </p:spTree>
    <p:extLst>
      <p:ext uri="{BB962C8B-B14F-4D97-AF65-F5344CB8AC3E}">
        <p14:creationId xmlns:p14="http://schemas.microsoft.com/office/powerpoint/2010/main" val="316326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F1DFE-E0A1-74BD-9EC7-80620468F546}"/>
              </a:ext>
            </a:extLst>
          </p:cNvPr>
          <p:cNvSpPr>
            <a:spLocks noGrp="1"/>
          </p:cNvSpPr>
          <p:nvPr>
            <p:ph type="title"/>
          </p:nvPr>
        </p:nvSpPr>
        <p:spPr/>
        <p:txBody>
          <a:bodyPr/>
          <a:lstStyle/>
          <a:p>
            <a:pPr algn="ctr"/>
            <a:r>
              <a:rPr lang="da-DK" dirty="0"/>
              <a:t>Pause</a:t>
            </a:r>
          </a:p>
        </p:txBody>
      </p:sp>
      <p:sp>
        <p:nvSpPr>
          <p:cNvPr id="3" name="Pladsholder til indhold 2">
            <a:extLst>
              <a:ext uri="{FF2B5EF4-FFF2-40B4-BE49-F238E27FC236}">
                <a16:creationId xmlns:a16="http://schemas.microsoft.com/office/drawing/2014/main" id="{88F2007B-376D-F769-6BA4-C758CEF70550}"/>
              </a:ext>
            </a:extLst>
          </p:cNvPr>
          <p:cNvSpPr>
            <a:spLocks noGrp="1"/>
          </p:cNvSpPr>
          <p:nvPr>
            <p:ph idx="1"/>
          </p:nvPr>
        </p:nvSpPr>
        <p:spPr/>
        <p:txBody>
          <a:bodyPr/>
          <a:lstStyle/>
          <a:p>
            <a:r>
              <a:rPr lang="da-DK" dirty="0">
                <a:sym typeface="Wingdings" panose="05000000000000000000" pitchFamily="2" charset="2"/>
              </a:rPr>
              <a:t></a:t>
            </a:r>
            <a:endParaRPr lang="da-DK" dirty="0"/>
          </a:p>
        </p:txBody>
      </p:sp>
    </p:spTree>
    <p:extLst>
      <p:ext uri="{BB962C8B-B14F-4D97-AF65-F5344CB8AC3E}">
        <p14:creationId xmlns:p14="http://schemas.microsoft.com/office/powerpoint/2010/main" val="201846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8EC48-273F-EE69-E5D2-0064BB98A682}"/>
              </a:ext>
            </a:extLst>
          </p:cNvPr>
          <p:cNvSpPr>
            <a:spLocks noGrp="1"/>
          </p:cNvSpPr>
          <p:nvPr>
            <p:ph type="title"/>
          </p:nvPr>
        </p:nvSpPr>
        <p:spPr/>
        <p:txBody>
          <a:bodyPr/>
          <a:lstStyle/>
          <a:p>
            <a:pPr algn="ctr"/>
            <a:r>
              <a:rPr lang="da-DK" dirty="0" err="1"/>
              <a:t>OPgave</a:t>
            </a:r>
            <a:endParaRPr lang="da-DK" dirty="0"/>
          </a:p>
        </p:txBody>
      </p:sp>
      <p:sp>
        <p:nvSpPr>
          <p:cNvPr id="3" name="Pladsholder til indhold 2">
            <a:extLst>
              <a:ext uri="{FF2B5EF4-FFF2-40B4-BE49-F238E27FC236}">
                <a16:creationId xmlns:a16="http://schemas.microsoft.com/office/drawing/2014/main" id="{2277E1CB-DAF1-115F-9C9B-A1F6C616824D}"/>
              </a:ext>
            </a:extLst>
          </p:cNvPr>
          <p:cNvSpPr>
            <a:spLocks noGrp="1"/>
          </p:cNvSpPr>
          <p:nvPr>
            <p:ph idx="1"/>
          </p:nvPr>
        </p:nvSpPr>
        <p:spPr/>
        <p:txBody>
          <a:bodyPr/>
          <a:lstStyle/>
          <a:p>
            <a:r>
              <a:rPr lang="da-DK" dirty="0"/>
              <a:t>Opgave </a:t>
            </a:r>
            <a:r>
              <a:rPr lang="da-DK" dirty="0">
                <a:sym typeface="Wingdings" panose="05000000000000000000" pitchFamily="2" charset="2"/>
              </a:rPr>
              <a:t></a:t>
            </a:r>
            <a:endParaRPr lang="da-DK" dirty="0"/>
          </a:p>
        </p:txBody>
      </p:sp>
    </p:spTree>
    <p:extLst>
      <p:ext uri="{BB962C8B-B14F-4D97-AF65-F5344CB8AC3E}">
        <p14:creationId xmlns:p14="http://schemas.microsoft.com/office/powerpoint/2010/main" val="26729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FD708-D594-BE01-A454-E9DA2BCADA02}"/>
              </a:ext>
            </a:extLst>
          </p:cNvPr>
          <p:cNvSpPr>
            <a:spLocks noGrp="1"/>
          </p:cNvSpPr>
          <p:nvPr>
            <p:ph type="title"/>
          </p:nvPr>
        </p:nvSpPr>
        <p:spPr/>
        <p:txBody>
          <a:bodyPr/>
          <a:lstStyle/>
          <a:p>
            <a:pPr algn="ctr"/>
            <a:r>
              <a:rPr lang="da-DK" dirty="0"/>
              <a:t>Dagens program</a:t>
            </a:r>
          </a:p>
        </p:txBody>
      </p:sp>
      <p:sp>
        <p:nvSpPr>
          <p:cNvPr id="3" name="Pladsholder til indhold 2">
            <a:extLst>
              <a:ext uri="{FF2B5EF4-FFF2-40B4-BE49-F238E27FC236}">
                <a16:creationId xmlns:a16="http://schemas.microsoft.com/office/drawing/2014/main" id="{67ECB27A-7AC7-A9E1-7960-98C3B19C7F1B}"/>
              </a:ext>
            </a:extLst>
          </p:cNvPr>
          <p:cNvSpPr>
            <a:spLocks noGrp="1"/>
          </p:cNvSpPr>
          <p:nvPr>
            <p:ph idx="1"/>
          </p:nvPr>
        </p:nvSpPr>
        <p:spPr/>
        <p:txBody>
          <a:bodyPr>
            <a:normAutofit fontScale="92500" lnSpcReduction="10000"/>
          </a:bodyPr>
          <a:lstStyle/>
          <a:p>
            <a:r>
              <a:rPr lang="da-DK" dirty="0"/>
              <a:t>1) Merkantilisme</a:t>
            </a:r>
          </a:p>
          <a:p>
            <a:r>
              <a:rPr lang="da-DK" dirty="0"/>
              <a:t>2) Absolutte fordele</a:t>
            </a:r>
          </a:p>
          <a:p>
            <a:r>
              <a:rPr lang="da-DK" dirty="0"/>
              <a:t>3) Komparative fordele</a:t>
            </a:r>
          </a:p>
          <a:p>
            <a:r>
              <a:rPr lang="da-DK" dirty="0"/>
              <a:t>4) Faktorudrustning</a:t>
            </a:r>
          </a:p>
          <a:p>
            <a:r>
              <a:rPr lang="da-DK" dirty="0"/>
              <a:t>5) </a:t>
            </a:r>
            <a:r>
              <a:rPr lang="da-DK" dirty="0" err="1"/>
              <a:t>Linders</a:t>
            </a:r>
            <a:r>
              <a:rPr lang="da-DK" dirty="0"/>
              <a:t> efterspørgselsteori</a:t>
            </a:r>
          </a:p>
          <a:p>
            <a:r>
              <a:rPr lang="da-DK" dirty="0"/>
              <a:t>6) </a:t>
            </a:r>
            <a:r>
              <a:rPr lang="da-DK" dirty="0" err="1"/>
              <a:t>Krugman</a:t>
            </a:r>
            <a:r>
              <a:rPr lang="da-DK" dirty="0"/>
              <a:t> – New </a:t>
            </a:r>
            <a:r>
              <a:rPr lang="da-DK" dirty="0" err="1"/>
              <a:t>trade</a:t>
            </a:r>
            <a:r>
              <a:rPr lang="da-DK" dirty="0"/>
              <a:t> </a:t>
            </a:r>
            <a:r>
              <a:rPr lang="da-DK" dirty="0" err="1"/>
              <a:t>theory</a:t>
            </a:r>
            <a:endParaRPr lang="da-DK" dirty="0"/>
          </a:p>
          <a:p>
            <a:r>
              <a:rPr lang="da-DK" dirty="0"/>
              <a:t>7) Overblikket</a:t>
            </a:r>
          </a:p>
          <a:p>
            <a:r>
              <a:rPr lang="da-DK" dirty="0"/>
              <a:t>8) Pause</a:t>
            </a:r>
          </a:p>
          <a:p>
            <a:r>
              <a:rPr lang="da-DK" dirty="0"/>
              <a:t>9)opgave</a:t>
            </a:r>
          </a:p>
          <a:p>
            <a:endParaRPr lang="da-DK" dirty="0"/>
          </a:p>
        </p:txBody>
      </p:sp>
    </p:spTree>
    <p:extLst>
      <p:ext uri="{BB962C8B-B14F-4D97-AF65-F5344CB8AC3E}">
        <p14:creationId xmlns:p14="http://schemas.microsoft.com/office/powerpoint/2010/main" val="80595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Merkantilisme</a:t>
            </a:r>
          </a:p>
        </p:txBody>
      </p:sp>
      <p:sp>
        <p:nvSpPr>
          <p:cNvPr id="5" name="Pladsholder til indhold 4"/>
          <p:cNvSpPr>
            <a:spLocks noGrp="1"/>
          </p:cNvSpPr>
          <p:nvPr>
            <p:ph sz="half" idx="2"/>
          </p:nvPr>
        </p:nvSpPr>
        <p:spPr/>
        <p:txBody>
          <a:bodyPr>
            <a:normAutofit lnSpcReduction="10000"/>
          </a:bodyPr>
          <a:lstStyle/>
          <a:p>
            <a:r>
              <a:rPr lang="da-DK" dirty="0"/>
              <a:t>Tankegangen i 1600-1700 tallet</a:t>
            </a:r>
          </a:p>
          <a:p>
            <a:r>
              <a:rPr lang="da-DK" dirty="0"/>
              <a:t>Lande har kolonier</a:t>
            </a:r>
          </a:p>
          <a:p>
            <a:r>
              <a:rPr lang="da-DK" dirty="0"/>
              <a:t>Maksimere eksport, minimere import</a:t>
            </a:r>
          </a:p>
          <a:p>
            <a:r>
              <a:rPr lang="da-DK" dirty="0"/>
              <a:t>Handel er et </a:t>
            </a:r>
            <a:r>
              <a:rPr lang="da-DK" dirty="0" err="1"/>
              <a:t>nulsumsspil</a:t>
            </a:r>
            <a:endParaRPr lang="da-DK" dirty="0"/>
          </a:p>
          <a:p>
            <a:r>
              <a:rPr lang="da-DK" dirty="0"/>
              <a:t>Protektionisme: Told, afgifter og handelsbarriere mv.</a:t>
            </a:r>
          </a:p>
          <a:p>
            <a:r>
              <a:rPr lang="da-DK" dirty="0"/>
              <a:t>Et lands rigdom måles i mængden af guld</a:t>
            </a:r>
          </a:p>
        </p:txBody>
      </p:sp>
      <p:pic>
        <p:nvPicPr>
          <p:cNvPr id="1026" name="Picture 2" descr="Hunger Europe by Mercantilism – Playing with Pas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93812" y="2363552"/>
            <a:ext cx="4708525" cy="327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0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Absolutte fordele</a:t>
            </a:r>
          </a:p>
        </p:txBody>
      </p:sp>
      <p:sp>
        <p:nvSpPr>
          <p:cNvPr id="3" name="Pladsholder til indhold 2"/>
          <p:cNvSpPr>
            <a:spLocks noGrp="1"/>
          </p:cNvSpPr>
          <p:nvPr>
            <p:ph sz="half" idx="1"/>
          </p:nvPr>
        </p:nvSpPr>
        <p:spPr/>
        <p:txBody>
          <a:bodyPr>
            <a:normAutofit/>
          </a:bodyPr>
          <a:lstStyle/>
          <a:p>
            <a:r>
              <a:rPr lang="da-DK" dirty="0"/>
              <a:t>Adam Smith – ”</a:t>
            </a:r>
            <a:r>
              <a:rPr lang="da-DK" dirty="0" err="1"/>
              <a:t>Wealth</a:t>
            </a:r>
            <a:r>
              <a:rPr lang="da-DK" dirty="0"/>
              <a:t> of nations” </a:t>
            </a:r>
          </a:p>
          <a:p>
            <a:r>
              <a:rPr lang="da-DK" dirty="0"/>
              <a:t>Arbejdsdeling</a:t>
            </a:r>
          </a:p>
          <a:p>
            <a:r>
              <a:rPr lang="da-DK" dirty="0"/>
              <a:t>Handel er et </a:t>
            </a:r>
            <a:r>
              <a:rPr lang="da-DK" dirty="0" err="1"/>
              <a:t>plussumspil</a:t>
            </a:r>
            <a:endParaRPr lang="da-DK" dirty="0"/>
          </a:p>
          <a:p>
            <a:r>
              <a:rPr lang="da-DK" dirty="0"/>
              <a:t>Lande skal specialisere sig der hvor de har absolut fordele</a:t>
            </a:r>
          </a:p>
          <a:p>
            <a:r>
              <a:rPr lang="da-DK" dirty="0"/>
              <a:t>Landes rigdom skal måles i produktion (BNP)</a:t>
            </a:r>
          </a:p>
          <a:p>
            <a:endParaRPr lang="da-DK" dirty="0"/>
          </a:p>
          <a:p>
            <a:endParaRPr lang="da-DK" dirty="0"/>
          </a:p>
          <a:p>
            <a:pPr marL="45720" indent="0">
              <a:buNone/>
            </a:pPr>
            <a:endParaRPr lang="da-DK" dirty="0"/>
          </a:p>
        </p:txBody>
      </p:sp>
      <p:pic>
        <p:nvPicPr>
          <p:cNvPr id="2050" name="Picture 2" descr="Magt og Penge: Den lyse side af liberalismen, verden ifølge Adam Smit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11950" y="20955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8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Komparative fordele</a:t>
            </a:r>
          </a:p>
        </p:txBody>
      </p:sp>
      <p:sp>
        <p:nvSpPr>
          <p:cNvPr id="4" name="Pladsholder til indhold 3"/>
          <p:cNvSpPr>
            <a:spLocks noGrp="1"/>
          </p:cNvSpPr>
          <p:nvPr>
            <p:ph sz="half" idx="1"/>
          </p:nvPr>
        </p:nvSpPr>
        <p:spPr/>
        <p:txBody>
          <a:bodyPr>
            <a:normAutofit/>
          </a:bodyPr>
          <a:lstStyle/>
          <a:p>
            <a:r>
              <a:rPr lang="da-DK" dirty="0"/>
              <a:t>David Ricardo</a:t>
            </a:r>
          </a:p>
          <a:p>
            <a:r>
              <a:rPr lang="da-DK" dirty="0"/>
              <a:t>Hvad hvis et land har absolutte fordele på alt? </a:t>
            </a:r>
          </a:p>
          <a:p>
            <a:r>
              <a:rPr lang="da-DK" dirty="0"/>
              <a:t>Landene har stadig fordel af handel</a:t>
            </a:r>
          </a:p>
          <a:p>
            <a:r>
              <a:rPr lang="da-DK" dirty="0"/>
              <a:t>Alternativomkostninger – Da det der ikke er mulighed for uendelig produktion (Knappe ressourcer)</a:t>
            </a:r>
          </a:p>
          <a:p>
            <a:endParaRPr lang="da-DK" dirty="0"/>
          </a:p>
        </p:txBody>
      </p:sp>
      <p:pic>
        <p:nvPicPr>
          <p:cNvPr id="3076" name="Picture 4" descr="David Ricardo - Wikipedia, den frie encyklopæd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33883" y="1828800"/>
            <a:ext cx="336613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7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4CF9872-1745-4238-A4C2-DC1F0FD178DB}"/>
              </a:ext>
            </a:extLst>
          </p:cNvPr>
          <p:cNvSpPr>
            <a:spLocks noGrp="1"/>
          </p:cNvSpPr>
          <p:nvPr>
            <p:ph type="title"/>
          </p:nvPr>
        </p:nvSpPr>
        <p:spPr/>
        <p:txBody>
          <a:bodyPr/>
          <a:lstStyle/>
          <a:p>
            <a:pPr algn="ctr"/>
            <a:r>
              <a:rPr lang="da-DK" dirty="0"/>
              <a:t>Samlet om  de ”gamle” teorier</a:t>
            </a:r>
          </a:p>
        </p:txBody>
      </p:sp>
      <p:sp>
        <p:nvSpPr>
          <p:cNvPr id="6" name="Pladsholder til indhold 5">
            <a:extLst>
              <a:ext uri="{FF2B5EF4-FFF2-40B4-BE49-F238E27FC236}">
                <a16:creationId xmlns:a16="http://schemas.microsoft.com/office/drawing/2014/main" id="{1D4C3F9A-466B-4A3D-960A-BEF30FD48568}"/>
              </a:ext>
            </a:extLst>
          </p:cNvPr>
          <p:cNvSpPr>
            <a:spLocks noGrp="1"/>
          </p:cNvSpPr>
          <p:nvPr>
            <p:ph idx="1"/>
          </p:nvPr>
        </p:nvSpPr>
        <p:spPr/>
        <p:txBody>
          <a:bodyPr/>
          <a:lstStyle/>
          <a:p>
            <a:r>
              <a:rPr lang="da-DK" dirty="0"/>
              <a:t>Merkantilisme erstattes af økonomi som en egentlig videnskab</a:t>
            </a:r>
          </a:p>
          <a:p>
            <a:r>
              <a:rPr lang="da-DK" dirty="0"/>
              <a:t>De klassiske teorier argumenterer for: At handel mellem lande øger den samlede velstand i begge lande</a:t>
            </a:r>
          </a:p>
          <a:p>
            <a:r>
              <a:rPr lang="da-DK" dirty="0"/>
              <a:t>Bare fordi handel øger den samlede velstand kan der godt være grupper i samfundet som taber på dette</a:t>
            </a:r>
          </a:p>
          <a:p>
            <a:r>
              <a:rPr lang="da-DK" dirty="0"/>
              <a:t>Begge teorier kan bevises matematisk (Det gør vores grundbog og de gør det i deres værker de skriver)</a:t>
            </a:r>
          </a:p>
          <a:p>
            <a:r>
              <a:rPr lang="da-DK" dirty="0"/>
              <a:t>Vigtige begreber: Knappe ressourcer, specialisering, det man er (relativt) bedst til.</a:t>
            </a:r>
          </a:p>
        </p:txBody>
      </p:sp>
    </p:spTree>
    <p:extLst>
      <p:ext uri="{BB962C8B-B14F-4D97-AF65-F5344CB8AC3E}">
        <p14:creationId xmlns:p14="http://schemas.microsoft.com/office/powerpoint/2010/main" val="56367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374103-673A-4898-BCCF-32BAB6B351F2}"/>
              </a:ext>
            </a:extLst>
          </p:cNvPr>
          <p:cNvSpPr>
            <a:spLocks noGrp="1"/>
          </p:cNvSpPr>
          <p:nvPr>
            <p:ph type="title"/>
          </p:nvPr>
        </p:nvSpPr>
        <p:spPr/>
        <p:txBody>
          <a:bodyPr/>
          <a:lstStyle/>
          <a:p>
            <a:pPr algn="ctr"/>
            <a:r>
              <a:rPr lang="da-DK" dirty="0"/>
              <a:t>Faktorudrustningsteorien</a:t>
            </a:r>
          </a:p>
        </p:txBody>
      </p:sp>
      <p:sp>
        <p:nvSpPr>
          <p:cNvPr id="3" name="Pladsholder til indhold 2">
            <a:extLst>
              <a:ext uri="{FF2B5EF4-FFF2-40B4-BE49-F238E27FC236}">
                <a16:creationId xmlns:a16="http://schemas.microsoft.com/office/drawing/2014/main" id="{62F2B35E-92FB-4AB8-81FF-CFA88B853418}"/>
              </a:ext>
            </a:extLst>
          </p:cNvPr>
          <p:cNvSpPr>
            <a:spLocks noGrp="1"/>
          </p:cNvSpPr>
          <p:nvPr>
            <p:ph idx="1"/>
          </p:nvPr>
        </p:nvSpPr>
        <p:spPr/>
        <p:txBody>
          <a:bodyPr>
            <a:normAutofit fontScale="85000" lnSpcReduction="20000"/>
          </a:bodyPr>
          <a:lstStyle/>
          <a:p>
            <a:r>
              <a:rPr lang="da-DK" b="1" u="sng" dirty="0"/>
              <a:t>Heckscher &amp; Olin: </a:t>
            </a:r>
            <a:r>
              <a:rPr lang="da-DK" dirty="0"/>
              <a:t>Men hvorfor har nogle lande så lige præcis de komparative fordele?</a:t>
            </a:r>
          </a:p>
          <a:p>
            <a:r>
              <a:rPr lang="da-DK" dirty="0"/>
              <a:t>Teorien siger, at et land, der har rigeligt af en produktionsfaktor, vil specialisere sig i produktion og eksport af varer, hvor der netop bruges meget af denne faktor.</a:t>
            </a:r>
          </a:p>
          <a:p>
            <a:r>
              <a:rPr lang="da-DK" dirty="0"/>
              <a:t>Produktionsfaktorerne: Jord, Arbejdskraft, Kapital (Maskiner).</a:t>
            </a:r>
          </a:p>
          <a:p>
            <a:r>
              <a:rPr lang="da-DK" dirty="0"/>
              <a:t>Brasilien har en komparativ fordel på kaffeproduktion (Jord/Klima)</a:t>
            </a:r>
          </a:p>
          <a:p>
            <a:r>
              <a:rPr lang="da-DK" dirty="0"/>
              <a:t>Spanien har en komparativ fordel på appelsinproduktion (Jord/Klima)</a:t>
            </a:r>
          </a:p>
          <a:p>
            <a:r>
              <a:rPr lang="da-DK" dirty="0"/>
              <a:t>Vietnam har en komparativ fordel på tøjproduktion (Arbejdskraft)</a:t>
            </a:r>
          </a:p>
          <a:p>
            <a:r>
              <a:rPr lang="da-DK" dirty="0"/>
              <a:t>Danmark har en komparativ fordel på vindmølleproduktion (Kapital)</a:t>
            </a:r>
          </a:p>
          <a:p>
            <a:r>
              <a:rPr lang="da-DK" dirty="0"/>
              <a:t>Tyskland har en komparativ fordel på bilproduktion (Kapital)</a:t>
            </a:r>
          </a:p>
        </p:txBody>
      </p:sp>
    </p:spTree>
    <p:extLst>
      <p:ext uri="{BB962C8B-B14F-4D97-AF65-F5344CB8AC3E}">
        <p14:creationId xmlns:p14="http://schemas.microsoft.com/office/powerpoint/2010/main" val="300482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B3E2E-3525-4CEE-9757-3BD322964CA2}"/>
              </a:ext>
            </a:extLst>
          </p:cNvPr>
          <p:cNvSpPr>
            <a:spLocks noGrp="1"/>
          </p:cNvSpPr>
          <p:nvPr>
            <p:ph type="title"/>
          </p:nvPr>
        </p:nvSpPr>
        <p:spPr/>
        <p:txBody>
          <a:bodyPr/>
          <a:lstStyle/>
          <a:p>
            <a:pPr algn="ctr"/>
            <a:r>
              <a:rPr lang="da-DK" dirty="0"/>
              <a:t>Faktorudrustningsteorien</a:t>
            </a:r>
          </a:p>
        </p:txBody>
      </p:sp>
      <p:sp>
        <p:nvSpPr>
          <p:cNvPr id="3" name="Pladsholder til indhold 2">
            <a:extLst>
              <a:ext uri="{FF2B5EF4-FFF2-40B4-BE49-F238E27FC236}">
                <a16:creationId xmlns:a16="http://schemas.microsoft.com/office/drawing/2014/main" id="{2B0E135C-D004-46D6-A63B-A52E82EAC323}"/>
              </a:ext>
            </a:extLst>
          </p:cNvPr>
          <p:cNvSpPr>
            <a:spLocks noGrp="1"/>
          </p:cNvSpPr>
          <p:nvPr>
            <p:ph idx="1"/>
          </p:nvPr>
        </p:nvSpPr>
        <p:spPr/>
        <p:txBody>
          <a:bodyPr/>
          <a:lstStyle/>
          <a:p>
            <a:pPr algn="l"/>
            <a:r>
              <a:rPr lang="da-DK" dirty="0"/>
              <a:t>Faktorudrustningsteorien kan altså gå ind og forklare hvilke varer, landene vil specialisere sig i og dermed eksportere.</a:t>
            </a:r>
          </a:p>
          <a:p>
            <a:pPr algn="l"/>
            <a:r>
              <a:rPr lang="da-DK" dirty="0"/>
              <a:t>Teorien forudsiger, at når landene handler med hinanden, vil prisen på den rigelige faktor stige. Når vi køber meget tøj i ulandene, øges efterspørgslen på arbejdskraft i disse lande, og det presser lønningerne op i ulandene. Omvendt vil konkurrencen fra det importerede tøj skabe arbejdsløshed i Danmark. Dette vil presse de danske lønninger ned. Disse to fænomener gør sig i øvrigt gældende i disse år.</a:t>
            </a:r>
          </a:p>
          <a:p>
            <a:pPr algn="l"/>
            <a:r>
              <a:rPr lang="da-DK" dirty="0"/>
              <a:t>Generelt er ilande specialiseret i kapitalintensiv produktion</a:t>
            </a:r>
          </a:p>
          <a:p>
            <a:endParaRPr lang="da-DK" dirty="0"/>
          </a:p>
        </p:txBody>
      </p:sp>
    </p:spTree>
    <p:extLst>
      <p:ext uri="{BB962C8B-B14F-4D97-AF65-F5344CB8AC3E}">
        <p14:creationId xmlns:p14="http://schemas.microsoft.com/office/powerpoint/2010/main" val="40125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Kritik af teorierne</a:t>
            </a:r>
          </a:p>
        </p:txBody>
      </p:sp>
      <p:sp>
        <p:nvSpPr>
          <p:cNvPr id="3" name="Pladsholder til indhold 2"/>
          <p:cNvSpPr>
            <a:spLocks noGrp="1"/>
          </p:cNvSpPr>
          <p:nvPr>
            <p:ph idx="1"/>
          </p:nvPr>
        </p:nvSpPr>
        <p:spPr/>
        <p:txBody>
          <a:bodyPr>
            <a:normAutofit/>
          </a:bodyPr>
          <a:lstStyle/>
          <a:p>
            <a:r>
              <a:rPr lang="da-DK" dirty="0"/>
              <a:t>Problemer med forudsætningerne</a:t>
            </a:r>
          </a:p>
          <a:p>
            <a:pPr lvl="1"/>
            <a:r>
              <a:rPr lang="da-DK" dirty="0"/>
              <a:t>Forudsætter at der er </a:t>
            </a:r>
            <a:r>
              <a:rPr lang="da-DK" i="1" dirty="0"/>
              <a:t>fuldkommen konkurrence på verdensmarkedet</a:t>
            </a:r>
            <a:r>
              <a:rPr lang="da-DK" dirty="0"/>
              <a:t>, dvs. mange udbydere og efterspørgere af et ensartet produkt. En stor del af den globale handel er imidlertid domineret af såkaldt monopolistisk konkurrence, hvor stordriftsfordele præger produktionsprocessen.</a:t>
            </a:r>
          </a:p>
          <a:p>
            <a:r>
              <a:rPr lang="da-DK" dirty="0"/>
              <a:t>Problem at teorierne forklarer handelen mellem uens lande. Det er imidlertid et faktum, at </a:t>
            </a:r>
            <a:r>
              <a:rPr lang="da-DK" i="1" dirty="0"/>
              <a:t>størstedelen af verdenshandelen foregår mellem lande, som i store træk er ens</a:t>
            </a:r>
            <a:r>
              <a:rPr lang="da-DK" dirty="0"/>
              <a:t>. Over 70 pct. af Danmarks eksport går til andre industrilande. For at forklare den indbyrdes handel mellem industrilandene må vi ty til andre teorier.</a:t>
            </a:r>
          </a:p>
        </p:txBody>
      </p:sp>
    </p:spTree>
    <p:extLst>
      <p:ext uri="{BB962C8B-B14F-4D97-AF65-F5344CB8AC3E}">
        <p14:creationId xmlns:p14="http://schemas.microsoft.com/office/powerpoint/2010/main" val="27106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æsentation med verde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61050750_TF02804891_Win32" id="{5E0787AD-4E53-4F80-BD43-5F7B8368E0DB}" vid="{9A6F8284-B721-4038-A656-90D74A7244FE}"/>
    </a:ext>
  </a:extLst>
</a:theme>
</file>

<file path=ppt/theme/theme2.xml><?xml version="1.0" encoding="utf-8"?>
<a:theme xmlns:a="http://schemas.openxmlformats.org/drawingml/2006/main" name="Office-te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Verdenskortserien, præsentation af verden (widescreen)</Template>
  <TotalTime>23</TotalTime>
  <Words>1191</Words>
  <Application>Microsoft Office PowerPoint</Application>
  <PresentationFormat>Brugerdefineret</PresentationFormat>
  <Paragraphs>92</Paragraphs>
  <Slides>17</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Century Gothic</vt:lpstr>
      <vt:lpstr>Wingdings</vt:lpstr>
      <vt:lpstr>Præsentation med verden 16x9</vt:lpstr>
      <vt:lpstr>handelsteorier</vt:lpstr>
      <vt:lpstr>Dagens program</vt:lpstr>
      <vt:lpstr>Merkantilisme</vt:lpstr>
      <vt:lpstr>Absolutte fordele</vt:lpstr>
      <vt:lpstr>Komparative fordele</vt:lpstr>
      <vt:lpstr>Samlet om  de ”gamle” teorier</vt:lpstr>
      <vt:lpstr>Faktorudrustningsteorien</vt:lpstr>
      <vt:lpstr>Faktorudrustningsteorien</vt:lpstr>
      <vt:lpstr>Kritik af teorierne</vt:lpstr>
      <vt:lpstr>Linders efterspørgselsteori</vt:lpstr>
      <vt:lpstr>Krugman – New trade Theory</vt:lpstr>
      <vt:lpstr>Stordriftfordele</vt:lpstr>
      <vt:lpstr>Forbrugerpræferencer</vt:lpstr>
      <vt:lpstr>KOnklusion</vt:lpstr>
      <vt:lpstr>Overblikket over teorierne</vt:lpstr>
      <vt:lpstr>Pause</vt:lpstr>
      <vt:lpstr>OPgave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Lennart Nelting Keller (LNKE - Underviser - VE - AK)</dc:creator>
  <cp:lastModifiedBy>Lennart Nelting Keller (LNKE - Underviser - VE - AK)</cp:lastModifiedBy>
  <cp:revision>1</cp:revision>
  <dcterms:created xsi:type="dcterms:W3CDTF">2025-03-13T07:51:15Z</dcterms:created>
  <dcterms:modified xsi:type="dcterms:W3CDTF">2025-03-13T08:14:18Z</dcterms:modified>
</cp:coreProperties>
</file>