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31EEBFC0-419B-49AD-90B5-C82811419497}"/>
    <pc:docChg chg="custSel addSld modSld">
      <pc:chgData name="Lennart Nelting Keller (LNKE - Underviser - VE - AK)" userId="0f8b2343-f0d9-4667-9071-fe4d1167a82f" providerId="ADAL" clId="{31EEBFC0-419B-49AD-90B5-C82811419497}" dt="2025-03-23T07:28:32.969" v="358" actId="27636"/>
      <pc:docMkLst>
        <pc:docMk/>
      </pc:docMkLst>
      <pc:sldChg chg="modSp mod">
        <pc:chgData name="Lennart Nelting Keller (LNKE - Underviser - VE - AK)" userId="0f8b2343-f0d9-4667-9071-fe4d1167a82f" providerId="ADAL" clId="{31EEBFC0-419B-49AD-90B5-C82811419497}" dt="2025-03-23T07:19:37.258" v="301" actId="20577"/>
        <pc:sldMkLst>
          <pc:docMk/>
          <pc:sldMk cId="4025013544" sldId="256"/>
        </pc:sldMkLst>
        <pc:spChg chg="mod">
          <ac:chgData name="Lennart Nelting Keller (LNKE - Underviser - VE - AK)" userId="0f8b2343-f0d9-4667-9071-fe4d1167a82f" providerId="ADAL" clId="{31EEBFC0-419B-49AD-90B5-C82811419497}" dt="2025-03-23T07:19:37.258" v="301" actId="20577"/>
          <ac:spMkLst>
            <pc:docMk/>
            <pc:sldMk cId="4025013544" sldId="256"/>
            <ac:spMk id="3" creationId="{00000000-0000-0000-0000-000000000000}"/>
          </ac:spMkLst>
        </pc:spChg>
      </pc:sldChg>
      <pc:sldChg chg="modSp mod">
        <pc:chgData name="Lennart Nelting Keller (LNKE - Underviser - VE - AK)" userId="0f8b2343-f0d9-4667-9071-fe4d1167a82f" providerId="ADAL" clId="{31EEBFC0-419B-49AD-90B5-C82811419497}" dt="2025-03-23T07:19:19.325" v="253" actId="20577"/>
        <pc:sldMkLst>
          <pc:docMk/>
          <pc:sldMk cId="1879078891" sldId="257"/>
        </pc:sldMkLst>
        <pc:spChg chg="mod">
          <ac:chgData name="Lennart Nelting Keller (LNKE - Underviser - VE - AK)" userId="0f8b2343-f0d9-4667-9071-fe4d1167a82f" providerId="ADAL" clId="{31EEBFC0-419B-49AD-90B5-C82811419497}" dt="2025-03-23T07:19:19.325" v="253" actId="20577"/>
          <ac:spMkLst>
            <pc:docMk/>
            <pc:sldMk cId="1879078891" sldId="257"/>
            <ac:spMk id="3" creationId="{AFBF7479-C789-1CD5-75D7-B698820E6C13}"/>
          </ac:spMkLst>
        </pc:spChg>
      </pc:sldChg>
      <pc:sldChg chg="modSp new mod">
        <pc:chgData name="Lennart Nelting Keller (LNKE - Underviser - VE - AK)" userId="0f8b2343-f0d9-4667-9071-fe4d1167a82f" providerId="ADAL" clId="{31EEBFC0-419B-49AD-90B5-C82811419497}" dt="2025-03-23T07:07:10.719" v="156" actId="20577"/>
        <pc:sldMkLst>
          <pc:docMk/>
          <pc:sldMk cId="2738517999" sldId="264"/>
        </pc:sldMkLst>
        <pc:spChg chg="mod">
          <ac:chgData name="Lennart Nelting Keller (LNKE - Underviser - VE - AK)" userId="0f8b2343-f0d9-4667-9071-fe4d1167a82f" providerId="ADAL" clId="{31EEBFC0-419B-49AD-90B5-C82811419497}" dt="2025-03-23T07:07:10.719" v="156" actId="20577"/>
          <ac:spMkLst>
            <pc:docMk/>
            <pc:sldMk cId="2738517999" sldId="264"/>
            <ac:spMk id="2" creationId="{757A3BD4-9C6A-9F43-6F7A-20681B11DE5B}"/>
          </ac:spMkLst>
        </pc:spChg>
        <pc:spChg chg="mod">
          <ac:chgData name="Lennart Nelting Keller (LNKE - Underviser - VE - AK)" userId="0f8b2343-f0d9-4667-9071-fe4d1167a82f" providerId="ADAL" clId="{31EEBFC0-419B-49AD-90B5-C82811419497}" dt="2025-03-23T07:07:07.642" v="155" actId="20577"/>
          <ac:spMkLst>
            <pc:docMk/>
            <pc:sldMk cId="2738517999" sldId="264"/>
            <ac:spMk id="3" creationId="{8A185DC4-193D-FBAC-785E-692F4E962FFB}"/>
          </ac:spMkLst>
        </pc:spChg>
      </pc:sldChg>
      <pc:sldChg chg="modSp new mod">
        <pc:chgData name="Lennart Nelting Keller (LNKE - Underviser - VE - AK)" userId="0f8b2343-f0d9-4667-9071-fe4d1167a82f" providerId="ADAL" clId="{31EEBFC0-419B-49AD-90B5-C82811419497}" dt="2025-03-23T07:08:55.439" v="200" actId="115"/>
        <pc:sldMkLst>
          <pc:docMk/>
          <pc:sldMk cId="3135526820" sldId="265"/>
        </pc:sldMkLst>
        <pc:spChg chg="mod">
          <ac:chgData name="Lennart Nelting Keller (LNKE - Underviser - VE - AK)" userId="0f8b2343-f0d9-4667-9071-fe4d1167a82f" providerId="ADAL" clId="{31EEBFC0-419B-49AD-90B5-C82811419497}" dt="2025-03-23T07:07:20.523" v="174" actId="20577"/>
          <ac:spMkLst>
            <pc:docMk/>
            <pc:sldMk cId="3135526820" sldId="265"/>
            <ac:spMk id="2" creationId="{BF8E6347-F728-0C4E-6FB7-61881C5C9120}"/>
          </ac:spMkLst>
        </pc:spChg>
        <pc:spChg chg="mod">
          <ac:chgData name="Lennart Nelting Keller (LNKE - Underviser - VE - AK)" userId="0f8b2343-f0d9-4667-9071-fe4d1167a82f" providerId="ADAL" clId="{31EEBFC0-419B-49AD-90B5-C82811419497}" dt="2025-03-23T07:08:55.439" v="200" actId="115"/>
          <ac:spMkLst>
            <pc:docMk/>
            <pc:sldMk cId="3135526820" sldId="265"/>
            <ac:spMk id="3" creationId="{03F1BB9F-4FD0-C625-7696-016D8BBAA970}"/>
          </ac:spMkLst>
        </pc:spChg>
      </pc:sldChg>
      <pc:sldChg chg="modSp new mod">
        <pc:chgData name="Lennart Nelting Keller (LNKE - Underviser - VE - AK)" userId="0f8b2343-f0d9-4667-9071-fe4d1167a82f" providerId="ADAL" clId="{31EEBFC0-419B-49AD-90B5-C82811419497}" dt="2025-03-23T07:19:47.662" v="308" actId="20577"/>
        <pc:sldMkLst>
          <pc:docMk/>
          <pc:sldMk cId="2867616953" sldId="266"/>
        </pc:sldMkLst>
        <pc:spChg chg="mod">
          <ac:chgData name="Lennart Nelting Keller (LNKE - Underviser - VE - AK)" userId="0f8b2343-f0d9-4667-9071-fe4d1167a82f" providerId="ADAL" clId="{31EEBFC0-419B-49AD-90B5-C82811419497}" dt="2025-03-23T07:19:47.662" v="308" actId="20577"/>
          <ac:spMkLst>
            <pc:docMk/>
            <pc:sldMk cId="2867616953" sldId="266"/>
            <ac:spMk id="2" creationId="{3748A71D-8408-29C4-B3BF-C934C8FEA18F}"/>
          </ac:spMkLst>
        </pc:spChg>
      </pc:sldChg>
      <pc:sldChg chg="modSp new mod">
        <pc:chgData name="Lennart Nelting Keller (LNKE - Underviser - VE - AK)" userId="0f8b2343-f0d9-4667-9071-fe4d1167a82f" providerId="ADAL" clId="{31EEBFC0-419B-49AD-90B5-C82811419497}" dt="2025-03-23T07:20:15.793" v="332" actId="20577"/>
        <pc:sldMkLst>
          <pc:docMk/>
          <pc:sldMk cId="1868257302" sldId="267"/>
        </pc:sldMkLst>
        <pc:spChg chg="mod">
          <ac:chgData name="Lennart Nelting Keller (LNKE - Underviser - VE - AK)" userId="0f8b2343-f0d9-4667-9071-fe4d1167a82f" providerId="ADAL" clId="{31EEBFC0-419B-49AD-90B5-C82811419497}" dt="2025-03-23T07:19:55.993" v="316" actId="20577"/>
          <ac:spMkLst>
            <pc:docMk/>
            <pc:sldMk cId="1868257302" sldId="267"/>
            <ac:spMk id="2" creationId="{B5A4A545-ECDD-F991-F24E-AEABD582B6AC}"/>
          </ac:spMkLst>
        </pc:spChg>
        <pc:spChg chg="mod">
          <ac:chgData name="Lennart Nelting Keller (LNKE - Underviser - VE - AK)" userId="0f8b2343-f0d9-4667-9071-fe4d1167a82f" providerId="ADAL" clId="{31EEBFC0-419B-49AD-90B5-C82811419497}" dt="2025-03-23T07:20:15.793" v="332" actId="20577"/>
          <ac:spMkLst>
            <pc:docMk/>
            <pc:sldMk cId="1868257302" sldId="267"/>
            <ac:spMk id="3" creationId="{8868835F-766B-858F-0594-988B728262F2}"/>
          </ac:spMkLst>
        </pc:spChg>
      </pc:sldChg>
      <pc:sldChg chg="modSp new mod">
        <pc:chgData name="Lennart Nelting Keller (LNKE - Underviser - VE - AK)" userId="0f8b2343-f0d9-4667-9071-fe4d1167a82f" providerId="ADAL" clId="{31EEBFC0-419B-49AD-90B5-C82811419497}" dt="2025-03-23T07:28:32.969" v="358" actId="27636"/>
        <pc:sldMkLst>
          <pc:docMk/>
          <pc:sldMk cId="20037429" sldId="268"/>
        </pc:sldMkLst>
        <pc:spChg chg="mod">
          <ac:chgData name="Lennart Nelting Keller (LNKE - Underviser - VE - AK)" userId="0f8b2343-f0d9-4667-9071-fe4d1167a82f" providerId="ADAL" clId="{31EEBFC0-419B-49AD-90B5-C82811419497}" dt="2025-03-23T07:20:29.214" v="353" actId="20577"/>
          <ac:spMkLst>
            <pc:docMk/>
            <pc:sldMk cId="20037429" sldId="268"/>
            <ac:spMk id="2" creationId="{88F97D1B-7E78-90E2-F227-1ABF15DB3055}"/>
          </ac:spMkLst>
        </pc:spChg>
        <pc:spChg chg="mod">
          <ac:chgData name="Lennart Nelting Keller (LNKE - Underviser - VE - AK)" userId="0f8b2343-f0d9-4667-9071-fe4d1167a82f" providerId="ADAL" clId="{31EEBFC0-419B-49AD-90B5-C82811419497}" dt="2025-03-23T07:28:32.969" v="358" actId="27636"/>
          <ac:spMkLst>
            <pc:docMk/>
            <pc:sldMk cId="20037429" sldId="268"/>
            <ac:spMk id="3" creationId="{48A37B55-CB21-F2F2-6D3D-5E108F8BD3D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23-03-2025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23-03-2025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23-03-2025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23-03-2025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23-03-2025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23-03-2025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23-03-2025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23-03-2025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23-03-2025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23-03-2025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23-03-2025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23-03-2025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23-03-2025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Strukturpolitik</a:t>
            </a:r>
          </a:p>
        </p:txBody>
      </p:sp>
      <p:sp>
        <p:nvSpPr>
          <p:cNvPr id="3" name="Undertitel 2"/>
          <p:cNvSpPr>
            <a:spLocks noGrp="1"/>
          </p:cNvSpPr>
          <p:nvPr>
            <p:ph type="subTitle" idx="1"/>
          </p:nvPr>
        </p:nvSpPr>
        <p:spPr/>
        <p:txBody>
          <a:bodyPr rtlCol="0"/>
          <a:lstStyle/>
          <a:p>
            <a:pPr rtl="0"/>
            <a:r>
              <a:rPr lang="da-DK" dirty="0"/>
              <a:t>Økonomisk politik, strukturpolitik, pisk eller gulerod?</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064EFE-A928-8291-28FA-6A466FF9A39A}"/>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AFBF7479-C789-1CD5-75D7-B698820E6C13}"/>
              </a:ext>
            </a:extLst>
          </p:cNvPr>
          <p:cNvSpPr>
            <a:spLocks noGrp="1"/>
          </p:cNvSpPr>
          <p:nvPr>
            <p:ph idx="1"/>
          </p:nvPr>
        </p:nvSpPr>
        <p:spPr/>
        <p:txBody>
          <a:bodyPr/>
          <a:lstStyle/>
          <a:p>
            <a:r>
              <a:rPr lang="da-DK" dirty="0"/>
              <a:t>1) Opsamling: Samfundsøkonomiske mål, Finanspolitik og Pengepolitik</a:t>
            </a:r>
          </a:p>
          <a:p>
            <a:r>
              <a:rPr lang="da-DK" dirty="0"/>
              <a:t>2) Strukturpolitik</a:t>
            </a:r>
          </a:p>
          <a:p>
            <a:r>
              <a:rPr lang="da-DK" dirty="0"/>
              <a:t>3) Markedsøkonomi, planøkonomi, blandingsøkonomi</a:t>
            </a:r>
          </a:p>
          <a:p>
            <a:r>
              <a:rPr lang="da-DK" dirty="0"/>
              <a:t>4) Pause</a:t>
            </a:r>
          </a:p>
          <a:p>
            <a:r>
              <a:rPr lang="da-DK" dirty="0"/>
              <a:t>5) Opgave</a:t>
            </a:r>
          </a:p>
          <a:p>
            <a:r>
              <a:rPr lang="da-DK" dirty="0"/>
              <a:t>6) Fælles opsamling</a:t>
            </a:r>
          </a:p>
          <a:p>
            <a:endParaRPr lang="da-DK" dirty="0"/>
          </a:p>
        </p:txBody>
      </p:sp>
    </p:spTree>
    <p:extLst>
      <p:ext uri="{BB962C8B-B14F-4D97-AF65-F5344CB8AC3E}">
        <p14:creationId xmlns:p14="http://schemas.microsoft.com/office/powerpoint/2010/main" val="187907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46B5D6-8447-3E25-D415-739D599E82AA}"/>
              </a:ext>
            </a:extLst>
          </p:cNvPr>
          <p:cNvSpPr>
            <a:spLocks noGrp="1"/>
          </p:cNvSpPr>
          <p:nvPr>
            <p:ph type="title"/>
          </p:nvPr>
        </p:nvSpPr>
        <p:spPr/>
        <p:txBody>
          <a:bodyPr/>
          <a:lstStyle/>
          <a:p>
            <a:pPr algn="ctr"/>
            <a:r>
              <a:rPr lang="da-DK" dirty="0"/>
              <a:t>Hvilken politik vil du føre?</a:t>
            </a:r>
          </a:p>
        </p:txBody>
      </p:sp>
      <p:sp>
        <p:nvSpPr>
          <p:cNvPr id="3" name="Pladsholder til indhold 2">
            <a:extLst>
              <a:ext uri="{FF2B5EF4-FFF2-40B4-BE49-F238E27FC236}">
                <a16:creationId xmlns:a16="http://schemas.microsoft.com/office/drawing/2014/main" id="{10C43100-5D13-2C76-93C8-1F764767F978}"/>
              </a:ext>
            </a:extLst>
          </p:cNvPr>
          <p:cNvSpPr>
            <a:spLocks noGrp="1"/>
          </p:cNvSpPr>
          <p:nvPr>
            <p:ph idx="1"/>
          </p:nvPr>
        </p:nvSpPr>
        <p:spPr/>
        <p:txBody>
          <a:bodyPr/>
          <a:lstStyle/>
          <a:p>
            <a:r>
              <a:rPr lang="da-DK" dirty="0"/>
              <a:t>Du er statsminister og bekymret for den lave økonomiske vækst i Danmark, hvad gør du og hvorfor?</a:t>
            </a:r>
          </a:p>
          <a:p>
            <a:r>
              <a:rPr lang="da-DK" dirty="0"/>
              <a:t>Du er statsminister og du vil gerne forsøge at forbedre betalingsbalancen, hvad gør du og hvorfor?</a:t>
            </a:r>
          </a:p>
          <a:p>
            <a:r>
              <a:rPr lang="da-DK" dirty="0"/>
              <a:t>Du er statsminister og har netop overtaget magten efter den seneste regering, du opdager at der er brugt alt for mange penge og staten mangler penge, hvad gør du?</a:t>
            </a:r>
          </a:p>
          <a:p>
            <a:r>
              <a:rPr lang="da-DK" dirty="0"/>
              <a:t>Du er nationalbankdirektør og du får besked om at den europæiske centralbank netop har sænket renten, hvad gør du?</a:t>
            </a:r>
          </a:p>
          <a:p>
            <a:endParaRPr lang="da-DK" dirty="0"/>
          </a:p>
        </p:txBody>
      </p:sp>
    </p:spTree>
    <p:extLst>
      <p:ext uri="{BB962C8B-B14F-4D97-AF65-F5344CB8AC3E}">
        <p14:creationId xmlns:p14="http://schemas.microsoft.com/office/powerpoint/2010/main" val="163304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FB2F20-8930-852D-2F2F-D51A4FF91AFB}"/>
              </a:ext>
            </a:extLst>
          </p:cNvPr>
          <p:cNvSpPr>
            <a:spLocks noGrp="1"/>
          </p:cNvSpPr>
          <p:nvPr>
            <p:ph type="title"/>
          </p:nvPr>
        </p:nvSpPr>
        <p:spPr/>
        <p:txBody>
          <a:bodyPr/>
          <a:lstStyle/>
          <a:p>
            <a:pPr algn="ctr"/>
            <a:r>
              <a:rPr lang="da-DK" dirty="0"/>
              <a:t>Rigtig eller forkert?</a:t>
            </a:r>
          </a:p>
        </p:txBody>
      </p:sp>
      <p:sp>
        <p:nvSpPr>
          <p:cNvPr id="3" name="Pladsholder til indhold 2">
            <a:extLst>
              <a:ext uri="{FF2B5EF4-FFF2-40B4-BE49-F238E27FC236}">
                <a16:creationId xmlns:a16="http://schemas.microsoft.com/office/drawing/2014/main" id="{468A12EE-2EFC-12BC-93C5-4FA82D7D8B37}"/>
              </a:ext>
            </a:extLst>
          </p:cNvPr>
          <p:cNvSpPr>
            <a:spLocks noGrp="1"/>
          </p:cNvSpPr>
          <p:nvPr>
            <p:ph idx="1"/>
          </p:nvPr>
        </p:nvSpPr>
        <p:spPr/>
        <p:txBody>
          <a:bodyPr>
            <a:normAutofit fontScale="92500"/>
          </a:bodyPr>
          <a:lstStyle/>
          <a:p>
            <a:pPr marL="502920" indent="-457200">
              <a:buFont typeface="+mj-lt"/>
              <a:buAutoNum type="arabicPeriod"/>
            </a:pPr>
            <a:r>
              <a:rPr lang="da-DK" dirty="0"/>
              <a:t>Finanspolitik er når nationalbanken ændrer på renterne</a:t>
            </a:r>
          </a:p>
          <a:p>
            <a:pPr marL="502920" indent="-457200">
              <a:buFont typeface="+mj-lt"/>
              <a:buAutoNum type="arabicPeriod"/>
            </a:pPr>
            <a:r>
              <a:rPr lang="da-DK" dirty="0"/>
              <a:t>Lempelig finanspolitik påvirker BNP og beskæftigelsen positivt</a:t>
            </a:r>
          </a:p>
          <a:p>
            <a:pPr marL="502920" indent="-457200">
              <a:buFont typeface="+mj-lt"/>
              <a:buAutoNum type="arabicPeriod"/>
            </a:pPr>
            <a:r>
              <a:rPr lang="da-DK" dirty="0"/>
              <a:t>Vi har et mål om at inflationen i Danmark skal være 4%</a:t>
            </a:r>
          </a:p>
          <a:p>
            <a:pPr marL="502920" indent="-457200">
              <a:buFont typeface="+mj-lt"/>
              <a:buAutoNum type="arabicPeriod"/>
            </a:pPr>
            <a:r>
              <a:rPr lang="da-DK" dirty="0"/>
              <a:t>Lempelig pengepolitik påvirker de samfundsøkonomiske mål på samme måde som lempelig finanspolitik</a:t>
            </a:r>
          </a:p>
          <a:p>
            <a:pPr marL="502920" indent="-457200">
              <a:buFont typeface="+mj-lt"/>
              <a:buAutoNum type="arabicPeriod"/>
            </a:pPr>
            <a:r>
              <a:rPr lang="da-DK" dirty="0"/>
              <a:t>Hvis man sætter indkomstskatten ned så er der tale om lempelig finanspolitik</a:t>
            </a:r>
          </a:p>
          <a:p>
            <a:pPr marL="502920" indent="-457200">
              <a:buFont typeface="+mj-lt"/>
              <a:buAutoNum type="arabicPeriod"/>
            </a:pPr>
            <a:r>
              <a:rPr lang="da-DK" dirty="0"/>
              <a:t>Danmark har en fastkurspolitik over for Dollar</a:t>
            </a:r>
          </a:p>
          <a:p>
            <a:pPr marL="502920" indent="-457200">
              <a:buFont typeface="+mj-lt"/>
              <a:buAutoNum type="arabicPeriod"/>
            </a:pPr>
            <a:r>
              <a:rPr lang="da-DK" dirty="0"/>
              <a:t>Vi siger vi har fuld beskæftigelse når arbejdsløsheden er på ca. 4%</a:t>
            </a:r>
          </a:p>
        </p:txBody>
      </p:sp>
    </p:spTree>
    <p:extLst>
      <p:ext uri="{BB962C8B-B14F-4D97-AF65-F5344CB8AC3E}">
        <p14:creationId xmlns:p14="http://schemas.microsoft.com/office/powerpoint/2010/main" val="3032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898F33-E68F-5365-3E88-1EC37FE13CA6}"/>
              </a:ext>
            </a:extLst>
          </p:cNvPr>
          <p:cNvSpPr>
            <a:spLocks noGrp="1"/>
          </p:cNvSpPr>
          <p:nvPr>
            <p:ph type="title"/>
          </p:nvPr>
        </p:nvSpPr>
        <p:spPr/>
        <p:txBody>
          <a:bodyPr/>
          <a:lstStyle/>
          <a:p>
            <a:pPr algn="ctr"/>
            <a:r>
              <a:rPr lang="da-DK" dirty="0"/>
              <a:t>Strukturpolitik</a:t>
            </a:r>
          </a:p>
        </p:txBody>
      </p:sp>
      <p:sp>
        <p:nvSpPr>
          <p:cNvPr id="3" name="Pladsholder til indhold 2">
            <a:extLst>
              <a:ext uri="{FF2B5EF4-FFF2-40B4-BE49-F238E27FC236}">
                <a16:creationId xmlns:a16="http://schemas.microsoft.com/office/drawing/2014/main" id="{89578B5D-E129-4749-4773-CB3CE8A7F43F}"/>
              </a:ext>
            </a:extLst>
          </p:cNvPr>
          <p:cNvSpPr>
            <a:spLocks noGrp="1"/>
          </p:cNvSpPr>
          <p:nvPr>
            <p:ph idx="1"/>
          </p:nvPr>
        </p:nvSpPr>
        <p:spPr>
          <a:xfrm>
            <a:off x="693812" y="1828800"/>
            <a:ext cx="10801200" cy="4343400"/>
          </a:xfrm>
        </p:spPr>
        <p:txBody>
          <a:bodyPr/>
          <a:lstStyle/>
          <a:p>
            <a:r>
              <a:rPr lang="da-DK" b="1" u="sng" dirty="0"/>
              <a:t>Strukturpolitik</a:t>
            </a:r>
            <a:r>
              <a:rPr lang="da-DK" dirty="0"/>
              <a:t> er endnu et økonomisk instrument, som politikerne kan benytte sig af. Strukturpolitik består af en række forskellige politiske tiltag som eksempelvis arbejdsmarkedspolitik, uddannelsespolitik og forskningspolitik. I Danmark blander staten sig generelt uden om lønforhandlinger. Det tager arbejdsmarkedet – lønmodtagere og virksomheder – sig typisk af.</a:t>
            </a:r>
          </a:p>
          <a:p>
            <a:r>
              <a:rPr lang="da-DK" dirty="0"/>
              <a:t>Men staten kan godt påvirke arbejdsmarkedet på andre måder end lønnen.</a:t>
            </a:r>
          </a:p>
          <a:p>
            <a:r>
              <a:rPr lang="da-DK" b="1" dirty="0"/>
              <a:t>Stramningsstrategien</a:t>
            </a:r>
            <a:r>
              <a:rPr lang="da-DK" dirty="0"/>
              <a:t> eller </a:t>
            </a:r>
            <a:r>
              <a:rPr lang="da-DK" b="1" dirty="0"/>
              <a:t>opkvalificeringsstrategien</a:t>
            </a:r>
          </a:p>
        </p:txBody>
      </p:sp>
    </p:spTree>
    <p:extLst>
      <p:ext uri="{BB962C8B-B14F-4D97-AF65-F5344CB8AC3E}">
        <p14:creationId xmlns:p14="http://schemas.microsoft.com/office/powerpoint/2010/main" val="129133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725A5F-8044-6916-F794-7D3F96A00A08}"/>
              </a:ext>
            </a:extLst>
          </p:cNvPr>
          <p:cNvSpPr>
            <a:spLocks noGrp="1"/>
          </p:cNvSpPr>
          <p:nvPr>
            <p:ph type="title"/>
          </p:nvPr>
        </p:nvSpPr>
        <p:spPr/>
        <p:txBody>
          <a:bodyPr/>
          <a:lstStyle/>
          <a:p>
            <a:pPr algn="ctr"/>
            <a:r>
              <a:rPr lang="da-DK" dirty="0"/>
              <a:t>Stramningsstrategien</a:t>
            </a:r>
          </a:p>
        </p:txBody>
      </p:sp>
      <p:sp>
        <p:nvSpPr>
          <p:cNvPr id="3" name="Pladsholder til indhold 2">
            <a:extLst>
              <a:ext uri="{FF2B5EF4-FFF2-40B4-BE49-F238E27FC236}">
                <a16:creationId xmlns:a16="http://schemas.microsoft.com/office/drawing/2014/main" id="{8B783AC2-C35F-FC3A-B3FF-DF9B3DEDBAE1}"/>
              </a:ext>
            </a:extLst>
          </p:cNvPr>
          <p:cNvSpPr>
            <a:spLocks noGrp="1"/>
          </p:cNvSpPr>
          <p:nvPr>
            <p:ph idx="1"/>
          </p:nvPr>
        </p:nvSpPr>
        <p:spPr/>
        <p:txBody>
          <a:bodyPr/>
          <a:lstStyle/>
          <a:p>
            <a:r>
              <a:rPr lang="da-DK" dirty="0"/>
              <a:t>Folketinget kan for eksempel vedtage, at den periode, ledige kan være på dagpenge, skal være kortere. Eller at ledige skal være mere aktivt jobsøgende og deltage i aktiveringsprojekter og lignende samt skære i de kontanthjælpsydelser, som folk uden arbejde modtager. Det kan Folketinget gøre for at motivere ledige til at finde jobs, der er under deres uddannelsesniveau. For hvis der kommer flere danskere ud på arbejdsmarkedet, vil der være behov for færre overførsler til husholdningerne, og den offentlige sektor kan spare penge. </a:t>
            </a:r>
          </a:p>
        </p:txBody>
      </p:sp>
    </p:spTree>
    <p:extLst>
      <p:ext uri="{BB962C8B-B14F-4D97-AF65-F5344CB8AC3E}">
        <p14:creationId xmlns:p14="http://schemas.microsoft.com/office/powerpoint/2010/main" val="206367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EF9D0-99DB-8A6D-0B9C-0042BD5AF6C1}"/>
              </a:ext>
            </a:extLst>
          </p:cNvPr>
          <p:cNvSpPr>
            <a:spLocks noGrp="1"/>
          </p:cNvSpPr>
          <p:nvPr>
            <p:ph type="title"/>
          </p:nvPr>
        </p:nvSpPr>
        <p:spPr/>
        <p:txBody>
          <a:bodyPr/>
          <a:lstStyle/>
          <a:p>
            <a:pPr algn="ctr"/>
            <a:r>
              <a:rPr lang="da-DK" dirty="0"/>
              <a:t>opkvalificeringsstrategien</a:t>
            </a:r>
          </a:p>
        </p:txBody>
      </p:sp>
      <p:sp>
        <p:nvSpPr>
          <p:cNvPr id="3" name="Pladsholder til indhold 2">
            <a:extLst>
              <a:ext uri="{FF2B5EF4-FFF2-40B4-BE49-F238E27FC236}">
                <a16:creationId xmlns:a16="http://schemas.microsoft.com/office/drawing/2014/main" id="{17B8716F-BC2E-1A93-E666-68D2CFCAF793}"/>
              </a:ext>
            </a:extLst>
          </p:cNvPr>
          <p:cNvSpPr>
            <a:spLocks noGrp="1"/>
          </p:cNvSpPr>
          <p:nvPr>
            <p:ph idx="1"/>
          </p:nvPr>
        </p:nvSpPr>
        <p:spPr>
          <a:xfrm>
            <a:off x="333772" y="1828800"/>
            <a:ext cx="11305256" cy="4343400"/>
          </a:xfrm>
        </p:spPr>
        <p:txBody>
          <a:bodyPr>
            <a:normAutofit fontScale="92500"/>
          </a:bodyPr>
          <a:lstStyle/>
          <a:p>
            <a:r>
              <a:rPr lang="da-DK" dirty="0"/>
              <a:t>Folketinget kan anvende opkvalificeringsstrategien, hvor den offentlige sektor for eksempel hjælper arbejdsløse mennesker med at opkvalificere deres kompetencer igennem efteruddannelse og kurser. Den strategi koster den offentlige sektor penge, men kan skabe mere kvalificeret arbejdskraft, der kan komme virksomhederne til gode. Den offentlige sektor kan også styrke danske studerendes uddannelse og dansk forskning for eksempel ved at give større tilskud til gymnasier og universiteter. Det kaldes uddannelses- og forskningspolitik, og det er også en opkvalificeringsstrategi, for når gymnasieelever og universitetsstuderende kommer på arbejdsmarkedet, vil de være bedre kvalificerede end tidligere. Målet er at gøre dansk arbejdskraft og danske produkter mere konkurrencedygtige over for udlandet ved at styrke innovationen, væksten og udviklingen i danske virksomheder. Hvis Danmark er mere konkurrencedygtig, kan vi bedre eksportere vores varer til udlandet, og på den måde stiger BNP og velstanden i Danmark.</a:t>
            </a:r>
          </a:p>
        </p:txBody>
      </p:sp>
    </p:spTree>
    <p:extLst>
      <p:ext uri="{BB962C8B-B14F-4D97-AF65-F5344CB8AC3E}">
        <p14:creationId xmlns:p14="http://schemas.microsoft.com/office/powerpoint/2010/main" val="85047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AB951-E6C0-7DF3-F2D3-1EB78506C610}"/>
              </a:ext>
            </a:extLst>
          </p:cNvPr>
          <p:cNvSpPr>
            <a:spLocks noGrp="1"/>
          </p:cNvSpPr>
          <p:nvPr>
            <p:ph type="title"/>
          </p:nvPr>
        </p:nvSpPr>
        <p:spPr/>
        <p:txBody>
          <a:bodyPr/>
          <a:lstStyle/>
          <a:p>
            <a:pPr algn="ctr"/>
            <a:r>
              <a:rPr lang="da-DK" dirty="0"/>
              <a:t>Opsummering</a:t>
            </a:r>
          </a:p>
        </p:txBody>
      </p:sp>
      <p:pic>
        <p:nvPicPr>
          <p:cNvPr id="5" name="Pladsholder til indhold 4" descr="Et billede, der indeholder tekst, skærmbillede, Font/skrifttype, dokument&#10;&#10;Indhold genereret af kunstig intelligens kan være forkert.">
            <a:extLst>
              <a:ext uri="{FF2B5EF4-FFF2-40B4-BE49-F238E27FC236}">
                <a16:creationId xmlns:a16="http://schemas.microsoft.com/office/drawing/2014/main" id="{4837450F-B9A6-2B81-40EE-2D00556F56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8013" y="2371641"/>
            <a:ext cx="7772799" cy="3257717"/>
          </a:xfrm>
        </p:spPr>
      </p:pic>
    </p:spTree>
    <p:extLst>
      <p:ext uri="{BB962C8B-B14F-4D97-AF65-F5344CB8AC3E}">
        <p14:creationId xmlns:p14="http://schemas.microsoft.com/office/powerpoint/2010/main" val="412776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7A3BD4-9C6A-9F43-6F7A-20681B11DE5B}"/>
              </a:ext>
            </a:extLst>
          </p:cNvPr>
          <p:cNvSpPr>
            <a:spLocks noGrp="1"/>
          </p:cNvSpPr>
          <p:nvPr>
            <p:ph type="title"/>
          </p:nvPr>
        </p:nvSpPr>
        <p:spPr/>
        <p:txBody>
          <a:bodyPr/>
          <a:lstStyle/>
          <a:p>
            <a:pPr algn="ctr"/>
            <a:r>
              <a:rPr lang="da-DK" dirty="0"/>
              <a:t>Markedsøkonomi og planøkonomi</a:t>
            </a:r>
          </a:p>
        </p:txBody>
      </p:sp>
      <p:sp>
        <p:nvSpPr>
          <p:cNvPr id="3" name="Pladsholder til indhold 2">
            <a:extLst>
              <a:ext uri="{FF2B5EF4-FFF2-40B4-BE49-F238E27FC236}">
                <a16:creationId xmlns:a16="http://schemas.microsoft.com/office/drawing/2014/main" id="{8A185DC4-193D-FBAC-785E-692F4E962FFB}"/>
              </a:ext>
            </a:extLst>
          </p:cNvPr>
          <p:cNvSpPr>
            <a:spLocks noGrp="1"/>
          </p:cNvSpPr>
          <p:nvPr>
            <p:ph idx="1"/>
          </p:nvPr>
        </p:nvSpPr>
        <p:spPr>
          <a:xfrm>
            <a:off x="765820" y="1828800"/>
            <a:ext cx="10441160" cy="4343400"/>
          </a:xfrm>
        </p:spPr>
        <p:txBody>
          <a:bodyPr/>
          <a:lstStyle/>
          <a:p>
            <a:r>
              <a:rPr lang="da-DK" dirty="0"/>
              <a:t>Der tales traditionelt om tre forskellige økonomiske systemer: markedsøkonomi, planøkonomi og blandingsøkonomi. Markedsøkonomien er den økonomi, der præger det meste af verden og baserer sig på principperne om fri konkurrence, og hvor prisen og produktionen fastlægges gennem markedsmekanismen –udbud og efterspørgsel.</a:t>
            </a:r>
          </a:p>
          <a:p>
            <a:r>
              <a:rPr lang="da-DK" dirty="0"/>
              <a:t>Planøkonomien går kort fortalt ud på, at økonomien planlægges en række år (for eksempel fem år ud i fremtiden). Det vil sige, at produktionen af varer (udbuddet) fastlægges af staten, uafhængigt af hvordan efterspørgslen er på markedet. Og det er staten, der bestemmer prisen på de vigtigste goder. (Findes ikke rigtig)</a:t>
            </a:r>
          </a:p>
        </p:txBody>
      </p:sp>
    </p:spTree>
    <p:extLst>
      <p:ext uri="{BB962C8B-B14F-4D97-AF65-F5344CB8AC3E}">
        <p14:creationId xmlns:p14="http://schemas.microsoft.com/office/powerpoint/2010/main" val="273851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8E6347-F728-0C4E-6FB7-61881C5C9120}"/>
              </a:ext>
            </a:extLst>
          </p:cNvPr>
          <p:cNvSpPr>
            <a:spLocks noGrp="1"/>
          </p:cNvSpPr>
          <p:nvPr>
            <p:ph type="title"/>
          </p:nvPr>
        </p:nvSpPr>
        <p:spPr/>
        <p:txBody>
          <a:bodyPr/>
          <a:lstStyle/>
          <a:p>
            <a:pPr algn="ctr"/>
            <a:r>
              <a:rPr lang="da-DK" dirty="0"/>
              <a:t>Blandingsøkonomi</a:t>
            </a:r>
          </a:p>
        </p:txBody>
      </p:sp>
      <p:sp>
        <p:nvSpPr>
          <p:cNvPr id="3" name="Pladsholder til indhold 2">
            <a:extLst>
              <a:ext uri="{FF2B5EF4-FFF2-40B4-BE49-F238E27FC236}">
                <a16:creationId xmlns:a16="http://schemas.microsoft.com/office/drawing/2014/main" id="{03F1BB9F-4FD0-C625-7696-016D8BBAA970}"/>
              </a:ext>
            </a:extLst>
          </p:cNvPr>
          <p:cNvSpPr>
            <a:spLocks noGrp="1"/>
          </p:cNvSpPr>
          <p:nvPr>
            <p:ph idx="1"/>
          </p:nvPr>
        </p:nvSpPr>
        <p:spPr>
          <a:xfrm>
            <a:off x="189756" y="1916832"/>
            <a:ext cx="11809312" cy="4666530"/>
          </a:xfrm>
        </p:spPr>
        <p:txBody>
          <a:bodyPr>
            <a:normAutofit fontScale="92500"/>
          </a:bodyPr>
          <a:lstStyle/>
          <a:p>
            <a:r>
              <a:rPr lang="da-DK" dirty="0"/>
              <a:t>I Danmark har vi den tredje form for økonomisk system – </a:t>
            </a:r>
            <a:r>
              <a:rPr lang="da-DK" u="sng" dirty="0"/>
              <a:t>blandingsøkonomi. </a:t>
            </a:r>
            <a:r>
              <a:rPr lang="da-DK" dirty="0"/>
              <a:t>Det vil sige, at vi på den ene side har en stor offentlig sektor med en stor offentlig produktion, der ikke bestemmes af markedsmekanismen (udbud og efterspørgsel). </a:t>
            </a:r>
          </a:p>
          <a:p>
            <a:r>
              <a:rPr lang="da-DK" dirty="0"/>
              <a:t>Den del af det økonomiske kredsløb planlægges af politikerne, og derfor minder det om planøkonomi. Men på den anden side har vi en markedsøkonomi, hvor husholdninger og virksomheder frit kan handle på markedet, og prisen dannes på baggrund af markedsøkonomiske principper om udbud og efterspørgsel. </a:t>
            </a:r>
          </a:p>
          <a:p>
            <a:r>
              <a:rPr lang="da-DK" dirty="0"/>
              <a:t>Når vi kalder det for blandingsøkonomi, skyldes det, at danskerne på den ene side frit kan handle på markedet og for eksempel købe en kop kaffe af en café præcis til den pris, som caféen har sat den til. Og på den anden side kan forbrugeren – efter at have drukket kaffen – smide den brugte kaffekop ud i en skraldespand, der tømmes af kommunen, og gå ind på en ungdomsuddannelse, der finansieres over skatten, og modtage SU. </a:t>
            </a:r>
          </a:p>
        </p:txBody>
      </p:sp>
    </p:spTree>
    <p:extLst>
      <p:ext uri="{BB962C8B-B14F-4D97-AF65-F5344CB8AC3E}">
        <p14:creationId xmlns:p14="http://schemas.microsoft.com/office/powerpoint/2010/main" val="313552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48A71D-8408-29C4-B3BF-C934C8FEA18F}"/>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46ED72CB-606B-1E7F-3CBA-CB5DA430E593}"/>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6761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A4A545-ECDD-F991-F24E-AEABD582B6AC}"/>
              </a:ext>
            </a:extLst>
          </p:cNvPr>
          <p:cNvSpPr>
            <a:spLocks noGrp="1"/>
          </p:cNvSpPr>
          <p:nvPr>
            <p:ph type="title"/>
          </p:nvPr>
        </p:nvSpPr>
        <p:spPr/>
        <p:txBody>
          <a:bodyPr/>
          <a:lstStyle/>
          <a:p>
            <a:pPr algn="ctr"/>
            <a:r>
              <a:rPr lang="da-DK" dirty="0"/>
              <a:t>Opgave</a:t>
            </a:r>
          </a:p>
        </p:txBody>
      </p:sp>
      <p:sp>
        <p:nvSpPr>
          <p:cNvPr id="3" name="Pladsholder til indhold 2">
            <a:extLst>
              <a:ext uri="{FF2B5EF4-FFF2-40B4-BE49-F238E27FC236}">
                <a16:creationId xmlns:a16="http://schemas.microsoft.com/office/drawing/2014/main" id="{8868835F-766B-858F-0594-988B728262F2}"/>
              </a:ext>
            </a:extLst>
          </p:cNvPr>
          <p:cNvSpPr>
            <a:spLocks noGrp="1"/>
          </p:cNvSpPr>
          <p:nvPr>
            <p:ph idx="1"/>
          </p:nvPr>
        </p:nvSpPr>
        <p:spPr/>
        <p:txBody>
          <a:bodyPr/>
          <a:lstStyle/>
          <a:p>
            <a:r>
              <a:rPr lang="da-DK" dirty="0"/>
              <a:t>Findes på </a:t>
            </a:r>
            <a:r>
              <a:rPr lang="da-DK" dirty="0" err="1"/>
              <a:t>lectio</a:t>
            </a:r>
            <a:endParaRPr lang="da-DK" dirty="0"/>
          </a:p>
        </p:txBody>
      </p:sp>
    </p:spTree>
    <p:extLst>
      <p:ext uri="{BB962C8B-B14F-4D97-AF65-F5344CB8AC3E}">
        <p14:creationId xmlns:p14="http://schemas.microsoft.com/office/powerpoint/2010/main" val="186825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F97D1B-7E78-90E2-F227-1ABF15DB3055}"/>
              </a:ext>
            </a:extLst>
          </p:cNvPr>
          <p:cNvSpPr>
            <a:spLocks noGrp="1"/>
          </p:cNvSpPr>
          <p:nvPr>
            <p:ph type="title"/>
          </p:nvPr>
        </p:nvSpPr>
        <p:spPr/>
        <p:txBody>
          <a:bodyPr/>
          <a:lstStyle/>
          <a:p>
            <a:pPr algn="ctr"/>
            <a:r>
              <a:rPr lang="da-DK" dirty="0"/>
              <a:t>Spørgsmål</a:t>
            </a:r>
          </a:p>
        </p:txBody>
      </p:sp>
      <p:sp>
        <p:nvSpPr>
          <p:cNvPr id="3" name="Pladsholder til indhold 2">
            <a:extLst>
              <a:ext uri="{FF2B5EF4-FFF2-40B4-BE49-F238E27FC236}">
                <a16:creationId xmlns:a16="http://schemas.microsoft.com/office/drawing/2014/main" id="{48A37B55-CB21-F2F2-6D3D-5E108F8BD3D3}"/>
              </a:ext>
            </a:extLst>
          </p:cNvPr>
          <p:cNvSpPr>
            <a:spLocks noGrp="1"/>
          </p:cNvSpPr>
          <p:nvPr>
            <p:ph idx="1"/>
          </p:nvPr>
        </p:nvSpPr>
        <p:spPr/>
        <p:txBody>
          <a:bodyPr>
            <a:normAutofit/>
          </a:bodyPr>
          <a:lstStyle/>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Hvorfor vil LA halvere dagpengeperioden?</a:t>
            </a:r>
          </a:p>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Har LA argumenter for at deres politik vil virke?</a:t>
            </a:r>
          </a:p>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Hvad er der sket med dagpengeperioden siden 1993?</a:t>
            </a:r>
          </a:p>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Hvor mange dagpengemodtagere er ledige i mere end et år? Er det mange eller få?</a:t>
            </a:r>
          </a:p>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Hvad er Professor Bent Greves løsning på udfordringen?</a:t>
            </a:r>
          </a:p>
          <a:p>
            <a:pPr marL="342900" lvl="0" indent="-342900">
              <a:lnSpc>
                <a:spcPct val="115000"/>
              </a:lnSpc>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Hvad mener Socialdemokratiet om forslaget?</a:t>
            </a:r>
          </a:p>
          <a:p>
            <a:pPr marL="342900" lvl="0" indent="-342900">
              <a:lnSpc>
                <a:spcPct val="115000"/>
              </a:lnSpc>
              <a:spcAft>
                <a:spcPts val="800"/>
              </a:spcAft>
              <a:buFont typeface="+mj-lt"/>
              <a:buAutoNum type="arabicParenR"/>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Gå nu tilbage til vores forløb om politik og modellerne om politisk kommunikation. </a:t>
            </a:r>
            <a:r>
              <a:rPr lang="da-DK" sz="1800" kern="100">
                <a:effectLst/>
                <a:latin typeface="Aptos" panose="020B0004020202020204" pitchFamily="34" charset="0"/>
                <a:ea typeface="Aptos" panose="020B0004020202020204" pitchFamily="34" charset="0"/>
                <a:cs typeface="Times New Roman" panose="02020603050405020304" pitchFamily="18" charset="0"/>
              </a:rPr>
              <a:t>Brug en eller flere af modellerne til at forklare hvorfor Socialdemokratiet har den holdning som de har og hvorfor de kalder socialdemokratiet et yderfløjsparti.</a:t>
            </a:r>
          </a:p>
        </p:txBody>
      </p:sp>
    </p:spTree>
    <p:extLst>
      <p:ext uri="{BB962C8B-B14F-4D97-AF65-F5344CB8AC3E}">
        <p14:creationId xmlns:p14="http://schemas.microsoft.com/office/powerpoint/2010/main" val="2003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41</TotalTime>
  <Words>929</Words>
  <Application>Microsoft Office PowerPoint</Application>
  <PresentationFormat>Brugerdefineret</PresentationFormat>
  <Paragraphs>50</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Aptos</vt:lpstr>
      <vt:lpstr>Arial</vt:lpstr>
      <vt:lpstr>Century Gothic</vt:lpstr>
      <vt:lpstr>Præsentation med verden 16x9</vt:lpstr>
      <vt:lpstr>Strukturpolitik</vt:lpstr>
      <vt:lpstr>Dagens program</vt:lpstr>
      <vt:lpstr>Hvilken politik vil du føre?</vt:lpstr>
      <vt:lpstr>Rigtig eller forkert?</vt:lpstr>
      <vt:lpstr>Strukturpolitik</vt:lpstr>
      <vt:lpstr>Stramningsstrategien</vt:lpstr>
      <vt:lpstr>opkvalificeringsstrategien</vt:lpstr>
      <vt:lpstr>Opsummering</vt:lpstr>
      <vt:lpstr>Markedsøkonomi og planøkonomi</vt:lpstr>
      <vt:lpstr>Blandingsøkonomi</vt:lpstr>
      <vt:lpstr>Pause</vt:lpstr>
      <vt:lpstr>Opgave</vt:lpstr>
      <vt:lpstr>Spørgsmål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2025-03-20T10:09:16Z</dcterms:created>
  <dcterms:modified xsi:type="dcterms:W3CDTF">2025-03-23T07:28:37Z</dcterms:modified>
</cp:coreProperties>
</file>