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p:scale>
          <a:sx n="59" d="100"/>
          <a:sy n="59" d="100"/>
        </p:scale>
        <p:origin x="964" y="29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Nelting Keller (LNKE - Underviser - VE - AK)" userId="0f8b2343-f0d9-4667-9071-fe4d1167a82f" providerId="ADAL" clId="{CBACCFB0-68A4-49F0-BB54-0C1D61CE15BD}"/>
    <pc:docChg chg="custSel modSld">
      <pc:chgData name="Lennart Nelting Keller (LNKE - Underviser - VE - AK)" userId="0f8b2343-f0d9-4667-9071-fe4d1167a82f" providerId="ADAL" clId="{CBACCFB0-68A4-49F0-BB54-0C1D61CE15BD}" dt="2025-03-24T12:23:35.197" v="56" actId="20577"/>
      <pc:docMkLst>
        <pc:docMk/>
      </pc:docMkLst>
      <pc:sldChg chg="modSp mod">
        <pc:chgData name="Lennart Nelting Keller (LNKE - Underviser - VE - AK)" userId="0f8b2343-f0d9-4667-9071-fe4d1167a82f" providerId="ADAL" clId="{CBACCFB0-68A4-49F0-BB54-0C1D61CE15BD}" dt="2025-03-24T12:23:35.197" v="56" actId="20577"/>
        <pc:sldMkLst>
          <pc:docMk/>
          <pc:sldMk cId="1067299760" sldId="257"/>
        </pc:sldMkLst>
        <pc:spChg chg="mod">
          <ac:chgData name="Lennart Nelting Keller (LNKE - Underviser - VE - AK)" userId="0f8b2343-f0d9-4667-9071-fe4d1167a82f" providerId="ADAL" clId="{CBACCFB0-68A4-49F0-BB54-0C1D61CE15BD}" dt="2025-03-24T12:23:35.197" v="56" actId="20577"/>
          <ac:spMkLst>
            <pc:docMk/>
            <pc:sldMk cId="1067299760" sldId="257"/>
            <ac:spMk id="3" creationId="{8464714B-FAE6-3A9F-12B8-43EB39E1D07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24-03-2025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24-03-2025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rtl="0"/>
            <a:fld id="{69C971FF-EF28-4195-A575-329446EFAA55}" type="slidenum">
              <a:rPr lang="da-DK" noProof="0" smtClean="0"/>
              <a:t>11</a:t>
            </a:fld>
            <a:endParaRPr lang="da-DK" noProof="0"/>
          </a:p>
        </p:txBody>
      </p:sp>
    </p:spTree>
    <p:extLst>
      <p:ext uri="{BB962C8B-B14F-4D97-AF65-F5344CB8AC3E}">
        <p14:creationId xmlns:p14="http://schemas.microsoft.com/office/powerpoint/2010/main" val="1034215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24-03-2025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24-03-2025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24-03-2025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24-03-2025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24-03-2025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24-03-2025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24-03-2025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24-03-2025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24-03-2025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24-03-2025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24-03-2025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Velfærdsmodeller</a:t>
            </a:r>
          </a:p>
        </p:txBody>
      </p:sp>
      <p:sp>
        <p:nvSpPr>
          <p:cNvPr id="3" name="Undertitel 2"/>
          <p:cNvSpPr>
            <a:spLocks noGrp="1"/>
          </p:cNvSpPr>
          <p:nvPr>
            <p:ph type="subTitle" idx="1"/>
          </p:nvPr>
        </p:nvSpPr>
        <p:spPr/>
        <p:txBody>
          <a:bodyPr rtlCol="0"/>
          <a:lstStyle/>
          <a:p>
            <a:pPr rtl="0"/>
            <a:r>
              <a:rPr lang="da-DK" dirty="0"/>
              <a:t>Trekanter og </a:t>
            </a:r>
            <a:r>
              <a:rPr lang="da-DK" dirty="0" err="1"/>
              <a:t>udfordrigner</a:t>
            </a:r>
            <a:endParaRPr lang="da-DK" dirty="0"/>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678C34-9B30-5763-D24F-CE5F885600A6}"/>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8464714B-FAE6-3A9F-12B8-43EB39E1D076}"/>
              </a:ext>
            </a:extLst>
          </p:cNvPr>
          <p:cNvSpPr>
            <a:spLocks noGrp="1"/>
          </p:cNvSpPr>
          <p:nvPr>
            <p:ph idx="1"/>
          </p:nvPr>
        </p:nvSpPr>
        <p:spPr/>
        <p:txBody>
          <a:bodyPr/>
          <a:lstStyle/>
          <a:p>
            <a:r>
              <a:rPr lang="da-DK" dirty="0"/>
              <a:t>1) Fra økonomisk politik til velfærdsstaten</a:t>
            </a:r>
          </a:p>
          <a:p>
            <a:r>
              <a:rPr lang="da-DK" dirty="0"/>
              <a:t>2) Velfærdstrekanten</a:t>
            </a:r>
          </a:p>
          <a:p>
            <a:r>
              <a:rPr lang="da-DK" dirty="0"/>
              <a:t>3) Velfærdsmodeller</a:t>
            </a:r>
          </a:p>
          <a:p>
            <a:pPr lvl="1"/>
            <a:r>
              <a:rPr lang="da-DK" dirty="0"/>
              <a:t>Den universelle model (Socialdemokratiske model)</a:t>
            </a:r>
          </a:p>
          <a:p>
            <a:pPr lvl="1"/>
            <a:r>
              <a:rPr lang="da-DK" dirty="0"/>
              <a:t>Den residuale (liberalistiske) velfærdsmodel</a:t>
            </a:r>
          </a:p>
          <a:p>
            <a:pPr lvl="1"/>
            <a:r>
              <a:rPr lang="da-DK" dirty="0"/>
              <a:t>Den korporative (konservative) velfærdsmodel</a:t>
            </a:r>
          </a:p>
          <a:p>
            <a:r>
              <a:rPr lang="da-DK" dirty="0"/>
              <a:t>4) Udfordringer</a:t>
            </a:r>
          </a:p>
          <a:p>
            <a:r>
              <a:rPr lang="da-DK" dirty="0"/>
              <a:t>5) </a:t>
            </a:r>
            <a:r>
              <a:rPr lang="da-DK"/>
              <a:t>Gruppe præsentationer</a:t>
            </a:r>
            <a:endParaRPr lang="da-DK" dirty="0"/>
          </a:p>
        </p:txBody>
      </p:sp>
    </p:spTree>
    <p:extLst>
      <p:ext uri="{BB962C8B-B14F-4D97-AF65-F5344CB8AC3E}">
        <p14:creationId xmlns:p14="http://schemas.microsoft.com/office/powerpoint/2010/main" val="1067299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783D1A-37C1-451B-F355-9523014119A1}"/>
              </a:ext>
            </a:extLst>
          </p:cNvPr>
          <p:cNvSpPr>
            <a:spLocks noGrp="1"/>
          </p:cNvSpPr>
          <p:nvPr>
            <p:ph type="title"/>
          </p:nvPr>
        </p:nvSpPr>
        <p:spPr/>
        <p:txBody>
          <a:bodyPr/>
          <a:lstStyle/>
          <a:p>
            <a:pPr algn="ctr"/>
            <a:r>
              <a:rPr lang="da-DK" dirty="0"/>
              <a:t>Økonomisk politik -&gt; velfærdsstaten</a:t>
            </a:r>
          </a:p>
        </p:txBody>
      </p:sp>
      <p:sp>
        <p:nvSpPr>
          <p:cNvPr id="3" name="Pladsholder til indhold 2">
            <a:extLst>
              <a:ext uri="{FF2B5EF4-FFF2-40B4-BE49-F238E27FC236}">
                <a16:creationId xmlns:a16="http://schemas.microsoft.com/office/drawing/2014/main" id="{4F7E4CAD-E96E-3F45-B4B2-A8ADD4E3AECA}"/>
              </a:ext>
            </a:extLst>
          </p:cNvPr>
          <p:cNvSpPr>
            <a:spLocks noGrp="1"/>
          </p:cNvSpPr>
          <p:nvPr>
            <p:ph idx="1"/>
          </p:nvPr>
        </p:nvSpPr>
        <p:spPr/>
        <p:txBody>
          <a:bodyPr/>
          <a:lstStyle/>
          <a:p>
            <a:r>
              <a:rPr lang="da-DK" dirty="0"/>
              <a:t>Nu lægger vi økonomisk politik lidt til side</a:t>
            </a:r>
          </a:p>
          <a:p>
            <a:r>
              <a:rPr lang="da-DK" dirty="0"/>
              <a:t>Vi skal se på forskellige typer af velfærdsmodeller</a:t>
            </a:r>
          </a:p>
          <a:p>
            <a:r>
              <a:rPr lang="da-DK" dirty="0"/>
              <a:t>Vi skal se særligt nærmere på den danske velfærdsstat</a:t>
            </a:r>
          </a:p>
          <a:p>
            <a:r>
              <a:rPr lang="da-DK" dirty="0"/>
              <a:t>Vi skal se på udfordringer for vores samfund og velfærd i fremtiden</a:t>
            </a:r>
          </a:p>
        </p:txBody>
      </p:sp>
    </p:spTree>
    <p:extLst>
      <p:ext uri="{BB962C8B-B14F-4D97-AF65-F5344CB8AC3E}">
        <p14:creationId xmlns:p14="http://schemas.microsoft.com/office/powerpoint/2010/main" val="2089750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892D7E-9ACA-FB31-F89C-1B0362BD1A0F}"/>
              </a:ext>
            </a:extLst>
          </p:cNvPr>
          <p:cNvSpPr>
            <a:spLocks noGrp="1"/>
          </p:cNvSpPr>
          <p:nvPr>
            <p:ph type="title"/>
          </p:nvPr>
        </p:nvSpPr>
        <p:spPr/>
        <p:txBody>
          <a:bodyPr/>
          <a:lstStyle/>
          <a:p>
            <a:pPr algn="ctr"/>
            <a:r>
              <a:rPr lang="da-DK" dirty="0"/>
              <a:t>Velstand og velfærd</a:t>
            </a:r>
          </a:p>
        </p:txBody>
      </p:sp>
      <p:sp>
        <p:nvSpPr>
          <p:cNvPr id="3" name="Pladsholder til indhold 2">
            <a:extLst>
              <a:ext uri="{FF2B5EF4-FFF2-40B4-BE49-F238E27FC236}">
                <a16:creationId xmlns:a16="http://schemas.microsoft.com/office/drawing/2014/main" id="{7410449B-71FC-FDBC-B879-4BEEA531299F}"/>
              </a:ext>
            </a:extLst>
          </p:cNvPr>
          <p:cNvSpPr>
            <a:spLocks noGrp="1"/>
          </p:cNvSpPr>
          <p:nvPr>
            <p:ph idx="1"/>
          </p:nvPr>
        </p:nvSpPr>
        <p:spPr/>
        <p:txBody>
          <a:bodyPr>
            <a:normAutofit fontScale="92500" lnSpcReduction="20000"/>
          </a:bodyPr>
          <a:lstStyle/>
          <a:p>
            <a:r>
              <a:rPr lang="da-DK" dirty="0"/>
              <a:t>Inden for økonomi kan vi skelne mellem velstand og velfærd.</a:t>
            </a:r>
          </a:p>
          <a:p>
            <a:r>
              <a:rPr lang="da-DK" dirty="0"/>
              <a:t>Begrebet velstand handler om materiel rigdom for eksempel i form af penge, en god bolig, en bil osv. Ofte anvendes BNP per indbygger som målestok for et lands velstand</a:t>
            </a:r>
          </a:p>
          <a:p>
            <a:r>
              <a:rPr lang="da-DK" dirty="0"/>
              <a:t>For at forstå velfærd nærmere kan vi benytte den finske sociolog Erik </a:t>
            </a:r>
            <a:r>
              <a:rPr lang="da-DK" dirty="0" err="1"/>
              <a:t>Allardts</a:t>
            </a:r>
            <a:r>
              <a:rPr lang="da-DK" dirty="0"/>
              <a:t> tre såkaldte velfærdsbehov: at have, at elske og at være.</a:t>
            </a:r>
          </a:p>
          <a:p>
            <a:r>
              <a:rPr lang="da-DK" b="1" dirty="0"/>
              <a:t>At have: </a:t>
            </a:r>
            <a:r>
              <a:rPr lang="da-DK" dirty="0"/>
              <a:t>Velstand der dækker vores behov</a:t>
            </a:r>
          </a:p>
          <a:p>
            <a:r>
              <a:rPr lang="da-DK" b="1" dirty="0"/>
              <a:t>At elske: </a:t>
            </a:r>
            <a:r>
              <a:rPr lang="da-DK" dirty="0"/>
              <a:t>Sociale relationer som eksempelvis familie, gode venner, naboer og gode kolleger</a:t>
            </a:r>
          </a:p>
          <a:p>
            <a:r>
              <a:rPr lang="da-DK" b="1" dirty="0"/>
              <a:t>At være til: </a:t>
            </a:r>
            <a:r>
              <a:rPr lang="da-DK" dirty="0"/>
              <a:t>Vi mennesker brug for at blive anerkendt og at være en del af samfundet, blandt andet ved at vi kan udvikle os personligt, at vi kan spille en rolle i de forskellige sociale arenaer, som vi indgår i osv.</a:t>
            </a:r>
          </a:p>
        </p:txBody>
      </p:sp>
    </p:spTree>
    <p:extLst>
      <p:ext uri="{BB962C8B-B14F-4D97-AF65-F5344CB8AC3E}">
        <p14:creationId xmlns:p14="http://schemas.microsoft.com/office/powerpoint/2010/main" val="1687749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DEE2D-D8DD-DC0B-1051-7F666BBFAB3E}"/>
              </a:ext>
            </a:extLst>
          </p:cNvPr>
          <p:cNvSpPr>
            <a:spLocks noGrp="1"/>
          </p:cNvSpPr>
          <p:nvPr>
            <p:ph type="title"/>
          </p:nvPr>
        </p:nvSpPr>
        <p:spPr/>
        <p:txBody>
          <a:bodyPr/>
          <a:lstStyle/>
          <a:p>
            <a:pPr algn="ctr"/>
            <a:r>
              <a:rPr lang="da-DK" dirty="0"/>
              <a:t>Velstand og velfærd</a:t>
            </a:r>
          </a:p>
        </p:txBody>
      </p:sp>
      <p:sp>
        <p:nvSpPr>
          <p:cNvPr id="3" name="Pladsholder til indhold 2">
            <a:extLst>
              <a:ext uri="{FF2B5EF4-FFF2-40B4-BE49-F238E27FC236}">
                <a16:creationId xmlns:a16="http://schemas.microsoft.com/office/drawing/2014/main" id="{6E8E5946-90C6-2917-DFA6-F5C2CF50D746}"/>
              </a:ext>
            </a:extLst>
          </p:cNvPr>
          <p:cNvSpPr>
            <a:spLocks noGrp="1"/>
          </p:cNvSpPr>
          <p:nvPr>
            <p:ph idx="1"/>
          </p:nvPr>
        </p:nvSpPr>
        <p:spPr/>
        <p:txBody>
          <a:bodyPr/>
          <a:lstStyle/>
          <a:p>
            <a:r>
              <a:rPr lang="da-DK" dirty="0"/>
              <a:t>Velstand er således ikke lig med velfærd</a:t>
            </a:r>
          </a:p>
          <a:p>
            <a:r>
              <a:rPr lang="da-DK" dirty="0"/>
              <a:t>Tager vi for eksempel 2019 som undersøgelses år, så havde 2.164 kvinder og 1.900 børn ophold på kvindekrisecentre. 13.600 børn og unge blev anbragte uden for hjemmet. </a:t>
            </a:r>
          </a:p>
          <a:p>
            <a:r>
              <a:rPr lang="da-DK" dirty="0"/>
              <a:t>Ved udgangen af 2019 var der desuden 49.810 udsatte børn og unge, som modtog mindst én social støtteforanstaltning fra kommunen, og ifølge Kræftens Bekæmpelse levede 351.747 danskere med en kræftdiagnose.</a:t>
            </a:r>
          </a:p>
        </p:txBody>
      </p:sp>
    </p:spTree>
    <p:extLst>
      <p:ext uri="{BB962C8B-B14F-4D97-AF65-F5344CB8AC3E}">
        <p14:creationId xmlns:p14="http://schemas.microsoft.com/office/powerpoint/2010/main" val="319618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CF0D58-0311-4078-E3D3-3BCA53D5195D}"/>
              </a:ext>
            </a:extLst>
          </p:cNvPr>
          <p:cNvSpPr>
            <a:spLocks noGrp="1"/>
          </p:cNvSpPr>
          <p:nvPr>
            <p:ph type="title"/>
          </p:nvPr>
        </p:nvSpPr>
        <p:spPr/>
        <p:txBody>
          <a:bodyPr/>
          <a:lstStyle/>
          <a:p>
            <a:pPr algn="ctr"/>
            <a:r>
              <a:rPr lang="da-DK" dirty="0"/>
              <a:t>Velfærdstrekanten</a:t>
            </a:r>
          </a:p>
        </p:txBody>
      </p:sp>
      <p:sp>
        <p:nvSpPr>
          <p:cNvPr id="4" name="Pladsholder til indhold 3">
            <a:extLst>
              <a:ext uri="{FF2B5EF4-FFF2-40B4-BE49-F238E27FC236}">
                <a16:creationId xmlns:a16="http://schemas.microsoft.com/office/drawing/2014/main" id="{50736627-47F9-5307-C087-CC92FFC4F4B9}"/>
              </a:ext>
            </a:extLst>
          </p:cNvPr>
          <p:cNvSpPr>
            <a:spLocks noGrp="1"/>
          </p:cNvSpPr>
          <p:nvPr>
            <p:ph sz="half" idx="1"/>
          </p:nvPr>
        </p:nvSpPr>
        <p:spPr>
          <a:xfrm>
            <a:off x="405780" y="1828800"/>
            <a:ext cx="6192688" cy="4343400"/>
          </a:xfrm>
        </p:spPr>
        <p:txBody>
          <a:bodyPr>
            <a:normAutofit/>
          </a:bodyPr>
          <a:lstStyle/>
          <a:p>
            <a:r>
              <a:rPr lang="da-DK" dirty="0"/>
              <a:t>Der er flere måder, som vi borgere kan få opfyldt vores behov for velfærd på. Vi skelner mellem tre forskellige ’steder’ eller samfundsarenaer for behovsopfyldelse i velfærdsstaten. De tre arenaer er henholdsvis </a:t>
            </a:r>
          </a:p>
          <a:p>
            <a:r>
              <a:rPr lang="da-DK" dirty="0"/>
              <a:t>1. Markedet, </a:t>
            </a:r>
          </a:p>
          <a:p>
            <a:r>
              <a:rPr lang="da-DK" dirty="0"/>
              <a:t>2. Staten (den offentlige sektor) </a:t>
            </a:r>
          </a:p>
          <a:p>
            <a:r>
              <a:rPr lang="da-DK" dirty="0"/>
              <a:t>3. Civil samfundet.</a:t>
            </a:r>
          </a:p>
        </p:txBody>
      </p:sp>
      <p:pic>
        <p:nvPicPr>
          <p:cNvPr id="7" name="Pladsholder til indhold 6" descr="Et billede, der indeholder tekst, linje/række, trekant, Font/skrifttype&#10;&#10;Indhold genereret af kunstig intelligens kan være forkert.">
            <a:extLst>
              <a:ext uri="{FF2B5EF4-FFF2-40B4-BE49-F238E27FC236}">
                <a16:creationId xmlns:a16="http://schemas.microsoft.com/office/drawing/2014/main" id="{DDF4F2B5-0CA9-DAA0-4737-F6377CF1D7E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246540" y="1829545"/>
            <a:ext cx="4326844" cy="4342663"/>
          </a:xfrm>
        </p:spPr>
      </p:pic>
    </p:spTree>
    <p:extLst>
      <p:ext uri="{BB962C8B-B14F-4D97-AF65-F5344CB8AC3E}">
        <p14:creationId xmlns:p14="http://schemas.microsoft.com/office/powerpoint/2010/main" val="210161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315410-A476-FDC5-812D-C1A42AA748D8}"/>
              </a:ext>
            </a:extLst>
          </p:cNvPr>
          <p:cNvSpPr>
            <a:spLocks noGrp="1"/>
          </p:cNvSpPr>
          <p:nvPr>
            <p:ph type="title"/>
          </p:nvPr>
        </p:nvSpPr>
        <p:spPr/>
        <p:txBody>
          <a:bodyPr/>
          <a:lstStyle/>
          <a:p>
            <a:pPr algn="ctr"/>
            <a:r>
              <a:rPr lang="da-DK" dirty="0"/>
              <a:t>Markedet, staten, Civilsamfundet</a:t>
            </a:r>
          </a:p>
        </p:txBody>
      </p:sp>
      <p:sp>
        <p:nvSpPr>
          <p:cNvPr id="5" name="Pladsholder til indhold 4">
            <a:extLst>
              <a:ext uri="{FF2B5EF4-FFF2-40B4-BE49-F238E27FC236}">
                <a16:creationId xmlns:a16="http://schemas.microsoft.com/office/drawing/2014/main" id="{2E4FF45D-82A4-4651-AB63-91390C48E11F}"/>
              </a:ext>
            </a:extLst>
          </p:cNvPr>
          <p:cNvSpPr>
            <a:spLocks noGrp="1"/>
          </p:cNvSpPr>
          <p:nvPr>
            <p:ph idx="1"/>
          </p:nvPr>
        </p:nvSpPr>
        <p:spPr>
          <a:xfrm>
            <a:off x="693812" y="1828800"/>
            <a:ext cx="10945216" cy="4840560"/>
          </a:xfrm>
        </p:spPr>
        <p:txBody>
          <a:bodyPr>
            <a:normAutofit fontScale="92500" lnSpcReduction="10000"/>
          </a:bodyPr>
          <a:lstStyle/>
          <a:p>
            <a:r>
              <a:rPr lang="da-DK" b="1" dirty="0"/>
              <a:t>Markedet</a:t>
            </a:r>
          </a:p>
          <a:p>
            <a:pPr lvl="1"/>
            <a:r>
              <a:rPr lang="da-DK" dirty="0"/>
              <a:t>Vi kan for eksempel købe os til tryghed ved at købe en rejseforsikring af et forsikringsselskab, som kan dække, hvis vores rejse skulle blive aflyst på grund af </a:t>
            </a:r>
            <a:r>
              <a:rPr lang="da-DK" dirty="0" err="1"/>
              <a:t>corona</a:t>
            </a:r>
            <a:r>
              <a:rPr lang="da-DK" dirty="0"/>
              <a:t>. En central forudsætning for, at vi kan tilfredsstille vores behov på markedet, er dog, at vi har tilstrækkeligt med penge til at købe os til velfærd. For når vi ”går” på markedet for at få velfærd, så skal vi selv betale for det. Det er summen af penge, som bliver afgørende for, hvad vi kan få på markedet, altså hvilke behov vi kan få dækket.</a:t>
            </a:r>
          </a:p>
          <a:p>
            <a:r>
              <a:rPr lang="da-DK" b="1" dirty="0"/>
              <a:t>Staten</a:t>
            </a:r>
          </a:p>
          <a:p>
            <a:pPr lvl="1"/>
            <a:r>
              <a:rPr lang="da-DK" dirty="0"/>
              <a:t>Er den velfærd vi får dækket af den offentlige sektor, og som er skattefinansieret. </a:t>
            </a:r>
          </a:p>
          <a:p>
            <a:r>
              <a:rPr lang="da-DK" b="1" dirty="0"/>
              <a:t>Civilsamfundet</a:t>
            </a:r>
          </a:p>
          <a:p>
            <a:pPr lvl="1"/>
            <a:r>
              <a:rPr lang="da-DK" dirty="0"/>
              <a:t>Civilsamfundet udgøres af familien, venner, frivillige foreninger, lokale fællesskaber og sociale netværk. I det civile samfund løser vi vores problemer gennem social interaktion med hinanden. For eksempel når vi skal flytte, og venner og familie giver en hånd med flyttekasserne. Hvis forældre til småbørn skal have en romantisk middag, træder bedsteforældrene ofte til og passer børnene. Og hvis familien skal på ferie på Mallorca, er det ofte naboen, der vander blomsterne</a:t>
            </a:r>
          </a:p>
        </p:txBody>
      </p:sp>
    </p:spTree>
    <p:extLst>
      <p:ext uri="{BB962C8B-B14F-4D97-AF65-F5344CB8AC3E}">
        <p14:creationId xmlns:p14="http://schemas.microsoft.com/office/powerpoint/2010/main" val="1386792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7B1CB0-50DB-3788-9E82-A358BD8CB965}"/>
              </a:ext>
            </a:extLst>
          </p:cNvPr>
          <p:cNvSpPr>
            <a:spLocks noGrp="1"/>
          </p:cNvSpPr>
          <p:nvPr>
            <p:ph type="title"/>
          </p:nvPr>
        </p:nvSpPr>
        <p:spPr>
          <a:xfrm>
            <a:off x="1217614" y="274638"/>
            <a:ext cx="9753600" cy="1325562"/>
          </a:xfrm>
        </p:spPr>
        <p:txBody>
          <a:bodyPr anchor="b">
            <a:normAutofit/>
          </a:bodyPr>
          <a:lstStyle/>
          <a:p>
            <a:r>
              <a:rPr lang="da-DK" sz="3700"/>
              <a:t>Den universelle (socialdemokratiske) velfærdsmodel</a:t>
            </a:r>
          </a:p>
        </p:txBody>
      </p:sp>
      <p:sp>
        <p:nvSpPr>
          <p:cNvPr id="16" name="Content Placeholder 2">
            <a:extLst>
              <a:ext uri="{FF2B5EF4-FFF2-40B4-BE49-F238E27FC236}">
                <a16:creationId xmlns:a16="http://schemas.microsoft.com/office/drawing/2014/main" id="{B31D5123-F684-AE88-F18D-7DCAE9140EB6}"/>
              </a:ext>
            </a:extLst>
          </p:cNvPr>
          <p:cNvSpPr>
            <a:spLocks noGrp="1"/>
          </p:cNvSpPr>
          <p:nvPr>
            <p:ph sz="half" idx="1"/>
          </p:nvPr>
        </p:nvSpPr>
        <p:spPr>
          <a:xfrm>
            <a:off x="1233279" y="1828800"/>
            <a:ext cx="4708734" cy="4343400"/>
          </a:xfrm>
        </p:spPr>
        <p:txBody>
          <a:bodyPr/>
          <a:lstStyle/>
          <a:p>
            <a:r>
              <a:rPr lang="en-US" dirty="0"/>
              <a:t>Staten er den </a:t>
            </a:r>
            <a:r>
              <a:rPr lang="en-US" dirty="0" err="1"/>
              <a:t>største</a:t>
            </a:r>
            <a:r>
              <a:rPr lang="en-US" dirty="0"/>
              <a:t> </a:t>
            </a:r>
            <a:r>
              <a:rPr lang="en-US" dirty="0" err="1"/>
              <a:t>aktør</a:t>
            </a:r>
            <a:r>
              <a:rPr lang="en-US" dirty="0"/>
              <a:t> for </a:t>
            </a:r>
            <a:r>
              <a:rPr lang="en-US" dirty="0" err="1"/>
              <a:t>velfærd</a:t>
            </a:r>
            <a:endParaRPr lang="en-US" dirty="0"/>
          </a:p>
          <a:p>
            <a:r>
              <a:rPr lang="en-US" dirty="0"/>
              <a:t>Høj </a:t>
            </a:r>
            <a:r>
              <a:rPr lang="en-US" dirty="0" err="1"/>
              <a:t>beskatning</a:t>
            </a:r>
            <a:endParaRPr lang="en-US" dirty="0"/>
          </a:p>
          <a:p>
            <a:r>
              <a:rPr lang="en-US" dirty="0" err="1"/>
              <a:t>Progressiv</a:t>
            </a:r>
            <a:r>
              <a:rPr lang="en-US" dirty="0"/>
              <a:t> </a:t>
            </a:r>
            <a:r>
              <a:rPr lang="en-US" dirty="0" err="1"/>
              <a:t>beskatning</a:t>
            </a:r>
            <a:endParaRPr lang="en-US" dirty="0"/>
          </a:p>
          <a:p>
            <a:r>
              <a:rPr lang="en-US" dirty="0"/>
              <a:t>Robin-hood </a:t>
            </a:r>
            <a:r>
              <a:rPr lang="en-US" dirty="0" err="1"/>
              <a:t>princippet</a:t>
            </a:r>
            <a:endParaRPr lang="en-US" dirty="0"/>
          </a:p>
          <a:p>
            <a:r>
              <a:rPr lang="en-US" dirty="0" err="1"/>
              <a:t>Ydelser</a:t>
            </a:r>
            <a:r>
              <a:rPr lang="en-US" dirty="0"/>
              <a:t> gives </a:t>
            </a:r>
            <a:r>
              <a:rPr lang="en-US" dirty="0" err="1"/>
              <a:t>til</a:t>
            </a:r>
            <a:r>
              <a:rPr lang="en-US" dirty="0"/>
              <a:t> alle (</a:t>
            </a:r>
            <a:r>
              <a:rPr lang="en-US" dirty="0" err="1"/>
              <a:t>universielt</a:t>
            </a:r>
            <a:r>
              <a:rPr lang="en-US" dirty="0"/>
              <a:t>)</a:t>
            </a:r>
          </a:p>
          <a:p>
            <a:r>
              <a:rPr lang="en-US" dirty="0" err="1"/>
              <a:t>Findes</a:t>
            </a:r>
            <a:r>
              <a:rPr lang="en-US" dirty="0"/>
              <a:t> I Skandinavien</a:t>
            </a:r>
          </a:p>
          <a:p>
            <a:endParaRPr lang="en-US" dirty="0"/>
          </a:p>
          <a:p>
            <a:endParaRPr lang="en-US" dirty="0"/>
          </a:p>
          <a:p>
            <a:endParaRPr lang="en-US" dirty="0"/>
          </a:p>
        </p:txBody>
      </p:sp>
      <p:pic>
        <p:nvPicPr>
          <p:cNvPr id="11" name="Pladsholder til indhold 10" descr="Et billede, der indeholder linje/række, trekant&#10;&#10;Indhold genereret af kunstig intelligens kan være forkert.">
            <a:extLst>
              <a:ext uri="{FF2B5EF4-FFF2-40B4-BE49-F238E27FC236}">
                <a16:creationId xmlns:a16="http://schemas.microsoft.com/office/drawing/2014/main" id="{388F461C-940E-5D0E-E56F-FA641AA9221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10297" y="1828800"/>
            <a:ext cx="4213097" cy="4343400"/>
          </a:xfrm>
          <a:noFill/>
        </p:spPr>
      </p:pic>
    </p:spTree>
    <p:extLst>
      <p:ext uri="{BB962C8B-B14F-4D97-AF65-F5344CB8AC3E}">
        <p14:creationId xmlns:p14="http://schemas.microsoft.com/office/powerpoint/2010/main" val="4110280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658039-1CA9-C315-56EF-36401476239A}"/>
              </a:ext>
            </a:extLst>
          </p:cNvPr>
          <p:cNvSpPr>
            <a:spLocks noGrp="1"/>
          </p:cNvSpPr>
          <p:nvPr>
            <p:ph type="title"/>
          </p:nvPr>
        </p:nvSpPr>
        <p:spPr/>
        <p:txBody>
          <a:bodyPr/>
          <a:lstStyle/>
          <a:p>
            <a:pPr algn="ctr"/>
            <a:r>
              <a:rPr lang="da-DK"/>
              <a:t>Den residuale (liberalistiske) velfærdsmodel</a:t>
            </a:r>
            <a:endParaRPr lang="da-DK" dirty="0"/>
          </a:p>
        </p:txBody>
      </p:sp>
      <p:sp>
        <p:nvSpPr>
          <p:cNvPr id="3" name="Pladsholder til indhold 2">
            <a:extLst>
              <a:ext uri="{FF2B5EF4-FFF2-40B4-BE49-F238E27FC236}">
                <a16:creationId xmlns:a16="http://schemas.microsoft.com/office/drawing/2014/main" id="{EDFCAF75-355D-05D4-9663-E7ED8A4342F5}"/>
              </a:ext>
            </a:extLst>
          </p:cNvPr>
          <p:cNvSpPr>
            <a:spLocks noGrp="1"/>
          </p:cNvSpPr>
          <p:nvPr>
            <p:ph sz="half" idx="1"/>
          </p:nvPr>
        </p:nvSpPr>
        <p:spPr/>
        <p:txBody>
          <a:bodyPr>
            <a:normAutofit fontScale="85000" lnSpcReduction="20000"/>
          </a:bodyPr>
          <a:lstStyle/>
          <a:p>
            <a:r>
              <a:rPr lang="da-DK" dirty="0"/>
              <a:t>Den offentlige sektor skal kun gribe ind i markedet og hjælpe de allersvageste borgere. </a:t>
            </a:r>
          </a:p>
          <a:p>
            <a:r>
              <a:rPr lang="da-DK" dirty="0"/>
              <a:t>Ydelser kun målrettet de svageste</a:t>
            </a:r>
          </a:p>
          <a:p>
            <a:r>
              <a:rPr lang="da-DK" dirty="0"/>
              <a:t>Velfærd sikres gennem forsikringer i markedet</a:t>
            </a:r>
          </a:p>
          <a:p>
            <a:r>
              <a:rPr lang="da-DK" dirty="0"/>
              <a:t>Lav skat</a:t>
            </a:r>
          </a:p>
          <a:p>
            <a:r>
              <a:rPr lang="da-DK" dirty="0"/>
              <a:t>Det private bedre service end det offentlige</a:t>
            </a:r>
          </a:p>
          <a:p>
            <a:r>
              <a:rPr lang="da-DK" dirty="0"/>
              <a:t>Det offentlige holder sig ude af markedet</a:t>
            </a:r>
          </a:p>
          <a:p>
            <a:r>
              <a:rPr lang="da-DK" dirty="0"/>
              <a:t>USA og Storbritannien</a:t>
            </a:r>
          </a:p>
        </p:txBody>
      </p:sp>
      <p:pic>
        <p:nvPicPr>
          <p:cNvPr id="6" name="Pladsholder til indhold 5" descr="Et billede, der indeholder linje/række, trekant, diagram, vand/blågrøn&#10;&#10;Indhold genereret af kunstig intelligens kan være forkert.">
            <a:extLst>
              <a:ext uri="{FF2B5EF4-FFF2-40B4-BE49-F238E27FC236}">
                <a16:creationId xmlns:a16="http://schemas.microsoft.com/office/drawing/2014/main" id="{DB4C4FBE-CD3F-90F2-CE5F-860FE5F25AD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44564" y="1884295"/>
            <a:ext cx="4226650" cy="4287905"/>
          </a:xfrm>
        </p:spPr>
      </p:pic>
    </p:spTree>
    <p:extLst>
      <p:ext uri="{BB962C8B-B14F-4D97-AF65-F5344CB8AC3E}">
        <p14:creationId xmlns:p14="http://schemas.microsoft.com/office/powerpoint/2010/main" val="1038391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290F53-4525-1BBD-06AB-3C39500F8E2E}"/>
              </a:ext>
            </a:extLst>
          </p:cNvPr>
          <p:cNvSpPr>
            <a:spLocks noGrp="1"/>
          </p:cNvSpPr>
          <p:nvPr>
            <p:ph type="title"/>
          </p:nvPr>
        </p:nvSpPr>
        <p:spPr/>
        <p:txBody>
          <a:bodyPr/>
          <a:lstStyle/>
          <a:p>
            <a:pPr algn="ctr"/>
            <a:r>
              <a:rPr lang="da-DK"/>
              <a:t>Den korporative (konservative) velfærdsmodel</a:t>
            </a:r>
            <a:endParaRPr lang="da-DK" dirty="0"/>
          </a:p>
        </p:txBody>
      </p:sp>
      <p:sp>
        <p:nvSpPr>
          <p:cNvPr id="3" name="Pladsholder til indhold 2">
            <a:extLst>
              <a:ext uri="{FF2B5EF4-FFF2-40B4-BE49-F238E27FC236}">
                <a16:creationId xmlns:a16="http://schemas.microsoft.com/office/drawing/2014/main" id="{00524D82-491E-D2F5-EA36-1C90D3774398}"/>
              </a:ext>
            </a:extLst>
          </p:cNvPr>
          <p:cNvSpPr>
            <a:spLocks noGrp="1"/>
          </p:cNvSpPr>
          <p:nvPr>
            <p:ph sz="half" idx="1"/>
          </p:nvPr>
        </p:nvSpPr>
        <p:spPr>
          <a:xfrm>
            <a:off x="189756" y="1932694"/>
            <a:ext cx="6768752" cy="4808674"/>
          </a:xfrm>
        </p:spPr>
        <p:txBody>
          <a:bodyPr>
            <a:normAutofit fontScale="85000" lnSpcReduction="20000"/>
          </a:bodyPr>
          <a:lstStyle/>
          <a:p>
            <a:r>
              <a:rPr lang="da-DK" dirty="0"/>
              <a:t>Det civile samfund spiller en betydningsfuld rolle, særligt i forbindelse med velfærdsopgaver, der knytter sig til familien, for eksempel børnepasning, men også pasning af familiens ældre.</a:t>
            </a:r>
          </a:p>
          <a:p>
            <a:r>
              <a:rPr lang="da-DK" dirty="0"/>
              <a:t>Familien er den centrale enhed</a:t>
            </a:r>
          </a:p>
          <a:p>
            <a:r>
              <a:rPr lang="da-DK" dirty="0"/>
              <a:t>Borgerne er forsikret gennem deres arbejde</a:t>
            </a:r>
          </a:p>
          <a:p>
            <a:r>
              <a:rPr lang="da-DK" dirty="0"/>
              <a:t>Velfærd = arbejde</a:t>
            </a:r>
          </a:p>
          <a:p>
            <a:r>
              <a:rPr lang="da-DK" dirty="0"/>
              <a:t>Hvis et familiemedlem har et job, så har det stor betydning for hele familiens mulighed for velfærdsservice og ydelser. </a:t>
            </a:r>
          </a:p>
          <a:p>
            <a:r>
              <a:rPr lang="da-DK" dirty="0"/>
              <a:t>De sociale rettigheder er differentierede, hvilket betyder, at forskellige borgere har forskellige muligheder for at få sociale ydelser og velfærdsservice.</a:t>
            </a:r>
          </a:p>
          <a:p>
            <a:r>
              <a:rPr lang="da-DK" dirty="0"/>
              <a:t>Tyskland, Spanien, Italien, Frankrig</a:t>
            </a:r>
          </a:p>
        </p:txBody>
      </p:sp>
      <p:pic>
        <p:nvPicPr>
          <p:cNvPr id="6" name="Pladsholder til indhold 5" descr="Et billede, der indeholder linje/række, trekant, diagram&#10;&#10;Indhold genereret af kunstig intelligens kan være forkert.">
            <a:extLst>
              <a:ext uri="{FF2B5EF4-FFF2-40B4-BE49-F238E27FC236}">
                <a16:creationId xmlns:a16="http://schemas.microsoft.com/office/drawing/2014/main" id="{A807A8C6-17E5-B4B3-5DE5-619CCCFA7F6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246540" y="1965284"/>
            <a:ext cx="4143705" cy="4135612"/>
          </a:xfrm>
        </p:spPr>
      </p:pic>
    </p:spTree>
    <p:extLst>
      <p:ext uri="{BB962C8B-B14F-4D97-AF65-F5344CB8AC3E}">
        <p14:creationId xmlns:p14="http://schemas.microsoft.com/office/powerpoint/2010/main" val="885615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descr="Et billede, der indeholder tekst, skærmbillede, Font/skrifttype, dokument&#10;&#10;Indhold genereret af kunstig intelligens kan være forkert.">
            <a:extLst>
              <a:ext uri="{FF2B5EF4-FFF2-40B4-BE49-F238E27FC236}">
                <a16:creationId xmlns:a16="http://schemas.microsoft.com/office/drawing/2014/main" id="{71CFDA3D-3BB4-6F63-B976-C33D5B5A4A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6100" y="-35685"/>
            <a:ext cx="5472608" cy="6818465"/>
          </a:xfrm>
          <a:prstGeom prst="rect">
            <a:avLst/>
          </a:prstGeom>
        </p:spPr>
      </p:pic>
    </p:spTree>
    <p:extLst>
      <p:ext uri="{BB962C8B-B14F-4D97-AF65-F5344CB8AC3E}">
        <p14:creationId xmlns:p14="http://schemas.microsoft.com/office/powerpoint/2010/main" val="347685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02BAE7-1B1B-C4BB-81FF-88CF11B1C8C5}"/>
              </a:ext>
            </a:extLst>
          </p:cNvPr>
          <p:cNvSpPr>
            <a:spLocks noGrp="1"/>
          </p:cNvSpPr>
          <p:nvPr>
            <p:ph type="title"/>
          </p:nvPr>
        </p:nvSpPr>
        <p:spPr/>
        <p:txBody>
          <a:bodyPr/>
          <a:lstStyle/>
          <a:p>
            <a:pPr algn="ctr"/>
            <a:r>
              <a:rPr lang="da-DK" dirty="0"/>
              <a:t>Velfærdsstatens udfordring</a:t>
            </a:r>
          </a:p>
        </p:txBody>
      </p:sp>
      <p:sp>
        <p:nvSpPr>
          <p:cNvPr id="3" name="Pladsholder til indhold 2">
            <a:extLst>
              <a:ext uri="{FF2B5EF4-FFF2-40B4-BE49-F238E27FC236}">
                <a16:creationId xmlns:a16="http://schemas.microsoft.com/office/drawing/2014/main" id="{4CB183B8-8D7A-12D0-6206-5672123E84D8}"/>
              </a:ext>
            </a:extLst>
          </p:cNvPr>
          <p:cNvSpPr>
            <a:spLocks noGrp="1"/>
          </p:cNvSpPr>
          <p:nvPr>
            <p:ph idx="1"/>
          </p:nvPr>
        </p:nvSpPr>
        <p:spPr/>
        <p:txBody>
          <a:bodyPr/>
          <a:lstStyle/>
          <a:p>
            <a:r>
              <a:rPr lang="da-DK" dirty="0"/>
              <a:t>Den danske velfærdsstat siger man står over for en række udfordringer i den kommende tid</a:t>
            </a:r>
          </a:p>
          <a:p>
            <a:r>
              <a:rPr lang="da-DK" dirty="0"/>
              <a:t>Har vi nogle bud på hvad det kunne være?</a:t>
            </a:r>
          </a:p>
        </p:txBody>
      </p:sp>
    </p:spTree>
    <p:extLst>
      <p:ext uri="{BB962C8B-B14F-4D97-AF65-F5344CB8AC3E}">
        <p14:creationId xmlns:p14="http://schemas.microsoft.com/office/powerpoint/2010/main" val="2034892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7D4E72-5FEA-DECD-E007-799D22947FE0}"/>
              </a:ext>
            </a:extLst>
          </p:cNvPr>
          <p:cNvSpPr>
            <a:spLocks noGrp="1"/>
          </p:cNvSpPr>
          <p:nvPr>
            <p:ph type="title"/>
          </p:nvPr>
        </p:nvSpPr>
        <p:spPr/>
        <p:txBody>
          <a:bodyPr/>
          <a:lstStyle/>
          <a:p>
            <a:pPr algn="ctr"/>
            <a:r>
              <a:rPr lang="da-DK" dirty="0"/>
              <a:t>Velfærdsstatens udfordringer</a:t>
            </a:r>
          </a:p>
        </p:txBody>
      </p:sp>
      <p:pic>
        <p:nvPicPr>
          <p:cNvPr id="5" name="Pladsholder til indhold 4" descr="Et billede, der indeholder tekst, skærmbillede, Font/skrifttype, nummer/tal&#10;&#10;Indhold genereret af kunstig intelligens kan være forkert.">
            <a:extLst>
              <a:ext uri="{FF2B5EF4-FFF2-40B4-BE49-F238E27FC236}">
                <a16:creationId xmlns:a16="http://schemas.microsoft.com/office/drawing/2014/main" id="{405F0A0B-FA13-F3A4-8E82-E73EC5AADA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9700" y="2348880"/>
            <a:ext cx="8329423" cy="4018036"/>
          </a:xfrm>
        </p:spPr>
      </p:pic>
    </p:spTree>
    <p:extLst>
      <p:ext uri="{BB962C8B-B14F-4D97-AF65-F5344CB8AC3E}">
        <p14:creationId xmlns:p14="http://schemas.microsoft.com/office/powerpoint/2010/main" val="3573756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E03528-2B9E-B94D-8F59-3AB9D6AF3D29}"/>
              </a:ext>
            </a:extLst>
          </p:cNvPr>
          <p:cNvSpPr>
            <a:spLocks noGrp="1"/>
          </p:cNvSpPr>
          <p:nvPr>
            <p:ph type="title"/>
          </p:nvPr>
        </p:nvSpPr>
        <p:spPr/>
        <p:txBody>
          <a:bodyPr/>
          <a:lstStyle/>
          <a:p>
            <a:pPr algn="ctr"/>
            <a:r>
              <a:rPr lang="da-DK" dirty="0"/>
              <a:t>Gruppepræsentationer</a:t>
            </a:r>
          </a:p>
        </p:txBody>
      </p:sp>
      <p:sp>
        <p:nvSpPr>
          <p:cNvPr id="3" name="Pladsholder til indhold 2">
            <a:extLst>
              <a:ext uri="{FF2B5EF4-FFF2-40B4-BE49-F238E27FC236}">
                <a16:creationId xmlns:a16="http://schemas.microsoft.com/office/drawing/2014/main" id="{0BEC0FDE-F8A0-EF7C-AA13-28D4BA54325F}"/>
              </a:ext>
            </a:extLst>
          </p:cNvPr>
          <p:cNvSpPr>
            <a:spLocks noGrp="1"/>
          </p:cNvSpPr>
          <p:nvPr>
            <p:ph idx="1"/>
          </p:nvPr>
        </p:nvSpPr>
        <p:spPr/>
        <p:txBody>
          <a:bodyPr/>
          <a:lstStyle/>
          <a:p>
            <a:r>
              <a:rPr lang="da-DK" dirty="0"/>
              <a:t>Interne udfordringer: Demografisk udvikling og nye familiemønstre (gruppe 1 og 2)</a:t>
            </a:r>
          </a:p>
          <a:p>
            <a:r>
              <a:rPr lang="da-DK" dirty="0"/>
              <a:t>Interne udfordringer: Forventningspres og stigende ulighed (gruppe 3 og 4)</a:t>
            </a:r>
          </a:p>
          <a:p>
            <a:r>
              <a:rPr lang="da-DK" dirty="0"/>
              <a:t>Intern/ekstern: Forandringer på det danske arbejdsmarked (gruppe 5 og 6)</a:t>
            </a:r>
          </a:p>
          <a:p>
            <a:r>
              <a:rPr lang="da-DK" dirty="0"/>
              <a:t>Eksterne udfordringer: Global konkurrence og immigration (Gruppe 7 og 8)</a:t>
            </a:r>
          </a:p>
          <a:p>
            <a:endParaRPr lang="da-DK" dirty="0"/>
          </a:p>
          <a:p>
            <a:endParaRPr lang="da-DK" dirty="0"/>
          </a:p>
        </p:txBody>
      </p:sp>
    </p:spTree>
    <p:extLst>
      <p:ext uri="{BB962C8B-B14F-4D97-AF65-F5344CB8AC3E}">
        <p14:creationId xmlns:p14="http://schemas.microsoft.com/office/powerpoint/2010/main" val="315589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Metadata/LabelInfo.xml><?xml version="1.0" encoding="utf-8"?>
<clbl:labelList xmlns:clbl="http://schemas.microsoft.com/office/2020/mipLabelMetadata">
  <clbl:label id="{1b29427a-4ed3-4f0e-a3ff-ced1342f64ac}" enabled="0" method="" siteId="{1b29427a-4ed3-4f0e-a3ff-ced1342f64ac}" removed="1"/>
</clbl:labelList>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42</TotalTime>
  <Words>840</Words>
  <Application>Microsoft Office PowerPoint</Application>
  <PresentationFormat>Brugerdefineret</PresentationFormat>
  <Paragraphs>74</Paragraphs>
  <Slides>14</Slides>
  <Notes>2</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14</vt:i4>
      </vt:variant>
    </vt:vector>
  </HeadingPairs>
  <TitlesOfParts>
    <vt:vector size="17" baseType="lpstr">
      <vt:lpstr>Arial</vt:lpstr>
      <vt:lpstr>Century Gothic</vt:lpstr>
      <vt:lpstr>Præsentation med verden 16x9</vt:lpstr>
      <vt:lpstr>Velfærdsmodeller</vt:lpstr>
      <vt:lpstr>Dagens program</vt:lpstr>
      <vt:lpstr>Økonomisk politik -&gt; velfærdsstaten</vt:lpstr>
      <vt:lpstr>Velstand og velfærd</vt:lpstr>
      <vt:lpstr>Velstand og velfærd</vt:lpstr>
      <vt:lpstr>Velfærdstrekanten</vt:lpstr>
      <vt:lpstr>Markedet, staten, Civilsamfundet</vt:lpstr>
      <vt:lpstr>Den universelle (socialdemokratiske) velfærdsmodel</vt:lpstr>
      <vt:lpstr>Den residuale (liberalistiske) velfærdsmodel</vt:lpstr>
      <vt:lpstr>Den korporative (konservative) velfærdsmodel</vt:lpstr>
      <vt:lpstr>PowerPoint-præsentation</vt:lpstr>
      <vt:lpstr>Velfærdsstatens udfordring</vt:lpstr>
      <vt:lpstr>Velfærdsstatens udfordringer</vt:lpstr>
      <vt:lpstr>Gruppepræsentationer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2025-03-24T11:40:47Z</dcterms:created>
  <dcterms:modified xsi:type="dcterms:W3CDTF">2025-03-24T12:23:39Z</dcterms:modified>
</cp:coreProperties>
</file>