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57" r:id="rId3"/>
    <p:sldId id="258" r:id="rId4"/>
    <p:sldId id="259" r:id="rId5"/>
    <p:sldId id="260" r:id="rId6"/>
    <p:sldId id="261" r:id="rId7"/>
    <p:sldId id="263" r:id="rId8"/>
    <p:sldId id="267" r:id="rId9"/>
    <p:sldId id="262" r:id="rId10"/>
    <p:sldId id="268" r:id="rId11"/>
    <p:sldId id="264" r:id="rId12"/>
    <p:sldId id="266" r:id="rId13"/>
    <p:sldId id="269" r:id="rId14"/>
    <p:sldId id="271" r:id="rId15"/>
    <p:sldId id="270" r:id="rId16"/>
    <p:sldId id="272" r:id="rId17"/>
    <p:sldId id="273" r:id="rId18"/>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29B386-DE91-46B4-A6B5-F8666FDF0C27}" v="2" dt="2025-04-02T08:22:05.637"/>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p:scale>
          <a:sx n="69" d="100"/>
          <a:sy n="69" d="100"/>
        </p:scale>
        <p:origin x="564" y="6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2229B386-DE91-46B4-A6B5-F8666FDF0C27}"/>
    <pc:docChg chg="custSel addSld delSld modSld sldOrd">
      <pc:chgData name="Lennart Nelting Keller (LNKE - Underviser - VE - AK)" userId="0f8b2343-f0d9-4667-9071-fe4d1167a82f" providerId="ADAL" clId="{2229B386-DE91-46B4-A6B5-F8666FDF0C27}" dt="2025-04-02T08:44:09.882" v="2663" actId="20577"/>
      <pc:docMkLst>
        <pc:docMk/>
      </pc:docMkLst>
      <pc:sldChg chg="modSp mod">
        <pc:chgData name="Lennart Nelting Keller (LNKE - Underviser - VE - AK)" userId="0f8b2343-f0d9-4667-9071-fe4d1167a82f" providerId="ADAL" clId="{2229B386-DE91-46B4-A6B5-F8666FDF0C27}" dt="2025-04-02T08:44:09.882" v="2663" actId="20577"/>
        <pc:sldMkLst>
          <pc:docMk/>
          <pc:sldMk cId="4025013544" sldId="256"/>
        </pc:sldMkLst>
        <pc:spChg chg="mod">
          <ac:chgData name="Lennart Nelting Keller (LNKE - Underviser - VE - AK)" userId="0f8b2343-f0d9-4667-9071-fe4d1167a82f" providerId="ADAL" clId="{2229B386-DE91-46B4-A6B5-F8666FDF0C27}" dt="2025-04-02T08:44:09.882" v="2663" actId="20577"/>
          <ac:spMkLst>
            <pc:docMk/>
            <pc:sldMk cId="4025013544" sldId="256"/>
            <ac:spMk id="3" creationId="{00000000-0000-0000-0000-000000000000}"/>
          </ac:spMkLst>
        </pc:spChg>
      </pc:sldChg>
      <pc:sldChg chg="modSp mod">
        <pc:chgData name="Lennart Nelting Keller (LNKE - Underviser - VE - AK)" userId="0f8b2343-f0d9-4667-9071-fe4d1167a82f" providerId="ADAL" clId="{2229B386-DE91-46B4-A6B5-F8666FDF0C27}" dt="2025-04-02T08:41:42.606" v="2208" actId="20577"/>
        <pc:sldMkLst>
          <pc:docMk/>
          <pc:sldMk cId="1657446835" sldId="257"/>
        </pc:sldMkLst>
        <pc:spChg chg="mod">
          <ac:chgData name="Lennart Nelting Keller (LNKE - Underviser - VE - AK)" userId="0f8b2343-f0d9-4667-9071-fe4d1167a82f" providerId="ADAL" clId="{2229B386-DE91-46B4-A6B5-F8666FDF0C27}" dt="2025-04-02T08:41:42.606" v="2208" actId="20577"/>
          <ac:spMkLst>
            <pc:docMk/>
            <pc:sldMk cId="1657446835" sldId="257"/>
            <ac:spMk id="3" creationId="{D2078655-41B7-9185-4459-ABDFE1D1A5D8}"/>
          </ac:spMkLst>
        </pc:spChg>
      </pc:sldChg>
      <pc:sldChg chg="modSp mod">
        <pc:chgData name="Lennart Nelting Keller (LNKE - Underviser - VE - AK)" userId="0f8b2343-f0d9-4667-9071-fe4d1167a82f" providerId="ADAL" clId="{2229B386-DE91-46B4-A6B5-F8666FDF0C27}" dt="2025-04-02T08:17:31.518" v="1" actId="20577"/>
        <pc:sldMkLst>
          <pc:docMk/>
          <pc:sldMk cId="3514881626" sldId="262"/>
        </pc:sldMkLst>
        <pc:spChg chg="mod">
          <ac:chgData name="Lennart Nelting Keller (LNKE - Underviser - VE - AK)" userId="0f8b2343-f0d9-4667-9071-fe4d1167a82f" providerId="ADAL" clId="{2229B386-DE91-46B4-A6B5-F8666FDF0C27}" dt="2025-04-02T08:17:31.518" v="1" actId="20577"/>
          <ac:spMkLst>
            <pc:docMk/>
            <pc:sldMk cId="3514881626" sldId="262"/>
            <ac:spMk id="3" creationId="{EA6BCFAE-2C0B-45D0-AB59-6349EDFB0622}"/>
          </ac:spMkLst>
        </pc:spChg>
      </pc:sldChg>
      <pc:sldChg chg="modSp add mod">
        <pc:chgData name="Lennart Nelting Keller (LNKE - Underviser - VE - AK)" userId="0f8b2343-f0d9-4667-9071-fe4d1167a82f" providerId="ADAL" clId="{2229B386-DE91-46B4-A6B5-F8666FDF0C27}" dt="2025-04-02T08:21:11.489" v="8" actId="20577"/>
        <pc:sldMkLst>
          <pc:docMk/>
          <pc:sldMk cId="3239127201" sldId="264"/>
        </pc:sldMkLst>
        <pc:spChg chg="mod">
          <ac:chgData name="Lennart Nelting Keller (LNKE - Underviser - VE - AK)" userId="0f8b2343-f0d9-4667-9071-fe4d1167a82f" providerId="ADAL" clId="{2229B386-DE91-46B4-A6B5-F8666FDF0C27}" dt="2025-04-02T08:21:11.489" v="8" actId="20577"/>
          <ac:spMkLst>
            <pc:docMk/>
            <pc:sldMk cId="3239127201" sldId="264"/>
            <ac:spMk id="3" creationId="{DF04A1BB-E850-4F7D-B055-51BEC2F0ADA7}"/>
          </ac:spMkLst>
        </pc:spChg>
      </pc:sldChg>
      <pc:sldChg chg="modSp add mod">
        <pc:chgData name="Lennart Nelting Keller (LNKE - Underviser - VE - AK)" userId="0f8b2343-f0d9-4667-9071-fe4d1167a82f" providerId="ADAL" clId="{2229B386-DE91-46B4-A6B5-F8666FDF0C27}" dt="2025-04-02T08:22:27.411" v="91" actId="20577"/>
        <pc:sldMkLst>
          <pc:docMk/>
          <pc:sldMk cId="1416327838" sldId="266"/>
        </pc:sldMkLst>
        <pc:spChg chg="mod">
          <ac:chgData name="Lennart Nelting Keller (LNKE - Underviser - VE - AK)" userId="0f8b2343-f0d9-4667-9071-fe4d1167a82f" providerId="ADAL" clId="{2229B386-DE91-46B4-A6B5-F8666FDF0C27}" dt="2025-04-02T08:22:27.411" v="91" actId="20577"/>
          <ac:spMkLst>
            <pc:docMk/>
            <pc:sldMk cId="1416327838" sldId="266"/>
            <ac:spMk id="3" creationId="{72EDCA09-CBCF-441D-9CCE-36BEB081F8B1}"/>
          </ac:spMkLst>
        </pc:spChg>
      </pc:sldChg>
      <pc:sldChg chg="modSp mod ord">
        <pc:chgData name="Lennart Nelting Keller (LNKE - Underviser - VE - AK)" userId="0f8b2343-f0d9-4667-9071-fe4d1167a82f" providerId="ADAL" clId="{2229B386-DE91-46B4-A6B5-F8666FDF0C27}" dt="2025-04-02T08:21:36.819" v="11"/>
        <pc:sldMkLst>
          <pc:docMk/>
          <pc:sldMk cId="433770504" sldId="268"/>
        </pc:sldMkLst>
        <pc:spChg chg="mod">
          <ac:chgData name="Lennart Nelting Keller (LNKE - Underviser - VE - AK)" userId="0f8b2343-f0d9-4667-9071-fe4d1167a82f" providerId="ADAL" clId="{2229B386-DE91-46B4-A6B5-F8666FDF0C27}" dt="2025-04-02T08:17:38.606" v="3" actId="20577"/>
          <ac:spMkLst>
            <pc:docMk/>
            <pc:sldMk cId="433770504" sldId="268"/>
            <ac:spMk id="3" creationId="{4F6C176E-E073-4706-AFA9-0B1372BACA43}"/>
          </ac:spMkLst>
        </pc:spChg>
      </pc:sldChg>
      <pc:sldChg chg="new del">
        <pc:chgData name="Lennart Nelting Keller (LNKE - Underviser - VE - AK)" userId="0f8b2343-f0d9-4667-9071-fe4d1167a82f" providerId="ADAL" clId="{2229B386-DE91-46B4-A6B5-F8666FDF0C27}" dt="2025-04-02T08:21:27.960" v="9" actId="47"/>
        <pc:sldMkLst>
          <pc:docMk/>
          <pc:sldMk cId="1286636292" sldId="269"/>
        </pc:sldMkLst>
      </pc:sldChg>
      <pc:sldChg chg="modSp new mod">
        <pc:chgData name="Lennart Nelting Keller (LNKE - Underviser - VE - AK)" userId="0f8b2343-f0d9-4667-9071-fe4d1167a82f" providerId="ADAL" clId="{2229B386-DE91-46B4-A6B5-F8666FDF0C27}" dt="2025-04-02T08:28:16.139" v="149" actId="5793"/>
        <pc:sldMkLst>
          <pc:docMk/>
          <pc:sldMk cId="2240648017" sldId="269"/>
        </pc:sldMkLst>
        <pc:spChg chg="mod">
          <ac:chgData name="Lennart Nelting Keller (LNKE - Underviser - VE - AK)" userId="0f8b2343-f0d9-4667-9071-fe4d1167a82f" providerId="ADAL" clId="{2229B386-DE91-46B4-A6B5-F8666FDF0C27}" dt="2025-04-02T08:24:39.827" v="124" actId="20577"/>
          <ac:spMkLst>
            <pc:docMk/>
            <pc:sldMk cId="2240648017" sldId="269"/>
            <ac:spMk id="2" creationId="{BBF04012-9DE8-BB7A-278F-D7CD79377135}"/>
          </ac:spMkLst>
        </pc:spChg>
        <pc:spChg chg="mod">
          <ac:chgData name="Lennart Nelting Keller (LNKE - Underviser - VE - AK)" userId="0f8b2343-f0d9-4667-9071-fe4d1167a82f" providerId="ADAL" clId="{2229B386-DE91-46B4-A6B5-F8666FDF0C27}" dt="2025-04-02T08:28:16.139" v="149" actId="5793"/>
          <ac:spMkLst>
            <pc:docMk/>
            <pc:sldMk cId="2240648017" sldId="269"/>
            <ac:spMk id="3" creationId="{3AEB9764-D7C6-679D-89E3-CD6C1A76569F}"/>
          </ac:spMkLst>
        </pc:spChg>
      </pc:sldChg>
      <pc:sldChg chg="modSp new mod">
        <pc:chgData name="Lennart Nelting Keller (LNKE - Underviser - VE - AK)" userId="0f8b2343-f0d9-4667-9071-fe4d1167a82f" providerId="ADAL" clId="{2229B386-DE91-46B4-A6B5-F8666FDF0C27}" dt="2025-04-02T08:32:40.779" v="852" actId="20577"/>
        <pc:sldMkLst>
          <pc:docMk/>
          <pc:sldMk cId="3201038364" sldId="270"/>
        </pc:sldMkLst>
        <pc:spChg chg="mod">
          <ac:chgData name="Lennart Nelting Keller (LNKE - Underviser - VE - AK)" userId="0f8b2343-f0d9-4667-9071-fe4d1167a82f" providerId="ADAL" clId="{2229B386-DE91-46B4-A6B5-F8666FDF0C27}" dt="2025-04-02T08:28:37.377" v="167" actId="20577"/>
          <ac:spMkLst>
            <pc:docMk/>
            <pc:sldMk cId="3201038364" sldId="270"/>
            <ac:spMk id="2" creationId="{73D5B581-B7AB-4D4E-8221-BDBB6B9680C1}"/>
          </ac:spMkLst>
        </pc:spChg>
        <pc:spChg chg="mod">
          <ac:chgData name="Lennart Nelting Keller (LNKE - Underviser - VE - AK)" userId="0f8b2343-f0d9-4667-9071-fe4d1167a82f" providerId="ADAL" clId="{2229B386-DE91-46B4-A6B5-F8666FDF0C27}" dt="2025-04-02T08:32:40.779" v="852" actId="20577"/>
          <ac:spMkLst>
            <pc:docMk/>
            <pc:sldMk cId="3201038364" sldId="270"/>
            <ac:spMk id="3" creationId="{DEBC9D76-8273-7B20-57C3-A0E832FCE528}"/>
          </ac:spMkLst>
        </pc:spChg>
      </pc:sldChg>
      <pc:sldChg chg="modSp new mod">
        <pc:chgData name="Lennart Nelting Keller (LNKE - Underviser - VE - AK)" userId="0f8b2343-f0d9-4667-9071-fe4d1167a82f" providerId="ADAL" clId="{2229B386-DE91-46B4-A6B5-F8666FDF0C27}" dt="2025-04-02T08:29:27.144" v="235" actId="20577"/>
        <pc:sldMkLst>
          <pc:docMk/>
          <pc:sldMk cId="1962219906" sldId="271"/>
        </pc:sldMkLst>
        <pc:spChg chg="mod">
          <ac:chgData name="Lennart Nelting Keller (LNKE - Underviser - VE - AK)" userId="0f8b2343-f0d9-4667-9071-fe4d1167a82f" providerId="ADAL" clId="{2229B386-DE91-46B4-A6B5-F8666FDF0C27}" dt="2025-04-02T08:29:27.144" v="235" actId="20577"/>
          <ac:spMkLst>
            <pc:docMk/>
            <pc:sldMk cId="1962219906" sldId="271"/>
            <ac:spMk id="2" creationId="{77AC5C0F-DB05-D9DD-3EC7-2A9DA61D2AAB}"/>
          </ac:spMkLst>
        </pc:spChg>
      </pc:sldChg>
      <pc:sldChg chg="modSp new mod">
        <pc:chgData name="Lennart Nelting Keller (LNKE - Underviser - VE - AK)" userId="0f8b2343-f0d9-4667-9071-fe4d1167a82f" providerId="ADAL" clId="{2229B386-DE91-46B4-A6B5-F8666FDF0C27}" dt="2025-04-02T08:39:57.076" v="2048" actId="114"/>
        <pc:sldMkLst>
          <pc:docMk/>
          <pc:sldMk cId="2005911094" sldId="272"/>
        </pc:sldMkLst>
        <pc:spChg chg="mod">
          <ac:chgData name="Lennart Nelting Keller (LNKE - Underviser - VE - AK)" userId="0f8b2343-f0d9-4667-9071-fe4d1167a82f" providerId="ADAL" clId="{2229B386-DE91-46B4-A6B5-F8666FDF0C27}" dt="2025-04-02T08:33:11.999" v="875" actId="20577"/>
          <ac:spMkLst>
            <pc:docMk/>
            <pc:sldMk cId="2005911094" sldId="272"/>
            <ac:spMk id="2" creationId="{D6967973-A8D4-A45F-841C-6C9183AE6FB5}"/>
          </ac:spMkLst>
        </pc:spChg>
        <pc:spChg chg="mod">
          <ac:chgData name="Lennart Nelting Keller (LNKE - Underviser - VE - AK)" userId="0f8b2343-f0d9-4667-9071-fe4d1167a82f" providerId="ADAL" clId="{2229B386-DE91-46B4-A6B5-F8666FDF0C27}" dt="2025-04-02T08:39:57.076" v="2048" actId="114"/>
          <ac:spMkLst>
            <pc:docMk/>
            <pc:sldMk cId="2005911094" sldId="272"/>
            <ac:spMk id="3" creationId="{21516B77-56D5-8D3B-1A26-6AC314D1BFB2}"/>
          </ac:spMkLst>
        </pc:spChg>
      </pc:sldChg>
      <pc:sldChg chg="modSp new mod">
        <pc:chgData name="Lennart Nelting Keller (LNKE - Underviser - VE - AK)" userId="0f8b2343-f0d9-4667-9071-fe4d1167a82f" providerId="ADAL" clId="{2229B386-DE91-46B4-A6B5-F8666FDF0C27}" dt="2025-04-02T08:43:34.550" v="2602" actId="20577"/>
        <pc:sldMkLst>
          <pc:docMk/>
          <pc:sldMk cId="3319078556" sldId="273"/>
        </pc:sldMkLst>
        <pc:spChg chg="mod">
          <ac:chgData name="Lennart Nelting Keller (LNKE - Underviser - VE - AK)" userId="0f8b2343-f0d9-4667-9071-fe4d1167a82f" providerId="ADAL" clId="{2229B386-DE91-46B4-A6B5-F8666FDF0C27}" dt="2025-04-02T08:40:08.011" v="2081" actId="20577"/>
          <ac:spMkLst>
            <pc:docMk/>
            <pc:sldMk cId="3319078556" sldId="273"/>
            <ac:spMk id="2" creationId="{71FBEBE6-CE0B-434B-0E74-47AEED22C542}"/>
          </ac:spMkLst>
        </pc:spChg>
        <pc:spChg chg="mod">
          <ac:chgData name="Lennart Nelting Keller (LNKE - Underviser - VE - AK)" userId="0f8b2343-f0d9-4667-9071-fe4d1167a82f" providerId="ADAL" clId="{2229B386-DE91-46B4-A6B5-F8666FDF0C27}" dt="2025-04-02T08:43:34.550" v="2602" actId="20577"/>
          <ac:spMkLst>
            <pc:docMk/>
            <pc:sldMk cId="3319078556" sldId="273"/>
            <ac:spMk id="3" creationId="{51D9D0F9-CB30-404D-7FF6-56B088C2743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02-04-2025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02-04-2025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02-04-2025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02-04-2025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02-04-2025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02-04-2025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02-04-2025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02-04-2025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02-04-2025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02-04-2025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02-04-2025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02-04-2025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02-04-2025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oec.world/en" TargetMode="External"/><Relationship Id="rId2" Type="http://schemas.openxmlformats.org/officeDocument/2006/relationships/hyperlink" Target="https://wits.worldbank.org/countrystats.aspx?lang=en" TargetMode="External"/><Relationship Id="rId1" Type="http://schemas.openxmlformats.org/officeDocument/2006/relationships/slideLayout" Target="../slideLayouts/slideLayout2.xml"/><Relationship Id="rId4" Type="http://schemas.openxmlformats.org/officeDocument/2006/relationships/hyperlink" Target="https://oec.world/en/tariff-simulator"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Afrunding international handel</a:t>
            </a:r>
          </a:p>
        </p:txBody>
      </p:sp>
      <p:sp>
        <p:nvSpPr>
          <p:cNvPr id="3" name="Undertitel 2"/>
          <p:cNvSpPr>
            <a:spLocks noGrp="1"/>
          </p:cNvSpPr>
          <p:nvPr>
            <p:ph type="subTitle" idx="1"/>
          </p:nvPr>
        </p:nvSpPr>
        <p:spPr/>
        <p:txBody>
          <a:bodyPr rtlCol="0"/>
          <a:lstStyle/>
          <a:p>
            <a:pPr rtl="0"/>
            <a:r>
              <a:rPr lang="da-DK" dirty="0"/>
              <a:t>Handelskrig, hvor står vi i handelskrigen – Nu </a:t>
            </a:r>
            <a:r>
              <a:rPr lang="da-DK"/>
              <a:t>til eksamen</a:t>
            </a:r>
            <a:endParaRPr lang="da-DK" dirty="0"/>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6ADB1-59DB-7CD5-13B0-C5F9B0D0149D}"/>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D2078655-41B7-9185-4459-ABDFE1D1A5D8}"/>
              </a:ext>
            </a:extLst>
          </p:cNvPr>
          <p:cNvSpPr>
            <a:spLocks noGrp="1"/>
          </p:cNvSpPr>
          <p:nvPr>
            <p:ph idx="1"/>
          </p:nvPr>
        </p:nvSpPr>
        <p:spPr/>
        <p:txBody>
          <a:bodyPr/>
          <a:lstStyle/>
          <a:p>
            <a:r>
              <a:rPr lang="da-DK" dirty="0"/>
              <a:t>1) Opsamling fra sidste gang</a:t>
            </a:r>
          </a:p>
          <a:p>
            <a:r>
              <a:rPr lang="da-DK" dirty="0"/>
              <a:t>2) Hvad skal vi have med fra forløbet?</a:t>
            </a:r>
          </a:p>
          <a:p>
            <a:r>
              <a:rPr lang="da-DK" dirty="0"/>
              <a:t>3) Eksamensprojektet</a:t>
            </a:r>
          </a:p>
          <a:p>
            <a:r>
              <a:rPr lang="da-DK" dirty="0"/>
              <a:t>4) Pause</a:t>
            </a:r>
          </a:p>
          <a:p>
            <a:r>
              <a:rPr lang="da-DK" dirty="0"/>
              <a:t>5) Taksonomi og i gang med projektet</a:t>
            </a:r>
          </a:p>
        </p:txBody>
      </p:sp>
    </p:spTree>
    <p:extLst>
      <p:ext uri="{BB962C8B-B14F-4D97-AF65-F5344CB8AC3E}">
        <p14:creationId xmlns:p14="http://schemas.microsoft.com/office/powerpoint/2010/main" val="1657446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8C8DEE-10F8-3D41-F418-BEB140D8645D}"/>
              </a:ext>
            </a:extLst>
          </p:cNvPr>
          <p:cNvSpPr>
            <a:spLocks noGrp="1"/>
          </p:cNvSpPr>
          <p:nvPr>
            <p:ph type="title"/>
          </p:nvPr>
        </p:nvSpPr>
        <p:spPr/>
        <p:txBody>
          <a:bodyPr/>
          <a:lstStyle/>
          <a:p>
            <a:pPr algn="ctr"/>
            <a:r>
              <a:rPr lang="da-DK" dirty="0"/>
              <a:t>Opsamling fra sidste gang</a:t>
            </a:r>
          </a:p>
        </p:txBody>
      </p:sp>
      <p:sp>
        <p:nvSpPr>
          <p:cNvPr id="3" name="Pladsholder til indhold 2">
            <a:extLst>
              <a:ext uri="{FF2B5EF4-FFF2-40B4-BE49-F238E27FC236}">
                <a16:creationId xmlns:a16="http://schemas.microsoft.com/office/drawing/2014/main" id="{A2B3EAEE-9252-1794-452F-FF1700DE6552}"/>
              </a:ext>
            </a:extLst>
          </p:cNvPr>
          <p:cNvSpPr>
            <a:spLocks noGrp="1"/>
          </p:cNvSpPr>
          <p:nvPr>
            <p:ph idx="1"/>
          </p:nvPr>
        </p:nvSpPr>
        <p:spPr/>
        <p:txBody>
          <a:bodyPr/>
          <a:lstStyle/>
          <a:p>
            <a:r>
              <a:rPr lang="da-DK" dirty="0"/>
              <a:t>Hvordan er Kina gået fra Uland til Iland? </a:t>
            </a:r>
            <a:r>
              <a:rPr lang="da-DK" b="1" dirty="0"/>
              <a:t>Årsager til protektionisme</a:t>
            </a:r>
          </a:p>
          <a:p>
            <a:r>
              <a:rPr lang="da-DK" dirty="0"/>
              <a:t>Mar-a-Lago </a:t>
            </a:r>
            <a:r>
              <a:rPr lang="da-DK" dirty="0" err="1"/>
              <a:t>Economics</a:t>
            </a:r>
            <a:r>
              <a:rPr lang="da-DK" dirty="0"/>
              <a:t> – Hvad vil Trump opnå og hvordan? </a:t>
            </a:r>
            <a:r>
              <a:rPr lang="da-DK" b="1" dirty="0"/>
              <a:t>Priskonkurrenceevne</a:t>
            </a:r>
          </a:p>
          <a:p>
            <a:r>
              <a:rPr lang="da-DK" dirty="0"/>
              <a:t>Hvorfor er told en dårlig ide? </a:t>
            </a:r>
            <a:r>
              <a:rPr lang="da-DK" b="1" dirty="0"/>
              <a:t>Handelsteorier</a:t>
            </a:r>
          </a:p>
        </p:txBody>
      </p:sp>
    </p:spTree>
    <p:extLst>
      <p:ext uri="{BB962C8B-B14F-4D97-AF65-F5344CB8AC3E}">
        <p14:creationId xmlns:p14="http://schemas.microsoft.com/office/powerpoint/2010/main" val="397906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5CED91-6C61-C4E5-DCB1-5C87CD892389}"/>
              </a:ext>
            </a:extLst>
          </p:cNvPr>
          <p:cNvSpPr>
            <a:spLocks noGrp="1"/>
          </p:cNvSpPr>
          <p:nvPr>
            <p:ph type="title"/>
          </p:nvPr>
        </p:nvSpPr>
        <p:spPr/>
        <p:txBody>
          <a:bodyPr/>
          <a:lstStyle/>
          <a:p>
            <a:pPr algn="ctr"/>
            <a:r>
              <a:rPr lang="da-DK" dirty="0"/>
              <a:t>”Befrielsens dag”</a:t>
            </a:r>
          </a:p>
        </p:txBody>
      </p:sp>
      <p:sp>
        <p:nvSpPr>
          <p:cNvPr id="3" name="Pladsholder til indhold 2">
            <a:extLst>
              <a:ext uri="{FF2B5EF4-FFF2-40B4-BE49-F238E27FC236}">
                <a16:creationId xmlns:a16="http://schemas.microsoft.com/office/drawing/2014/main" id="{17BCAA7C-7F71-39F3-B79D-D1A61E634A3B}"/>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3015870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EB682E-4751-0A69-ED8F-CF1CE7A486DC}"/>
              </a:ext>
            </a:extLst>
          </p:cNvPr>
          <p:cNvSpPr>
            <a:spLocks noGrp="1"/>
          </p:cNvSpPr>
          <p:nvPr>
            <p:ph type="title"/>
          </p:nvPr>
        </p:nvSpPr>
        <p:spPr/>
        <p:txBody>
          <a:bodyPr/>
          <a:lstStyle/>
          <a:p>
            <a:pPr algn="ctr"/>
            <a:r>
              <a:rPr lang="da-DK" dirty="0"/>
              <a:t>Hvad skal vi have med fra forløbet?</a:t>
            </a:r>
          </a:p>
        </p:txBody>
      </p:sp>
      <p:sp>
        <p:nvSpPr>
          <p:cNvPr id="3" name="Pladsholder til indhold 2">
            <a:extLst>
              <a:ext uri="{FF2B5EF4-FFF2-40B4-BE49-F238E27FC236}">
                <a16:creationId xmlns:a16="http://schemas.microsoft.com/office/drawing/2014/main" id="{6FDFDFFD-C0D9-48F2-89C6-B324AD49AE88}"/>
              </a:ext>
            </a:extLst>
          </p:cNvPr>
          <p:cNvSpPr>
            <a:spLocks noGrp="1"/>
          </p:cNvSpPr>
          <p:nvPr>
            <p:ph idx="1"/>
          </p:nvPr>
        </p:nvSpPr>
        <p:spPr/>
        <p:txBody>
          <a:bodyPr>
            <a:normAutofit lnSpcReduction="10000"/>
          </a:bodyPr>
          <a:lstStyle/>
          <a:p>
            <a:r>
              <a:rPr lang="da-DK" dirty="0"/>
              <a:t>Handelsteorier</a:t>
            </a:r>
          </a:p>
          <a:p>
            <a:pPr lvl="1"/>
            <a:r>
              <a:rPr lang="da-DK" dirty="0"/>
              <a:t>Absolutte fordele, relative fordele, faktorudrustningsteori, </a:t>
            </a:r>
            <a:r>
              <a:rPr lang="da-DK" dirty="0" err="1"/>
              <a:t>Linders</a:t>
            </a:r>
            <a:r>
              <a:rPr lang="da-DK" dirty="0"/>
              <a:t> efterspørgselsteori, </a:t>
            </a:r>
            <a:r>
              <a:rPr lang="da-DK" dirty="0" err="1"/>
              <a:t>Krugmans</a:t>
            </a:r>
            <a:r>
              <a:rPr lang="da-DK" dirty="0"/>
              <a:t> New </a:t>
            </a:r>
            <a:r>
              <a:rPr lang="da-DK" dirty="0" err="1"/>
              <a:t>trade</a:t>
            </a:r>
            <a:r>
              <a:rPr lang="da-DK" dirty="0"/>
              <a:t> </a:t>
            </a:r>
            <a:r>
              <a:rPr lang="da-DK" dirty="0" err="1"/>
              <a:t>theory</a:t>
            </a:r>
            <a:endParaRPr lang="da-DK" dirty="0"/>
          </a:p>
          <a:p>
            <a:r>
              <a:rPr lang="da-DK" dirty="0"/>
              <a:t>Handelshindringer</a:t>
            </a:r>
          </a:p>
          <a:p>
            <a:pPr lvl="1"/>
            <a:r>
              <a:rPr lang="da-DK" dirty="0"/>
              <a:t>Told, importkvoter, tekniske handelshindringer, statsstøtte, køb lokalt, eksportbegrænsning</a:t>
            </a:r>
          </a:p>
          <a:p>
            <a:r>
              <a:rPr lang="da-DK" dirty="0"/>
              <a:t>Årsager til protektionisme</a:t>
            </a:r>
          </a:p>
          <a:p>
            <a:pPr lvl="1"/>
            <a:r>
              <a:rPr lang="da-DK" dirty="0"/>
              <a:t>Beskyttelse af udsatte erhverv, beskyttelse af nystartet industri, sikkerhed, politiske motiver</a:t>
            </a:r>
          </a:p>
          <a:p>
            <a:r>
              <a:rPr lang="da-DK" dirty="0"/>
              <a:t>Frihandlens vindere og tabere</a:t>
            </a:r>
          </a:p>
          <a:p>
            <a:pPr lvl="1"/>
            <a:r>
              <a:rPr lang="da-DK" dirty="0"/>
              <a:t>Vinderne er os alle meget lidt</a:t>
            </a:r>
          </a:p>
          <a:p>
            <a:pPr lvl="1"/>
            <a:r>
              <a:rPr lang="da-DK" dirty="0"/>
              <a:t>Taberne er koncentreret og nemme at få øje på</a:t>
            </a:r>
          </a:p>
        </p:txBody>
      </p:sp>
    </p:spTree>
    <p:extLst>
      <p:ext uri="{BB962C8B-B14F-4D97-AF65-F5344CB8AC3E}">
        <p14:creationId xmlns:p14="http://schemas.microsoft.com/office/powerpoint/2010/main" val="1560335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4B5421-88C5-6446-DEE8-799B288E318B}"/>
              </a:ext>
            </a:extLst>
          </p:cNvPr>
          <p:cNvSpPr>
            <a:spLocks noGrp="1"/>
          </p:cNvSpPr>
          <p:nvPr>
            <p:ph type="title"/>
          </p:nvPr>
        </p:nvSpPr>
        <p:spPr/>
        <p:txBody>
          <a:bodyPr/>
          <a:lstStyle/>
          <a:p>
            <a:pPr algn="ctr"/>
            <a:r>
              <a:rPr lang="da-DK" dirty="0"/>
              <a:t>Hvad skal vi have med fra forløbet?</a:t>
            </a:r>
          </a:p>
        </p:txBody>
      </p:sp>
      <p:sp>
        <p:nvSpPr>
          <p:cNvPr id="3" name="Pladsholder til indhold 2">
            <a:extLst>
              <a:ext uri="{FF2B5EF4-FFF2-40B4-BE49-F238E27FC236}">
                <a16:creationId xmlns:a16="http://schemas.microsoft.com/office/drawing/2014/main" id="{237D0C80-1FC7-B49A-8AA8-4786F4838DBF}"/>
              </a:ext>
            </a:extLst>
          </p:cNvPr>
          <p:cNvSpPr>
            <a:spLocks noGrp="1"/>
          </p:cNvSpPr>
          <p:nvPr>
            <p:ph idx="1"/>
          </p:nvPr>
        </p:nvSpPr>
        <p:spPr/>
        <p:txBody>
          <a:bodyPr>
            <a:normAutofit fontScale="92500"/>
          </a:bodyPr>
          <a:lstStyle/>
          <a:p>
            <a:r>
              <a:rPr lang="da-DK" dirty="0"/>
              <a:t>EU og det indre marked</a:t>
            </a:r>
          </a:p>
          <a:p>
            <a:pPr lvl="1"/>
            <a:r>
              <a:rPr lang="da-DK" dirty="0"/>
              <a:t>Gensidig anerkendelse og harmonisering. Fri bevægelighed af varer, tjenesteydelser, arbejdskraft og kapital.</a:t>
            </a:r>
          </a:p>
          <a:p>
            <a:pPr lvl="1"/>
            <a:r>
              <a:rPr lang="da-DK" dirty="0"/>
              <a:t>Økonomiske fordele forbundet med det indre marked</a:t>
            </a:r>
          </a:p>
          <a:p>
            <a:r>
              <a:rPr lang="da-DK" dirty="0"/>
              <a:t>WTO – World Trade Organization</a:t>
            </a:r>
          </a:p>
          <a:p>
            <a:pPr lvl="1"/>
            <a:r>
              <a:rPr lang="da-DK" dirty="0"/>
              <a:t>Verdenshandelsorganisation som styrer spillereglerne for internationalhandel</a:t>
            </a:r>
          </a:p>
          <a:p>
            <a:pPr lvl="1"/>
            <a:r>
              <a:rPr lang="da-DK" dirty="0"/>
              <a:t>Som udgangspunkt mod protektionisme – må anvendes hvis man selv udsættes for det eller at lande ”snyder” i den internationale handel</a:t>
            </a:r>
          </a:p>
          <a:p>
            <a:r>
              <a:rPr lang="da-DK" dirty="0"/>
              <a:t>Kilder til handel</a:t>
            </a:r>
          </a:p>
          <a:p>
            <a:pPr lvl="1"/>
            <a:r>
              <a:rPr lang="da-DK" dirty="0">
                <a:hlinkClick r:id="rId2"/>
              </a:rPr>
              <a:t>https://wits.worldbank.org/countrystats.aspx?lang=en</a:t>
            </a:r>
            <a:endParaRPr lang="da-DK" dirty="0"/>
          </a:p>
          <a:p>
            <a:pPr lvl="1"/>
            <a:r>
              <a:rPr lang="da-DK" dirty="0">
                <a:hlinkClick r:id="rId3"/>
              </a:rPr>
              <a:t>https://oec.world/en</a:t>
            </a:r>
            <a:endParaRPr lang="da-DK" dirty="0"/>
          </a:p>
          <a:p>
            <a:pPr lvl="1"/>
            <a:r>
              <a:rPr lang="da-DK" dirty="0">
                <a:hlinkClick r:id="rId4"/>
              </a:rPr>
              <a:t>https://oec.world/en/tariff-simulator</a:t>
            </a:r>
            <a:endParaRPr lang="da-DK" dirty="0"/>
          </a:p>
          <a:p>
            <a:pPr marL="274320" lvl="1" indent="0">
              <a:buNone/>
            </a:pPr>
            <a:endParaRPr lang="da-DK" dirty="0"/>
          </a:p>
          <a:p>
            <a:pPr lvl="1"/>
            <a:endParaRPr lang="da-DK" dirty="0"/>
          </a:p>
        </p:txBody>
      </p:sp>
    </p:spTree>
    <p:extLst>
      <p:ext uri="{BB962C8B-B14F-4D97-AF65-F5344CB8AC3E}">
        <p14:creationId xmlns:p14="http://schemas.microsoft.com/office/powerpoint/2010/main" val="1198581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ECFBA721-F4D2-440E-AD14-5E05B0A5F8A6}"/>
              </a:ext>
            </a:extLst>
          </p:cNvPr>
          <p:cNvSpPr>
            <a:spLocks noGrp="1"/>
          </p:cNvSpPr>
          <p:nvPr>
            <p:ph type="title"/>
          </p:nvPr>
        </p:nvSpPr>
        <p:spPr/>
        <p:txBody>
          <a:bodyPr/>
          <a:lstStyle/>
          <a:p>
            <a:pPr algn="ctr"/>
            <a:r>
              <a:rPr lang="da-DK" dirty="0"/>
              <a:t>Krav til eksamensprojekt</a:t>
            </a:r>
          </a:p>
        </p:txBody>
      </p:sp>
      <p:sp>
        <p:nvSpPr>
          <p:cNvPr id="8" name="Pladsholder til indhold 7">
            <a:extLst>
              <a:ext uri="{FF2B5EF4-FFF2-40B4-BE49-F238E27FC236}">
                <a16:creationId xmlns:a16="http://schemas.microsoft.com/office/drawing/2014/main" id="{8EDCFFCF-19D6-450D-B631-D63B3937878C}"/>
              </a:ext>
            </a:extLst>
          </p:cNvPr>
          <p:cNvSpPr>
            <a:spLocks noGrp="1"/>
          </p:cNvSpPr>
          <p:nvPr>
            <p:ph idx="1"/>
          </p:nvPr>
        </p:nvSpPr>
        <p:spPr/>
        <p:txBody>
          <a:bodyPr>
            <a:normAutofit/>
          </a:bodyPr>
          <a:lstStyle/>
          <a:p>
            <a:r>
              <a:rPr lang="da-DK" b="1" dirty="0"/>
              <a:t>Eksamensprojektet skal indeholde: </a:t>
            </a:r>
          </a:p>
          <a:p>
            <a:pPr marL="502920" indent="-457200">
              <a:buFont typeface="+mj-lt"/>
              <a:buAutoNum type="arabicPeriod"/>
            </a:pPr>
            <a:r>
              <a:rPr lang="da-DK" dirty="0"/>
              <a:t>Problemformulering, metodiske overvejelser og behandling af gruppens/elevens egen problemformulering </a:t>
            </a:r>
          </a:p>
          <a:p>
            <a:pPr marL="502920" indent="-457200">
              <a:buFont typeface="+mj-lt"/>
              <a:buAutoNum type="arabicPeriod"/>
            </a:pPr>
            <a:r>
              <a:rPr lang="da-DK" dirty="0"/>
              <a:t>Undersøgelse/løsningen på problemformuleringen med relevante taksonomiske niveauer </a:t>
            </a:r>
          </a:p>
          <a:p>
            <a:pPr marL="502920" indent="-457200">
              <a:buFont typeface="+mj-lt"/>
              <a:buAutoNum type="arabicPeriod"/>
            </a:pPr>
            <a:r>
              <a:rPr lang="da-DK" dirty="0"/>
              <a:t> Anvendelse af statistik </a:t>
            </a:r>
          </a:p>
          <a:p>
            <a:pPr marL="502920" indent="-457200">
              <a:buFont typeface="+mj-lt"/>
              <a:buAutoNum type="arabicPeriod"/>
            </a:pPr>
            <a:r>
              <a:rPr lang="da-DK" dirty="0"/>
              <a:t>Selvstændige beregninger </a:t>
            </a:r>
          </a:p>
          <a:p>
            <a:pPr marL="45720" indent="0">
              <a:buNone/>
            </a:pPr>
            <a:endParaRPr lang="da-DK" dirty="0"/>
          </a:p>
        </p:txBody>
      </p:sp>
    </p:spTree>
    <p:extLst>
      <p:ext uri="{BB962C8B-B14F-4D97-AF65-F5344CB8AC3E}">
        <p14:creationId xmlns:p14="http://schemas.microsoft.com/office/powerpoint/2010/main" val="2973956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B503A5-DFCD-4FE7-9E29-91B1E1C88990}"/>
              </a:ext>
            </a:extLst>
          </p:cNvPr>
          <p:cNvSpPr>
            <a:spLocks noGrp="1"/>
          </p:cNvSpPr>
          <p:nvPr>
            <p:ph type="title"/>
          </p:nvPr>
        </p:nvSpPr>
        <p:spPr/>
        <p:txBody>
          <a:bodyPr/>
          <a:lstStyle/>
          <a:p>
            <a:pPr algn="ctr"/>
            <a:r>
              <a:rPr lang="da-DK" dirty="0"/>
              <a:t>Eksamensprojektet</a:t>
            </a:r>
          </a:p>
        </p:txBody>
      </p:sp>
      <p:sp>
        <p:nvSpPr>
          <p:cNvPr id="3" name="Pladsholder til indhold 2">
            <a:extLst>
              <a:ext uri="{FF2B5EF4-FFF2-40B4-BE49-F238E27FC236}">
                <a16:creationId xmlns:a16="http://schemas.microsoft.com/office/drawing/2014/main" id="{62769C38-172C-4010-8960-2941D24B81F0}"/>
              </a:ext>
            </a:extLst>
          </p:cNvPr>
          <p:cNvSpPr>
            <a:spLocks noGrp="1"/>
          </p:cNvSpPr>
          <p:nvPr>
            <p:ph idx="1"/>
          </p:nvPr>
        </p:nvSpPr>
        <p:spPr/>
        <p:txBody>
          <a:bodyPr/>
          <a:lstStyle/>
          <a:p>
            <a:r>
              <a:rPr lang="da-DK" dirty="0"/>
              <a:t>Gruppestørrelse 2-4. Det anbefales i læreplanen eleverne selv danner grupper.</a:t>
            </a:r>
          </a:p>
          <a:p>
            <a:r>
              <a:rPr lang="da-DK" dirty="0"/>
              <a:t>Så allerede nu må i gerne tænke over dette</a:t>
            </a:r>
          </a:p>
          <a:p>
            <a:r>
              <a:rPr lang="da-DK" dirty="0"/>
              <a:t>I må gerne hjælpe hinanden med synopsis, men den er individuel og der skal være forskel i dem</a:t>
            </a:r>
          </a:p>
        </p:txBody>
      </p:sp>
    </p:spTree>
    <p:extLst>
      <p:ext uri="{BB962C8B-B14F-4D97-AF65-F5344CB8AC3E}">
        <p14:creationId xmlns:p14="http://schemas.microsoft.com/office/powerpoint/2010/main" val="787545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FF4D4B-4E89-487C-B434-ACBE47433273}"/>
              </a:ext>
            </a:extLst>
          </p:cNvPr>
          <p:cNvSpPr>
            <a:spLocks noGrp="1"/>
          </p:cNvSpPr>
          <p:nvPr>
            <p:ph type="title"/>
          </p:nvPr>
        </p:nvSpPr>
        <p:spPr/>
        <p:txBody>
          <a:bodyPr/>
          <a:lstStyle/>
          <a:p>
            <a:pPr algn="ctr"/>
            <a:r>
              <a:rPr lang="da-DK" dirty="0"/>
              <a:t>Rapporten og synopsis</a:t>
            </a:r>
          </a:p>
        </p:txBody>
      </p:sp>
      <p:sp>
        <p:nvSpPr>
          <p:cNvPr id="3" name="Pladsholder til indhold 2">
            <a:extLst>
              <a:ext uri="{FF2B5EF4-FFF2-40B4-BE49-F238E27FC236}">
                <a16:creationId xmlns:a16="http://schemas.microsoft.com/office/drawing/2014/main" id="{EA6BCFAE-2C0B-45D0-AB59-6349EDFB0622}"/>
              </a:ext>
            </a:extLst>
          </p:cNvPr>
          <p:cNvSpPr>
            <a:spLocks noGrp="1"/>
          </p:cNvSpPr>
          <p:nvPr>
            <p:ph idx="1"/>
          </p:nvPr>
        </p:nvSpPr>
        <p:spPr/>
        <p:txBody>
          <a:bodyPr/>
          <a:lstStyle/>
          <a:p>
            <a:r>
              <a:rPr lang="da-DK" dirty="0"/>
              <a:t>Rapporten skal indeholde følgende:</a:t>
            </a:r>
          </a:p>
          <a:p>
            <a:pPr lvl="1"/>
            <a:r>
              <a:rPr lang="da-DK" dirty="0"/>
              <a:t>Forside, indholdsfortegnelse, indledning (I indledningen præsenteres problemformulering og problemstillinger), metodeafsnit, besvarelse af problemstillinger, konklusion, litteraturliste.</a:t>
            </a:r>
          </a:p>
          <a:p>
            <a:pPr lvl="1"/>
            <a:r>
              <a:rPr lang="da-DK" dirty="0"/>
              <a:t>Omfang: ca. 10-12 sider.</a:t>
            </a:r>
          </a:p>
          <a:p>
            <a:r>
              <a:rPr lang="da-DK" dirty="0"/>
              <a:t>Synopsis skal indeholde følgende:</a:t>
            </a:r>
          </a:p>
          <a:p>
            <a:pPr lvl="1"/>
            <a:r>
              <a:rPr lang="da-DK" dirty="0"/>
              <a:t>Præsentation af problemformulering og problemstillinger, metode (herunder evt. afgrænsning), konklusioner på hver af jeres problemstillinger, konklusion, evt. perspektivering eller bud på andre teoretiske vinkler</a:t>
            </a:r>
          </a:p>
          <a:p>
            <a:pPr lvl="1"/>
            <a:r>
              <a:rPr lang="da-DK" dirty="0"/>
              <a:t>Omfang: Max. 3 sider. 10 siders bilag. </a:t>
            </a:r>
          </a:p>
        </p:txBody>
      </p:sp>
    </p:spTree>
    <p:extLst>
      <p:ext uri="{BB962C8B-B14F-4D97-AF65-F5344CB8AC3E}">
        <p14:creationId xmlns:p14="http://schemas.microsoft.com/office/powerpoint/2010/main" val="3514881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06F1BB-783A-4BD6-A9E1-95592339E55A}"/>
              </a:ext>
            </a:extLst>
          </p:cNvPr>
          <p:cNvSpPr>
            <a:spLocks noGrp="1"/>
          </p:cNvSpPr>
          <p:nvPr>
            <p:ph type="title"/>
          </p:nvPr>
        </p:nvSpPr>
        <p:spPr/>
        <p:txBody>
          <a:bodyPr/>
          <a:lstStyle/>
          <a:p>
            <a:pPr algn="ctr"/>
            <a:r>
              <a:rPr lang="da-DK" dirty="0"/>
              <a:t>Det mundtlige oplæg</a:t>
            </a:r>
          </a:p>
        </p:txBody>
      </p:sp>
      <p:sp>
        <p:nvSpPr>
          <p:cNvPr id="3" name="Pladsholder til indhold 2">
            <a:extLst>
              <a:ext uri="{FF2B5EF4-FFF2-40B4-BE49-F238E27FC236}">
                <a16:creationId xmlns:a16="http://schemas.microsoft.com/office/drawing/2014/main" id="{4F6C176E-E073-4706-AFA9-0B1372BACA43}"/>
              </a:ext>
            </a:extLst>
          </p:cNvPr>
          <p:cNvSpPr>
            <a:spLocks noGrp="1"/>
          </p:cNvSpPr>
          <p:nvPr>
            <p:ph idx="1"/>
          </p:nvPr>
        </p:nvSpPr>
        <p:spPr/>
        <p:txBody>
          <a:bodyPr>
            <a:normAutofit fontScale="77500" lnSpcReduction="20000"/>
          </a:bodyPr>
          <a:lstStyle/>
          <a:p>
            <a:r>
              <a:rPr lang="da-DK" dirty="0"/>
              <a:t>Max 10 minutter. I bliver afbrudt hvis i </a:t>
            </a:r>
            <a:r>
              <a:rPr lang="da-DK" dirty="0" err="1"/>
              <a:t>knævrer</a:t>
            </a:r>
            <a:r>
              <a:rPr lang="da-DK" dirty="0"/>
              <a:t> derudaf.</a:t>
            </a:r>
          </a:p>
          <a:p>
            <a:r>
              <a:rPr lang="da-DK" b="1" dirty="0"/>
              <a:t>Slide 1: </a:t>
            </a:r>
            <a:r>
              <a:rPr lang="da-DK" dirty="0"/>
              <a:t>Forside</a:t>
            </a:r>
          </a:p>
          <a:p>
            <a:r>
              <a:rPr lang="da-DK" b="1" dirty="0"/>
              <a:t>Slide 2: </a:t>
            </a:r>
            <a:r>
              <a:rPr lang="da-DK" dirty="0"/>
              <a:t>Præsentation af problemformulering</a:t>
            </a:r>
          </a:p>
          <a:p>
            <a:r>
              <a:rPr lang="da-DK" b="1" dirty="0"/>
              <a:t>Slide 3: </a:t>
            </a:r>
            <a:r>
              <a:rPr lang="da-DK" dirty="0"/>
              <a:t>Struktur for jeres oplæg (1-3: er opvarmningsdelen (ca. 1. minut)</a:t>
            </a:r>
          </a:p>
          <a:p>
            <a:r>
              <a:rPr lang="da-DK" b="1" dirty="0"/>
              <a:t>Slide 4: </a:t>
            </a:r>
            <a:r>
              <a:rPr lang="da-DK" dirty="0"/>
              <a:t>Metode (Afgrænsninger, metodiske valg, præsentation af litteraturliste)</a:t>
            </a:r>
            <a:endParaRPr lang="da-DK" b="1" dirty="0"/>
          </a:p>
          <a:p>
            <a:r>
              <a:rPr lang="da-DK" b="1" dirty="0"/>
              <a:t>Slide 5: </a:t>
            </a:r>
            <a:r>
              <a:rPr lang="da-DK" dirty="0"/>
              <a:t>Det faglige slide. Overblik over kernestof anvendt til løsning af opgaven (I skal ikke sige det, men vise det) (4-5: Ca. 2-3 minutter)</a:t>
            </a:r>
          </a:p>
          <a:p>
            <a:r>
              <a:rPr lang="da-DK" b="1" dirty="0"/>
              <a:t>Slide 5-X: </a:t>
            </a:r>
            <a:r>
              <a:rPr lang="da-DK" dirty="0"/>
              <a:t>Præsentation af konklusionerne fra projektet og hvordan de er frembragt (Husk ikke kun at redegøre for data, men vær tydelige om hvordan i har brugt det) (5-X: Ca. 5-6 minutter)</a:t>
            </a:r>
          </a:p>
          <a:p>
            <a:r>
              <a:rPr lang="da-DK" b="1" dirty="0"/>
              <a:t>Sidste slide: </a:t>
            </a:r>
            <a:r>
              <a:rPr lang="da-DK" dirty="0"/>
              <a:t>Kort konklusion hvor problemformuleringen besvares. (Ca. 1 minut)</a:t>
            </a:r>
          </a:p>
          <a:p>
            <a:endParaRPr lang="da-DK" dirty="0"/>
          </a:p>
        </p:txBody>
      </p:sp>
    </p:spTree>
    <p:extLst>
      <p:ext uri="{BB962C8B-B14F-4D97-AF65-F5344CB8AC3E}">
        <p14:creationId xmlns:p14="http://schemas.microsoft.com/office/powerpoint/2010/main" val="433770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51453D-7B9F-44F6-B266-F4ADDBD8691C}"/>
              </a:ext>
            </a:extLst>
          </p:cNvPr>
          <p:cNvSpPr>
            <a:spLocks noGrp="1"/>
          </p:cNvSpPr>
          <p:nvPr>
            <p:ph type="title"/>
          </p:nvPr>
        </p:nvSpPr>
        <p:spPr/>
        <p:txBody>
          <a:bodyPr/>
          <a:lstStyle/>
          <a:p>
            <a:pPr algn="ctr"/>
            <a:r>
              <a:rPr lang="da-DK" dirty="0"/>
              <a:t>Emnet for eksamensprojektet</a:t>
            </a:r>
          </a:p>
        </p:txBody>
      </p:sp>
      <p:sp>
        <p:nvSpPr>
          <p:cNvPr id="3" name="Pladsholder til indhold 2">
            <a:extLst>
              <a:ext uri="{FF2B5EF4-FFF2-40B4-BE49-F238E27FC236}">
                <a16:creationId xmlns:a16="http://schemas.microsoft.com/office/drawing/2014/main" id="{DF04A1BB-E850-4F7D-B055-51BEC2F0ADA7}"/>
              </a:ext>
            </a:extLst>
          </p:cNvPr>
          <p:cNvSpPr>
            <a:spLocks noGrp="1"/>
          </p:cNvSpPr>
          <p:nvPr>
            <p:ph idx="1"/>
          </p:nvPr>
        </p:nvSpPr>
        <p:spPr/>
        <p:txBody>
          <a:bodyPr>
            <a:normAutofit fontScale="92500" lnSpcReduction="10000"/>
          </a:bodyPr>
          <a:lstStyle/>
          <a:p>
            <a:r>
              <a:rPr lang="da-DK" dirty="0"/>
              <a:t>Temaet for det afsluttende projekt kan på B-niveau anbefales at være tilstrækkeligt bredt, til at alle faglige mål kan inddrages i problemstillingerne. Således vil et større land, eller en region være oplagt som tema. “Den danske velfærdsstat” vil nok være i modstrid med fagets identitet. Tilsvarende vil et tema som “Internationale valutamarkeder” være for smalt.  </a:t>
            </a:r>
          </a:p>
          <a:p>
            <a:r>
              <a:rPr lang="da-DK" dirty="0"/>
              <a:t>Det er væsentligt, at eleverne gøres opmærksomme på, at projektet har som formål at danne udgangspunkt for eksamen. Så det er både meningen, at eleverne skal præsentere en stærk problembehandling (dermed brug af data) og teorier, som kan danne grundlag for diskussionen med eksaminator til eksamen. </a:t>
            </a:r>
          </a:p>
          <a:p>
            <a:r>
              <a:rPr lang="da-DK" dirty="0"/>
              <a:t>Læreren skal godkende gruppens problemformulering i løbet af processen</a:t>
            </a:r>
          </a:p>
        </p:txBody>
      </p:sp>
    </p:spTree>
    <p:extLst>
      <p:ext uri="{BB962C8B-B14F-4D97-AF65-F5344CB8AC3E}">
        <p14:creationId xmlns:p14="http://schemas.microsoft.com/office/powerpoint/2010/main" val="3239127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9F0902-ADED-4749-86F8-496B566F8AEB}"/>
              </a:ext>
            </a:extLst>
          </p:cNvPr>
          <p:cNvSpPr>
            <a:spLocks noGrp="1"/>
          </p:cNvSpPr>
          <p:nvPr>
            <p:ph type="title"/>
          </p:nvPr>
        </p:nvSpPr>
        <p:spPr/>
        <p:txBody>
          <a:bodyPr/>
          <a:lstStyle/>
          <a:p>
            <a:pPr algn="ctr"/>
            <a:r>
              <a:rPr lang="da-DK" dirty="0"/>
              <a:t>Fremtidige udfordringer for Europas økonomier</a:t>
            </a:r>
          </a:p>
        </p:txBody>
      </p:sp>
      <p:sp>
        <p:nvSpPr>
          <p:cNvPr id="3" name="Pladsholder til indhold 2">
            <a:extLst>
              <a:ext uri="{FF2B5EF4-FFF2-40B4-BE49-F238E27FC236}">
                <a16:creationId xmlns:a16="http://schemas.microsoft.com/office/drawing/2014/main" id="{72EDCA09-CBCF-441D-9CCE-36BEB081F8B1}"/>
              </a:ext>
            </a:extLst>
          </p:cNvPr>
          <p:cNvSpPr>
            <a:spLocks noGrp="1"/>
          </p:cNvSpPr>
          <p:nvPr>
            <p:ph idx="1"/>
          </p:nvPr>
        </p:nvSpPr>
        <p:spPr/>
        <p:txBody>
          <a:bodyPr/>
          <a:lstStyle/>
          <a:p>
            <a:r>
              <a:rPr lang="da-DK" dirty="0"/>
              <a:t>Vores emne er: Fremtidige udfordringer for Europas økonomier</a:t>
            </a:r>
          </a:p>
          <a:p>
            <a:r>
              <a:rPr lang="da-DK" dirty="0"/>
              <a:t>Giver mulighed for at bruge prognoser og fremskrivninger af økonomien (Her skal vi være skarp på metode)</a:t>
            </a:r>
          </a:p>
          <a:p>
            <a:r>
              <a:rPr lang="da-DK" dirty="0"/>
              <a:t>Giver mulighed for at i kan vise afgrænsning og refleksion i forhold til at udvælge et mindre område inden for det overordnede område</a:t>
            </a:r>
          </a:p>
          <a:p>
            <a:r>
              <a:rPr lang="da-DK" dirty="0"/>
              <a:t>Udfordringer betyder også i får mulighed for at vise løsningsmuligheder – altså anvende faget til at løse konkrete udfordringer</a:t>
            </a:r>
          </a:p>
          <a:p>
            <a:endParaRPr lang="da-DK" dirty="0"/>
          </a:p>
        </p:txBody>
      </p:sp>
    </p:spTree>
    <p:extLst>
      <p:ext uri="{BB962C8B-B14F-4D97-AF65-F5344CB8AC3E}">
        <p14:creationId xmlns:p14="http://schemas.microsoft.com/office/powerpoint/2010/main" val="1416327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F04012-9DE8-BB7A-278F-D7CD79377135}"/>
              </a:ext>
            </a:extLst>
          </p:cNvPr>
          <p:cNvSpPr>
            <a:spLocks noGrp="1"/>
          </p:cNvSpPr>
          <p:nvPr>
            <p:ph type="title"/>
          </p:nvPr>
        </p:nvSpPr>
        <p:spPr/>
        <p:txBody>
          <a:bodyPr/>
          <a:lstStyle/>
          <a:p>
            <a:pPr algn="ctr"/>
            <a:r>
              <a:rPr lang="da-DK" dirty="0"/>
              <a:t>Vi gennemgår opgave formulering</a:t>
            </a:r>
          </a:p>
        </p:txBody>
      </p:sp>
      <p:sp>
        <p:nvSpPr>
          <p:cNvPr id="3" name="Pladsholder til indhold 2">
            <a:extLst>
              <a:ext uri="{FF2B5EF4-FFF2-40B4-BE49-F238E27FC236}">
                <a16:creationId xmlns:a16="http://schemas.microsoft.com/office/drawing/2014/main" id="{3AEB9764-D7C6-679D-89E3-CD6C1A76569F}"/>
              </a:ext>
            </a:extLst>
          </p:cNvPr>
          <p:cNvSpPr>
            <a:spLocks noGrp="1"/>
          </p:cNvSpPr>
          <p:nvPr>
            <p:ph idx="1"/>
          </p:nvPr>
        </p:nvSpPr>
        <p:spPr/>
        <p:txBody>
          <a:bodyPr/>
          <a:lstStyle/>
          <a:p>
            <a:r>
              <a:rPr lang="da-DK" dirty="0"/>
              <a:t>Se opgave formulering </a:t>
            </a:r>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2240648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AC5C0F-DB05-D9DD-3EC7-2A9DA61D2AAB}"/>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4B1A89F5-23C2-9F03-BB47-E6B6D3711BD2}"/>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1962219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D5B581-B7AB-4D4E-8221-BDBB6B9680C1}"/>
              </a:ext>
            </a:extLst>
          </p:cNvPr>
          <p:cNvSpPr>
            <a:spLocks noGrp="1"/>
          </p:cNvSpPr>
          <p:nvPr>
            <p:ph type="title"/>
          </p:nvPr>
        </p:nvSpPr>
        <p:spPr/>
        <p:txBody>
          <a:bodyPr/>
          <a:lstStyle/>
          <a:p>
            <a:pPr algn="ctr"/>
            <a:r>
              <a:rPr lang="da-DK" dirty="0"/>
              <a:t>Hvad skal vi nu?</a:t>
            </a:r>
          </a:p>
        </p:txBody>
      </p:sp>
      <p:sp>
        <p:nvSpPr>
          <p:cNvPr id="3" name="Pladsholder til indhold 2">
            <a:extLst>
              <a:ext uri="{FF2B5EF4-FFF2-40B4-BE49-F238E27FC236}">
                <a16:creationId xmlns:a16="http://schemas.microsoft.com/office/drawing/2014/main" id="{DEBC9D76-8273-7B20-57C3-A0E832FCE528}"/>
              </a:ext>
            </a:extLst>
          </p:cNvPr>
          <p:cNvSpPr>
            <a:spLocks noGrp="1"/>
          </p:cNvSpPr>
          <p:nvPr>
            <p:ph idx="1"/>
          </p:nvPr>
        </p:nvSpPr>
        <p:spPr/>
        <p:txBody>
          <a:bodyPr>
            <a:normAutofit fontScale="92500"/>
          </a:bodyPr>
          <a:lstStyle/>
          <a:p>
            <a:r>
              <a:rPr lang="da-DK" dirty="0"/>
              <a:t>Vi skal have dannet grupper. 3-4 er ideel gruppestørrelse.</a:t>
            </a:r>
          </a:p>
          <a:p>
            <a:r>
              <a:rPr lang="da-DK" dirty="0"/>
              <a:t>Grupperne skal i gang med at finde en problemformulering</a:t>
            </a:r>
          </a:p>
          <a:p>
            <a:r>
              <a:rPr lang="da-DK" dirty="0"/>
              <a:t>Det vigtige er i kan vise noget IØ-fagligt til at løse en problemstilling</a:t>
            </a:r>
          </a:p>
          <a:p>
            <a:r>
              <a:rPr lang="da-DK" dirty="0"/>
              <a:t>Det giver absolut intet til eksamen at finde en masse informationer og så bare snakke</a:t>
            </a:r>
          </a:p>
          <a:p>
            <a:r>
              <a:rPr lang="da-DK" dirty="0"/>
              <a:t>Derfor kan man starte forskellige steder. Er der et land, flere lande eller en generel problemstilling man vil undersøge kan man starte der</a:t>
            </a:r>
          </a:p>
          <a:p>
            <a:r>
              <a:rPr lang="da-DK" dirty="0"/>
              <a:t>Det kan også være man rigtig gerne vil snakke om nogle særlige kernestofområder, så skal i finde på noget der passer til det </a:t>
            </a:r>
          </a:p>
          <a:p>
            <a:endParaRPr lang="da-DK" dirty="0"/>
          </a:p>
        </p:txBody>
      </p:sp>
    </p:spTree>
    <p:extLst>
      <p:ext uri="{BB962C8B-B14F-4D97-AF65-F5344CB8AC3E}">
        <p14:creationId xmlns:p14="http://schemas.microsoft.com/office/powerpoint/2010/main" val="3201038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967973-A8D4-A45F-841C-6C9183AE6FB5}"/>
              </a:ext>
            </a:extLst>
          </p:cNvPr>
          <p:cNvSpPr>
            <a:spLocks noGrp="1"/>
          </p:cNvSpPr>
          <p:nvPr>
            <p:ph type="title"/>
          </p:nvPr>
        </p:nvSpPr>
        <p:spPr/>
        <p:txBody>
          <a:bodyPr/>
          <a:lstStyle/>
          <a:p>
            <a:pPr algn="ctr"/>
            <a:r>
              <a:rPr lang="da-DK" dirty="0"/>
              <a:t>Taksonomiske niveauer</a:t>
            </a:r>
          </a:p>
        </p:txBody>
      </p:sp>
      <p:sp>
        <p:nvSpPr>
          <p:cNvPr id="3" name="Pladsholder til indhold 2">
            <a:extLst>
              <a:ext uri="{FF2B5EF4-FFF2-40B4-BE49-F238E27FC236}">
                <a16:creationId xmlns:a16="http://schemas.microsoft.com/office/drawing/2014/main" id="{21516B77-56D5-8D3B-1A26-6AC314D1BFB2}"/>
              </a:ext>
            </a:extLst>
          </p:cNvPr>
          <p:cNvSpPr>
            <a:spLocks noGrp="1"/>
          </p:cNvSpPr>
          <p:nvPr>
            <p:ph idx="1"/>
          </p:nvPr>
        </p:nvSpPr>
        <p:spPr/>
        <p:txBody>
          <a:bodyPr>
            <a:normAutofit fontScale="62500" lnSpcReduction="20000"/>
          </a:bodyPr>
          <a:lstStyle/>
          <a:p>
            <a:r>
              <a:rPr lang="da-DK" b="1" dirty="0"/>
              <a:t>Redegørelse: </a:t>
            </a:r>
            <a:r>
              <a:rPr lang="da-DK" dirty="0"/>
              <a:t>Her er det oplagt at få redegjort for noget af det man anvender senere i opgaven</a:t>
            </a:r>
          </a:p>
          <a:p>
            <a:r>
              <a:rPr lang="da-DK" dirty="0"/>
              <a:t>Eks: </a:t>
            </a:r>
            <a:r>
              <a:rPr lang="da-DK" i="1" dirty="0"/>
              <a:t>”Redegør for de grundlæggende handelsteorier”</a:t>
            </a:r>
          </a:p>
          <a:p>
            <a:r>
              <a:rPr lang="da-DK" dirty="0"/>
              <a:t>Eks: </a:t>
            </a:r>
            <a:r>
              <a:rPr lang="da-DK" i="1" dirty="0"/>
              <a:t>”Redegør for begrebet konkurrenceevne”</a:t>
            </a:r>
          </a:p>
          <a:p>
            <a:r>
              <a:rPr lang="da-DK" b="1" dirty="0"/>
              <a:t>Analyse: </a:t>
            </a:r>
            <a:r>
              <a:rPr lang="da-DK" dirty="0"/>
              <a:t>Dette niveau skal minde lidt om jeres overordnede problemformulering. Her er det vigtigt at inddrage empiri og analysere på det.</a:t>
            </a:r>
          </a:p>
          <a:p>
            <a:r>
              <a:rPr lang="da-DK" dirty="0"/>
              <a:t>Eks: </a:t>
            </a:r>
            <a:r>
              <a:rPr lang="da-DK" i="1" dirty="0"/>
              <a:t>”Analyser den aktuelle økonomiske udvikling i Land X med henblik på at fastslå fremtidige udfordringer for landets økonomi”</a:t>
            </a:r>
          </a:p>
          <a:p>
            <a:r>
              <a:rPr lang="da-DK" dirty="0"/>
              <a:t>Eks: </a:t>
            </a:r>
            <a:r>
              <a:rPr lang="da-DK" i="1" dirty="0"/>
              <a:t>”Analyser hvorledes manglen på arbejdskraft i Danmark påvirker løndannelsen i den offentlige og private sektor”</a:t>
            </a:r>
          </a:p>
          <a:p>
            <a:r>
              <a:rPr lang="da-DK" b="1" dirty="0"/>
              <a:t>Vurdering/diskussion: </a:t>
            </a:r>
            <a:r>
              <a:rPr lang="da-DK" dirty="0"/>
              <a:t>På dette niveau er det lækkert hvis man kan få noget økonomisk politik i spil. Altså gerne noget med anbefalinger til fremtiden.</a:t>
            </a:r>
          </a:p>
          <a:p>
            <a:r>
              <a:rPr lang="da-DK" dirty="0"/>
              <a:t>Eks: </a:t>
            </a:r>
            <a:r>
              <a:rPr lang="da-DK" i="1" dirty="0"/>
              <a:t>”Diskuter hvilke kortsigtede og langsigtede økonomiske politikker Land X bør føre”</a:t>
            </a:r>
          </a:p>
          <a:p>
            <a:r>
              <a:rPr lang="da-DK" dirty="0"/>
              <a:t>Eks: </a:t>
            </a:r>
            <a:r>
              <a:rPr lang="da-DK" i="1" dirty="0"/>
              <a:t>”Vurder hvorvidt ulemperne overstiger fordelene ved at føre fastkurspolitik overfor Euroen”</a:t>
            </a:r>
          </a:p>
        </p:txBody>
      </p:sp>
    </p:spTree>
    <p:extLst>
      <p:ext uri="{BB962C8B-B14F-4D97-AF65-F5344CB8AC3E}">
        <p14:creationId xmlns:p14="http://schemas.microsoft.com/office/powerpoint/2010/main" val="2005911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FBEBE6-CE0B-434B-0E74-47AEED22C542}"/>
              </a:ext>
            </a:extLst>
          </p:cNvPr>
          <p:cNvSpPr>
            <a:spLocks noGrp="1"/>
          </p:cNvSpPr>
          <p:nvPr>
            <p:ph type="title"/>
          </p:nvPr>
        </p:nvSpPr>
        <p:spPr/>
        <p:txBody>
          <a:bodyPr/>
          <a:lstStyle/>
          <a:p>
            <a:pPr algn="ctr"/>
            <a:r>
              <a:rPr lang="da-DK" dirty="0"/>
              <a:t>Taksonomiske niveauer</a:t>
            </a:r>
          </a:p>
        </p:txBody>
      </p:sp>
      <p:sp>
        <p:nvSpPr>
          <p:cNvPr id="3" name="Pladsholder til indhold 2">
            <a:extLst>
              <a:ext uri="{FF2B5EF4-FFF2-40B4-BE49-F238E27FC236}">
                <a16:creationId xmlns:a16="http://schemas.microsoft.com/office/drawing/2014/main" id="{51D9D0F9-CB30-404D-7FF6-56B088C27439}"/>
              </a:ext>
            </a:extLst>
          </p:cNvPr>
          <p:cNvSpPr>
            <a:spLocks noGrp="1"/>
          </p:cNvSpPr>
          <p:nvPr>
            <p:ph idx="1"/>
          </p:nvPr>
        </p:nvSpPr>
        <p:spPr/>
        <p:txBody>
          <a:bodyPr/>
          <a:lstStyle/>
          <a:p>
            <a:r>
              <a:rPr lang="da-DK" dirty="0"/>
              <a:t>I skal selvfølgelig målrette dem lidt mere, så det ikke er for generisk</a:t>
            </a:r>
          </a:p>
          <a:p>
            <a:r>
              <a:rPr lang="da-DK" dirty="0"/>
              <a:t>Hav fokus på om problemstillingerne hjælper med at besvare det overordnede spørgsmål</a:t>
            </a:r>
          </a:p>
          <a:p>
            <a:r>
              <a:rPr lang="da-DK" dirty="0"/>
              <a:t>Husk at fokus i den mundtlige fremlæggelse skal være på analyse og diskussion</a:t>
            </a:r>
          </a:p>
          <a:p>
            <a:r>
              <a:rPr lang="da-DK" dirty="0"/>
              <a:t>Husk at eksamen tager </a:t>
            </a:r>
            <a:r>
              <a:rPr lang="da-DK" b="1" dirty="0"/>
              <a:t>udgangspunkt</a:t>
            </a:r>
            <a:r>
              <a:rPr lang="da-DK" dirty="0"/>
              <a:t> i jeres besvarelse på de taksonomiske niveauer – I er til eksamen i hele pensum.</a:t>
            </a:r>
          </a:p>
          <a:p>
            <a:r>
              <a:rPr lang="da-DK" dirty="0"/>
              <a:t>Derfor: Jo mere i selv kan få med og komme med, des mere kan i styre eksamen. </a:t>
            </a:r>
          </a:p>
          <a:p>
            <a:endParaRPr lang="da-DK" dirty="0"/>
          </a:p>
        </p:txBody>
      </p:sp>
    </p:spTree>
    <p:extLst>
      <p:ext uri="{BB962C8B-B14F-4D97-AF65-F5344CB8AC3E}">
        <p14:creationId xmlns:p14="http://schemas.microsoft.com/office/powerpoint/2010/main" val="3319078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94</TotalTime>
  <Words>1130</Words>
  <Application>Microsoft Office PowerPoint</Application>
  <PresentationFormat>Brugerdefineret</PresentationFormat>
  <Paragraphs>96</Paragraphs>
  <Slides>17</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17</vt:i4>
      </vt:variant>
    </vt:vector>
  </HeadingPairs>
  <TitlesOfParts>
    <vt:vector size="21" baseType="lpstr">
      <vt:lpstr>Arial</vt:lpstr>
      <vt:lpstr>Century Gothic</vt:lpstr>
      <vt:lpstr>Wingdings</vt:lpstr>
      <vt:lpstr>Præsentation med verden 16x9</vt:lpstr>
      <vt:lpstr>Afrunding international handel</vt:lpstr>
      <vt:lpstr>Dagens program</vt:lpstr>
      <vt:lpstr>Opsamling fra sidste gang</vt:lpstr>
      <vt:lpstr>”Befrielsens dag”</vt:lpstr>
      <vt:lpstr>Hvad skal vi have med fra forløbet?</vt:lpstr>
      <vt:lpstr>Hvad skal vi have med fra forløbet?</vt:lpstr>
      <vt:lpstr>Krav til eksamensprojekt</vt:lpstr>
      <vt:lpstr>Eksamensprojektet</vt:lpstr>
      <vt:lpstr>Rapporten og synopsis</vt:lpstr>
      <vt:lpstr>Det mundtlige oplæg</vt:lpstr>
      <vt:lpstr>Emnet for eksamensprojektet</vt:lpstr>
      <vt:lpstr>Fremtidige udfordringer for Europas økonomier</vt:lpstr>
      <vt:lpstr>Vi gennemgår opgave formulering</vt:lpstr>
      <vt:lpstr>Pause</vt:lpstr>
      <vt:lpstr>Hvad skal vi nu?</vt:lpstr>
      <vt:lpstr>Taksonomiske niveauer</vt:lpstr>
      <vt:lpstr>Taksonomiske niveauer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2025-04-02T07:10:02Z</dcterms:created>
  <dcterms:modified xsi:type="dcterms:W3CDTF">2025-04-02T08:44:12Z</dcterms:modified>
</cp:coreProperties>
</file>