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86" autoAdjust="0"/>
  </p:normalViewPr>
  <p:slideViewPr>
    <p:cSldViewPr>
      <p:cViewPr varScale="1">
        <p:scale>
          <a:sx n="70" d="100"/>
          <a:sy n="70" d="100"/>
        </p:scale>
        <p:origin x="536" y="7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Nelting Keller (LNKE - Underviser - VE - AK)" userId="0f8b2343-f0d9-4667-9071-fe4d1167a82f" providerId="ADAL" clId="{D1E90B0E-FFC5-445C-B307-C8502855C4B8}"/>
    <pc:docChg chg="custSel addSld modSld">
      <pc:chgData name="Lennart Nelting Keller (LNKE - Underviser - VE - AK)" userId="0f8b2343-f0d9-4667-9071-fe4d1167a82f" providerId="ADAL" clId="{D1E90B0E-FFC5-445C-B307-C8502855C4B8}" dt="2025-04-02T10:37:44.653" v="437" actId="20577"/>
      <pc:docMkLst>
        <pc:docMk/>
      </pc:docMkLst>
      <pc:sldChg chg="modSp mod">
        <pc:chgData name="Lennart Nelting Keller (LNKE - Underviser - VE - AK)" userId="0f8b2343-f0d9-4667-9071-fe4d1167a82f" providerId="ADAL" clId="{D1E90B0E-FFC5-445C-B307-C8502855C4B8}" dt="2025-04-02T10:20:58.183" v="381" actId="20577"/>
        <pc:sldMkLst>
          <pc:docMk/>
          <pc:sldMk cId="1661178644" sldId="257"/>
        </pc:sldMkLst>
        <pc:spChg chg="mod">
          <ac:chgData name="Lennart Nelting Keller (LNKE - Underviser - VE - AK)" userId="0f8b2343-f0d9-4667-9071-fe4d1167a82f" providerId="ADAL" clId="{D1E90B0E-FFC5-445C-B307-C8502855C4B8}" dt="2025-04-02T10:20:58.183" v="381" actId="20577"/>
          <ac:spMkLst>
            <pc:docMk/>
            <pc:sldMk cId="1661178644" sldId="257"/>
            <ac:spMk id="3" creationId="{9ACD6760-850B-947B-4679-73CA3B6A3A8C}"/>
          </ac:spMkLst>
        </pc:spChg>
      </pc:sldChg>
      <pc:sldChg chg="modSp mod">
        <pc:chgData name="Lennart Nelting Keller (LNKE - Underviser - VE - AK)" userId="0f8b2343-f0d9-4667-9071-fe4d1167a82f" providerId="ADAL" clId="{D1E90B0E-FFC5-445C-B307-C8502855C4B8}" dt="2025-04-02T10:18:25.446" v="54" actId="20577"/>
        <pc:sldMkLst>
          <pc:docMk/>
          <pc:sldMk cId="1436997772" sldId="263"/>
        </pc:sldMkLst>
        <pc:spChg chg="mod">
          <ac:chgData name="Lennart Nelting Keller (LNKE - Underviser - VE - AK)" userId="0f8b2343-f0d9-4667-9071-fe4d1167a82f" providerId="ADAL" clId="{D1E90B0E-FFC5-445C-B307-C8502855C4B8}" dt="2025-04-02T10:18:25.446" v="54" actId="20577"/>
          <ac:spMkLst>
            <pc:docMk/>
            <pc:sldMk cId="1436997772" sldId="263"/>
            <ac:spMk id="3" creationId="{AC0027D6-B8BF-44DA-2CB6-9B0781CDA55E}"/>
          </ac:spMkLst>
        </pc:spChg>
      </pc:sldChg>
      <pc:sldChg chg="modSp new mod">
        <pc:chgData name="Lennart Nelting Keller (LNKE - Underviser - VE - AK)" userId="0f8b2343-f0d9-4667-9071-fe4d1167a82f" providerId="ADAL" clId="{D1E90B0E-FFC5-445C-B307-C8502855C4B8}" dt="2025-04-02T10:20:08.006" v="361" actId="20577"/>
        <pc:sldMkLst>
          <pc:docMk/>
          <pc:sldMk cId="2813498062" sldId="264"/>
        </pc:sldMkLst>
        <pc:spChg chg="mod">
          <ac:chgData name="Lennart Nelting Keller (LNKE - Underviser - VE - AK)" userId="0f8b2343-f0d9-4667-9071-fe4d1167a82f" providerId="ADAL" clId="{D1E90B0E-FFC5-445C-B307-C8502855C4B8}" dt="2025-04-02T10:20:08.006" v="361" actId="20577"/>
          <ac:spMkLst>
            <pc:docMk/>
            <pc:sldMk cId="2813498062" sldId="264"/>
            <ac:spMk id="2" creationId="{848593ED-B75A-85E8-D461-4F205591F9C1}"/>
          </ac:spMkLst>
        </pc:spChg>
        <pc:spChg chg="mod">
          <ac:chgData name="Lennart Nelting Keller (LNKE - Underviser - VE - AK)" userId="0f8b2343-f0d9-4667-9071-fe4d1167a82f" providerId="ADAL" clId="{D1E90B0E-FFC5-445C-B307-C8502855C4B8}" dt="2025-04-02T10:19:55.206" v="356" actId="20577"/>
          <ac:spMkLst>
            <pc:docMk/>
            <pc:sldMk cId="2813498062" sldId="264"/>
            <ac:spMk id="3" creationId="{88476CDC-0CAC-D654-95D7-EBFF8E8B151C}"/>
          </ac:spMkLst>
        </pc:spChg>
      </pc:sldChg>
      <pc:sldChg chg="modSp new mod">
        <pc:chgData name="Lennart Nelting Keller (LNKE - Underviser - VE - AK)" userId="0f8b2343-f0d9-4667-9071-fe4d1167a82f" providerId="ADAL" clId="{D1E90B0E-FFC5-445C-B307-C8502855C4B8}" dt="2025-04-02T10:21:16.687" v="400" actId="5793"/>
        <pc:sldMkLst>
          <pc:docMk/>
          <pc:sldMk cId="3949116480" sldId="265"/>
        </pc:sldMkLst>
        <pc:spChg chg="mod">
          <ac:chgData name="Lennart Nelting Keller (LNKE - Underviser - VE - AK)" userId="0f8b2343-f0d9-4667-9071-fe4d1167a82f" providerId="ADAL" clId="{D1E90B0E-FFC5-445C-B307-C8502855C4B8}" dt="2025-04-02T10:21:13.193" v="395" actId="20577"/>
          <ac:spMkLst>
            <pc:docMk/>
            <pc:sldMk cId="3949116480" sldId="265"/>
            <ac:spMk id="2" creationId="{409E4B6F-61A8-EFB2-B713-5CAF1586D719}"/>
          </ac:spMkLst>
        </pc:spChg>
        <pc:spChg chg="mod">
          <ac:chgData name="Lennart Nelting Keller (LNKE - Underviser - VE - AK)" userId="0f8b2343-f0d9-4667-9071-fe4d1167a82f" providerId="ADAL" clId="{D1E90B0E-FFC5-445C-B307-C8502855C4B8}" dt="2025-04-02T10:21:16.687" v="400" actId="5793"/>
          <ac:spMkLst>
            <pc:docMk/>
            <pc:sldMk cId="3949116480" sldId="265"/>
            <ac:spMk id="3" creationId="{FCE42077-C89D-6698-53ED-289875DE283D}"/>
          </ac:spMkLst>
        </pc:spChg>
      </pc:sldChg>
      <pc:sldChg chg="modSp new mod">
        <pc:chgData name="Lennart Nelting Keller (LNKE - Underviser - VE - AK)" userId="0f8b2343-f0d9-4667-9071-fe4d1167a82f" providerId="ADAL" clId="{D1E90B0E-FFC5-445C-B307-C8502855C4B8}" dt="2025-04-02T10:37:33.855" v="411" actId="5793"/>
        <pc:sldMkLst>
          <pc:docMk/>
          <pc:sldMk cId="1111782662" sldId="266"/>
        </pc:sldMkLst>
        <pc:spChg chg="mod">
          <ac:chgData name="Lennart Nelting Keller (LNKE - Underviser - VE - AK)" userId="0f8b2343-f0d9-4667-9071-fe4d1167a82f" providerId="ADAL" clId="{D1E90B0E-FFC5-445C-B307-C8502855C4B8}" dt="2025-04-02T10:37:31.807" v="408" actId="20577"/>
          <ac:spMkLst>
            <pc:docMk/>
            <pc:sldMk cId="1111782662" sldId="266"/>
            <ac:spMk id="2" creationId="{1C9B8E42-6118-9CB2-CB3E-94F435783B04}"/>
          </ac:spMkLst>
        </pc:spChg>
        <pc:spChg chg="mod">
          <ac:chgData name="Lennart Nelting Keller (LNKE - Underviser - VE - AK)" userId="0f8b2343-f0d9-4667-9071-fe4d1167a82f" providerId="ADAL" clId="{D1E90B0E-FFC5-445C-B307-C8502855C4B8}" dt="2025-04-02T10:37:33.855" v="411" actId="5793"/>
          <ac:spMkLst>
            <pc:docMk/>
            <pc:sldMk cId="1111782662" sldId="266"/>
            <ac:spMk id="3" creationId="{EFE94240-C897-E8F8-B7A2-C93CBBFC43A0}"/>
          </ac:spMkLst>
        </pc:spChg>
      </pc:sldChg>
      <pc:sldChg chg="modSp new mod">
        <pc:chgData name="Lennart Nelting Keller (LNKE - Underviser - VE - AK)" userId="0f8b2343-f0d9-4667-9071-fe4d1167a82f" providerId="ADAL" clId="{D1E90B0E-FFC5-445C-B307-C8502855C4B8}" dt="2025-04-02T10:37:44.653" v="437" actId="20577"/>
        <pc:sldMkLst>
          <pc:docMk/>
          <pc:sldMk cId="2048565686" sldId="267"/>
        </pc:sldMkLst>
        <pc:spChg chg="mod">
          <ac:chgData name="Lennart Nelting Keller (LNKE - Underviser - VE - AK)" userId="0f8b2343-f0d9-4667-9071-fe4d1167a82f" providerId="ADAL" clId="{D1E90B0E-FFC5-445C-B307-C8502855C4B8}" dt="2025-04-02T10:37:44.653" v="437" actId="20577"/>
          <ac:spMkLst>
            <pc:docMk/>
            <pc:sldMk cId="2048565686" sldId="267"/>
            <ac:spMk id="2" creationId="{A6904A92-2560-6C63-173A-96C144110A3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02-04-2025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02-04-2025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02-04-2025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02-04-2025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02-04-2025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02-04-2025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02-04-2025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02-04-2025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02-04-2025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02-04-2025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02-04-2025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02-04-2025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02-04-2025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Velfærdsstat og konkurrencestat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SWOT-analyse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BEAEF8-9803-FCEE-9F02-E817A6E32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CD6760-850B-947B-4679-73CA3B6A3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Opsamling fra sidste gang</a:t>
            </a:r>
          </a:p>
          <a:p>
            <a:r>
              <a:rPr lang="da-DK" dirty="0"/>
              <a:t>2) SWOT-Analyse</a:t>
            </a:r>
          </a:p>
          <a:p>
            <a:r>
              <a:rPr lang="da-DK" dirty="0"/>
              <a:t>3) Fra velfærdsstat til konkurrencestat</a:t>
            </a:r>
          </a:p>
          <a:p>
            <a:r>
              <a:rPr lang="da-DK" dirty="0"/>
              <a:t>4) Begrebsbingo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6117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888164-D3A4-76CD-2949-74572A86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 fra sidste gang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5DCD31-BA31-94D1-A7EE-02B2B5483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Tre strategier til at løse udfordringerne for vores velfærdsmodel: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Nedskæringsstrategien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Udvidelsesstrategien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Omprioriteringsstrategien</a:t>
            </a:r>
          </a:p>
        </p:txBody>
      </p:sp>
    </p:spTree>
    <p:extLst>
      <p:ext uri="{BB962C8B-B14F-4D97-AF65-F5344CB8AC3E}">
        <p14:creationId xmlns:p14="http://schemas.microsoft.com/office/powerpoint/2010/main" val="12356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E13A6-6A46-863E-C2BF-8CFE82BBE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SWOT-Analyse bogens bud</a:t>
            </a:r>
          </a:p>
        </p:txBody>
      </p:sp>
      <p:pic>
        <p:nvPicPr>
          <p:cNvPr id="5" name="Pladsholder til indhold 4" descr="Et billede, der indeholder tekst, skærmbillede, Font/skrifttype, nummer/tal&#10;&#10;Indhold genereret af kunstig intelligens kan være forkert.">
            <a:extLst>
              <a:ext uri="{FF2B5EF4-FFF2-40B4-BE49-F238E27FC236}">
                <a16:creationId xmlns:a16="http://schemas.microsoft.com/office/drawing/2014/main" id="{2FA755F7-F015-0F1A-7C42-94B912A34F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405" y="1828800"/>
            <a:ext cx="6886016" cy="4343400"/>
          </a:xfrm>
        </p:spPr>
      </p:pic>
    </p:spTree>
    <p:extLst>
      <p:ext uri="{BB962C8B-B14F-4D97-AF65-F5344CB8AC3E}">
        <p14:creationId xmlns:p14="http://schemas.microsoft.com/office/powerpoint/2010/main" val="264337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481289-269C-2EB0-20BF-8AF572BB6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Swot</a:t>
            </a:r>
            <a:r>
              <a:rPr lang="da-DK" dirty="0"/>
              <a:t>-Analyse bogens bud</a:t>
            </a:r>
          </a:p>
        </p:txBody>
      </p:sp>
      <p:pic>
        <p:nvPicPr>
          <p:cNvPr id="5" name="Pladsholder til indhold 4" descr="Et billede, der indeholder tekst, skærmbillede, Font/skrifttype, dokument&#10;&#10;Indhold genereret af kunstig intelligens kan være forkert.">
            <a:extLst>
              <a:ext uri="{FF2B5EF4-FFF2-40B4-BE49-F238E27FC236}">
                <a16:creationId xmlns:a16="http://schemas.microsoft.com/office/drawing/2014/main" id="{2F2760EB-2CEE-BA98-6046-966CD18D72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233" y="2355765"/>
            <a:ext cx="7982360" cy="3289469"/>
          </a:xfrm>
        </p:spPr>
      </p:pic>
    </p:spTree>
    <p:extLst>
      <p:ext uri="{BB962C8B-B14F-4D97-AF65-F5344CB8AC3E}">
        <p14:creationId xmlns:p14="http://schemas.microsoft.com/office/powerpoint/2010/main" val="244985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6AC9D0-6583-6067-814C-225B7BB8E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Fra velfærdsstat til konkurrencestat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877C43-9262-CCF3-DE4B-6B2066413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812" y="1828800"/>
            <a:ext cx="11089232" cy="4912568"/>
          </a:xfrm>
        </p:spPr>
        <p:txBody>
          <a:bodyPr>
            <a:normAutofit fontScale="85000" lnSpcReduction="10000"/>
          </a:bodyPr>
          <a:lstStyle/>
          <a:p>
            <a:r>
              <a:rPr lang="da-DK" dirty="0"/>
              <a:t>Udvidelsesstrategien har været et centralt </a:t>
            </a:r>
            <a:r>
              <a:rPr lang="da-DK" dirty="0" err="1"/>
              <a:t>strukturpolitisk</a:t>
            </a:r>
            <a:r>
              <a:rPr lang="da-DK" dirty="0"/>
              <a:t> værktøj op gennem 2010’erne i forsøget på at få velfærdsstatens budgetter til at balancere, og strategien synes at hænge sammen med idéen om konkurrencestaten.</a:t>
            </a:r>
          </a:p>
          <a:p>
            <a:pPr algn="l">
              <a:buNone/>
            </a:pPr>
            <a:r>
              <a:rPr lang="da-DK" dirty="0"/>
              <a:t>Ifølge professor Ove K. Petersen er en </a:t>
            </a:r>
            <a:r>
              <a:rPr lang="da-DK" b="1" dirty="0"/>
              <a:t>konkurrencestat</a:t>
            </a:r>
            <a:r>
              <a:rPr lang="da-DK" dirty="0"/>
              <a:t> karakteriseret ved fire forhold. Det er en stat, der:</a:t>
            </a:r>
          </a:p>
          <a:p>
            <a:pPr algn="l">
              <a:buFont typeface="+mj-lt"/>
              <a:buAutoNum type="arabicPeriod"/>
            </a:pPr>
            <a:r>
              <a:rPr lang="da-DK" dirty="0"/>
              <a:t>aktivt søger at mobilisere befolkningen og virksomhederne til at deltage i den globale konkurrence – i stedet for (som velfærdsstaten) at kompensere og beskytte befolkningen og virksomhederne mod konjunkturudviklinger i den globale økonomi</a:t>
            </a:r>
          </a:p>
          <a:p>
            <a:pPr algn="l">
              <a:buFont typeface="+mj-lt"/>
              <a:buAutoNum type="arabicPeriod"/>
            </a:pPr>
            <a:r>
              <a:rPr lang="da-DK" dirty="0"/>
              <a:t>søger at gøre den enkelte ansvarlig for sit eget liv, og ser fællesskabet som knyttet til arbejde, og frihed som identisk med friheden til at realisere egne behov</a:t>
            </a:r>
          </a:p>
          <a:p>
            <a:pPr algn="l">
              <a:buFont typeface="+mj-lt"/>
              <a:buAutoNum type="arabicPeriod"/>
            </a:pPr>
            <a:r>
              <a:rPr lang="da-DK" dirty="0"/>
              <a:t>i stedet for at søge stabilitet fremmer dynamik og i stedet for at reformere efter uendelige forberedelser har reform indbygget i den politiske proces</a:t>
            </a:r>
          </a:p>
          <a:p>
            <a:pPr algn="l">
              <a:buFont typeface="+mj-lt"/>
              <a:buAutoNum type="arabicPeriod"/>
            </a:pPr>
            <a:r>
              <a:rPr lang="da-DK" dirty="0"/>
              <a:t>arbejder på at påvirke de internationale omgivelser og skabe plads for danske interesser.</a:t>
            </a:r>
          </a:p>
        </p:txBody>
      </p:sp>
    </p:spTree>
    <p:extLst>
      <p:ext uri="{BB962C8B-B14F-4D97-AF65-F5344CB8AC3E}">
        <p14:creationId xmlns:p14="http://schemas.microsoft.com/office/powerpoint/2010/main" val="364252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7FDBC7-F960-9FB3-8626-D767F4A1E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Konkurrencestaten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87595B-93D2-6228-781E-E37F6D97A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Lægger vægt på individets ansvar for eget liv og pligter overfor fællesskabet. </a:t>
            </a:r>
          </a:p>
          <a:p>
            <a:r>
              <a:rPr lang="da-DK" dirty="0"/>
              <a:t>På den måde skabes der en vinder og taber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 descr="Et billede, der indeholder tekst, skærmbillede, Font/skrifttype, dokument&#10;&#10;Indhold genereret af kunstig intelligens kan være forkert.">
            <a:extLst>
              <a:ext uri="{FF2B5EF4-FFF2-40B4-BE49-F238E27FC236}">
                <a16:creationId xmlns:a16="http://schemas.microsoft.com/office/drawing/2014/main" id="{BC412173-5B8D-E2B2-35BA-139FD3742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33" y="3429000"/>
            <a:ext cx="10306758" cy="325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0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92CB61-C824-F5AF-A607-89786B470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Konkurrencestaten og sociologi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C0027D6-B8BF-44DA-2CB6-9B0781CDA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Individualisering i det senmoderne samfund – Alle vores teorier</a:t>
            </a:r>
          </a:p>
          <a:p>
            <a:r>
              <a:rPr lang="da-DK" b="1" dirty="0"/>
              <a:t>Goffman: </a:t>
            </a:r>
            <a:r>
              <a:rPr lang="da-DK" dirty="0"/>
              <a:t>Selv i vores </a:t>
            </a:r>
            <a:r>
              <a:rPr lang="da-DK" b="1" dirty="0"/>
              <a:t>backstage</a:t>
            </a:r>
            <a:r>
              <a:rPr lang="da-DK" dirty="0"/>
              <a:t> konkurrerer vi på sociale medier med andre </a:t>
            </a:r>
          </a:p>
          <a:p>
            <a:r>
              <a:rPr lang="da-DK" b="1" dirty="0"/>
              <a:t>Bourdieu: </a:t>
            </a:r>
            <a:r>
              <a:rPr lang="da-DK" dirty="0"/>
              <a:t>Du kommer med dine </a:t>
            </a:r>
            <a:r>
              <a:rPr lang="da-DK" b="1" dirty="0"/>
              <a:t>kapitaler</a:t>
            </a:r>
            <a:r>
              <a:rPr lang="da-DK" dirty="0"/>
              <a:t>, og så konkurrerer du på felter med andre – mindre plads til de individer der ikke kan deltage i konkurrencen</a:t>
            </a:r>
          </a:p>
          <a:p>
            <a:r>
              <a:rPr lang="da-DK" b="1" dirty="0"/>
              <a:t>Giddens: </a:t>
            </a:r>
            <a:r>
              <a:rPr lang="da-DK" b="1" dirty="0" err="1"/>
              <a:t>Udlejring</a:t>
            </a:r>
            <a:r>
              <a:rPr lang="da-DK" b="1" dirty="0"/>
              <a:t> af sociale relationer. </a:t>
            </a:r>
            <a:r>
              <a:rPr lang="da-DK" dirty="0"/>
              <a:t>Ekspertsystemer konsulteres for at stå godt i konkurrencen med/mod andre.</a:t>
            </a:r>
          </a:p>
          <a:p>
            <a:r>
              <a:rPr lang="da-DK" b="1" dirty="0"/>
              <a:t>Beck: Institutionaliseret individualisering. </a:t>
            </a:r>
            <a:r>
              <a:rPr lang="da-DK" dirty="0"/>
              <a:t>Kommer fra at unge og mennesker generelt forventes at kunne begrunde deres valg hele tiden og forbedre sig. Krav fra skolen ”Du skal øve dig”, ”Du skal gøre” osv.</a:t>
            </a:r>
          </a:p>
          <a:p>
            <a:r>
              <a:rPr lang="da-DK" b="1" dirty="0"/>
              <a:t>Ziehe: Potensering. </a:t>
            </a:r>
            <a:r>
              <a:rPr lang="da-DK" dirty="0"/>
              <a:t>Der er altid nogen der vil gøre det vildere. Derfor presser grænserne for hvad man skal for at vinde konkurrencen.</a:t>
            </a:r>
            <a:endParaRPr lang="da-DK" b="1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3699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8593ED-B75A-85E8-D461-4F205591F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Tænk lidt over det….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476CDC-0CAC-D654-95D7-EBFF8E8B1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Er det vigtigt at få karakter for det man laver i skolen?</a:t>
            </a:r>
          </a:p>
          <a:p>
            <a:pPr lvl="1"/>
            <a:r>
              <a:rPr lang="da-DK" dirty="0"/>
              <a:t>Hvis ja, hvorfor? Hvis nej, hvorfor ikke?</a:t>
            </a:r>
          </a:p>
          <a:p>
            <a:r>
              <a:rPr lang="da-DK" dirty="0"/>
              <a:t>Vil i gerne have karakter for jeres afleveringer?</a:t>
            </a:r>
          </a:p>
          <a:p>
            <a:r>
              <a:rPr lang="da-DK" dirty="0"/>
              <a:t>Hvad vil i helst have – feedback eller en karakter?</a:t>
            </a:r>
          </a:p>
        </p:txBody>
      </p:sp>
    </p:spTree>
    <p:extLst>
      <p:ext uri="{BB962C8B-B14F-4D97-AF65-F5344CB8AC3E}">
        <p14:creationId xmlns:p14="http://schemas.microsoft.com/office/powerpoint/2010/main" val="281349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9E4B6F-61A8-EFB2-B713-5CAF1586D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Begrebsbingo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E42077-C89D-6698-53ED-289875DE2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4911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9B8E42-6118-9CB2-CB3E-94F435783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Pause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E94240-C897-E8F8-B7A2-C93CBBFC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1178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04A92-2560-6C63-173A-96C144110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Opgave/prøve på </a:t>
            </a:r>
            <a:r>
              <a:rPr lang="da-DK"/>
              <a:t>lectio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A6860B-C3B2-3957-4E8E-3E294744D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856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98</TotalTime>
  <Words>428</Words>
  <Application>Microsoft Office PowerPoint</Application>
  <PresentationFormat>Brugerdefineret</PresentationFormat>
  <Paragraphs>42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</vt:lpstr>
      <vt:lpstr>Præsentation med verden 16x9</vt:lpstr>
      <vt:lpstr>Velfærdsstat og konkurrencestat</vt:lpstr>
      <vt:lpstr>Dagens program</vt:lpstr>
      <vt:lpstr>Opsamling fra sidste gang</vt:lpstr>
      <vt:lpstr>SWOT-Analyse bogens bud</vt:lpstr>
      <vt:lpstr>Swot-Analyse bogens bud</vt:lpstr>
      <vt:lpstr>Fra velfærdsstat til konkurrencestat</vt:lpstr>
      <vt:lpstr>Konkurrencestaten</vt:lpstr>
      <vt:lpstr>Konkurrencestaten og sociologi</vt:lpstr>
      <vt:lpstr>Tænk lidt over det….</vt:lpstr>
      <vt:lpstr>Begrebsbingo</vt:lpstr>
      <vt:lpstr>Pause </vt:lpstr>
      <vt:lpstr>Opgave/prøve på lectio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2025-04-02T08:59:05Z</dcterms:created>
  <dcterms:modified xsi:type="dcterms:W3CDTF">2025-04-02T10:37:49Z</dcterms:modified>
</cp:coreProperties>
</file>