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886" autoAdjust="0"/>
  </p:normalViewPr>
  <p:slideViewPr>
    <p:cSldViewPr>
      <p:cViewPr>
        <p:scale>
          <a:sx n="69" d="100"/>
          <a:sy n="69" d="100"/>
        </p:scale>
        <p:origin x="564" y="100"/>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20-03-2025</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20-03-2025</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20-03-2025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20-03-2025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20-03-2025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20-03-2025</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20-03-2025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20-03-2025</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20-03-2025</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20-03-2025</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20-03-2025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20-03-2025</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20-03-2025</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lstStyle/>
          <a:p>
            <a:pPr rtl="0"/>
            <a:r>
              <a:rPr lang="da-DK" dirty="0"/>
              <a:t>Frihandel og </a:t>
            </a:r>
            <a:r>
              <a:rPr lang="da-DK" dirty="0" err="1"/>
              <a:t>protekionisme</a:t>
            </a:r>
            <a:endParaRPr lang="da-DK" dirty="0"/>
          </a:p>
        </p:txBody>
      </p:sp>
      <p:sp>
        <p:nvSpPr>
          <p:cNvPr id="3" name="Undertitel 2"/>
          <p:cNvSpPr>
            <a:spLocks noGrp="1"/>
          </p:cNvSpPr>
          <p:nvPr>
            <p:ph type="subTitle" idx="1"/>
          </p:nvPr>
        </p:nvSpPr>
        <p:spPr/>
        <p:txBody>
          <a:bodyPr rtlCol="0"/>
          <a:lstStyle/>
          <a:p>
            <a:pPr rtl="0"/>
            <a:r>
              <a:rPr lang="da-DK" dirty="0"/>
              <a:t>Frihandel FTW!</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BA3D48-A20F-9B73-109E-1EFBA427C4A5}"/>
              </a:ext>
            </a:extLst>
          </p:cNvPr>
          <p:cNvSpPr>
            <a:spLocks noGrp="1"/>
          </p:cNvSpPr>
          <p:nvPr>
            <p:ph type="title"/>
          </p:nvPr>
        </p:nvSpPr>
        <p:spPr/>
        <p:txBody>
          <a:bodyPr/>
          <a:lstStyle/>
          <a:p>
            <a:pPr algn="ctr"/>
            <a:r>
              <a:rPr lang="da-DK" dirty="0"/>
              <a:t>Det indre marked</a:t>
            </a:r>
          </a:p>
        </p:txBody>
      </p:sp>
      <p:sp>
        <p:nvSpPr>
          <p:cNvPr id="3" name="Pladsholder til indhold 2">
            <a:extLst>
              <a:ext uri="{FF2B5EF4-FFF2-40B4-BE49-F238E27FC236}">
                <a16:creationId xmlns:a16="http://schemas.microsoft.com/office/drawing/2014/main" id="{1E3AB532-66DC-9210-3867-115347A5E9B5}"/>
              </a:ext>
            </a:extLst>
          </p:cNvPr>
          <p:cNvSpPr>
            <a:spLocks noGrp="1"/>
          </p:cNvSpPr>
          <p:nvPr>
            <p:ph idx="1"/>
          </p:nvPr>
        </p:nvSpPr>
        <p:spPr/>
        <p:txBody>
          <a:bodyPr/>
          <a:lstStyle/>
          <a:p>
            <a:r>
              <a:rPr lang="da-DK" dirty="0"/>
              <a:t>Fri bevægelighed skulle egentlig også komme fra at der ikke skulle være grænsekontrol mellem EU-landene</a:t>
            </a:r>
          </a:p>
          <a:p>
            <a:r>
              <a:rPr lang="da-DK" dirty="0"/>
              <a:t>Før i tiden var der altid lange køer mellem grænserne</a:t>
            </a:r>
          </a:p>
          <a:p>
            <a:r>
              <a:rPr lang="da-DK" dirty="0"/>
              <a:t>Så havde vi en lang periode uden, men nu er grænsekontrollen lidt på vej tilbage, selvom man egentlig ikke må udover i nødstilfælde som midlertidig indførsel.</a:t>
            </a:r>
          </a:p>
          <a:p>
            <a:r>
              <a:rPr lang="da-DK" dirty="0"/>
              <a:t>Fri bevægelighed af arbejdskraft og kapital knytter sig til at flere og flere uddannelser harmoniseres mellem landene og at man ikke skal søge tilladelser om at arbejde i hinandens lande og man kan frit have bank i EU.</a:t>
            </a:r>
          </a:p>
        </p:txBody>
      </p:sp>
    </p:spTree>
    <p:extLst>
      <p:ext uri="{BB962C8B-B14F-4D97-AF65-F5344CB8AC3E}">
        <p14:creationId xmlns:p14="http://schemas.microsoft.com/office/powerpoint/2010/main" val="3848449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66C922-5797-7C19-B241-D9EB0AF3A44B}"/>
              </a:ext>
            </a:extLst>
          </p:cNvPr>
          <p:cNvSpPr>
            <a:spLocks noGrp="1"/>
          </p:cNvSpPr>
          <p:nvPr>
            <p:ph type="title"/>
          </p:nvPr>
        </p:nvSpPr>
        <p:spPr/>
        <p:txBody>
          <a:bodyPr/>
          <a:lstStyle/>
          <a:p>
            <a:pPr algn="ctr"/>
            <a:r>
              <a:rPr lang="da-DK" dirty="0"/>
              <a:t>Gevinster ved det indre marked</a:t>
            </a:r>
          </a:p>
        </p:txBody>
      </p:sp>
      <p:pic>
        <p:nvPicPr>
          <p:cNvPr id="5" name="Pladsholder til indhold 4" descr="Et billede, der indeholder tekst, Font/skrifttype, skærmbillede, linje/række&#10;&#10;Indhold genereret af kunstig intelligens kan være forkert.">
            <a:extLst>
              <a:ext uri="{FF2B5EF4-FFF2-40B4-BE49-F238E27FC236}">
                <a16:creationId xmlns:a16="http://schemas.microsoft.com/office/drawing/2014/main" id="{24168536-DFD0-EBCA-AA48-F2FB3303B3E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9796" y="2348880"/>
            <a:ext cx="9392213" cy="3929797"/>
          </a:xfrm>
        </p:spPr>
      </p:pic>
    </p:spTree>
    <p:extLst>
      <p:ext uri="{BB962C8B-B14F-4D97-AF65-F5344CB8AC3E}">
        <p14:creationId xmlns:p14="http://schemas.microsoft.com/office/powerpoint/2010/main" val="6518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8FF216-C338-4D15-9C19-F816AFACFC5A}"/>
              </a:ext>
            </a:extLst>
          </p:cNvPr>
          <p:cNvSpPr>
            <a:spLocks noGrp="1"/>
          </p:cNvSpPr>
          <p:nvPr>
            <p:ph type="title"/>
          </p:nvPr>
        </p:nvSpPr>
        <p:spPr/>
        <p:txBody>
          <a:bodyPr/>
          <a:lstStyle/>
          <a:p>
            <a:pPr algn="ctr"/>
            <a:r>
              <a:rPr lang="da-DK" dirty="0"/>
              <a:t>Pause</a:t>
            </a:r>
          </a:p>
        </p:txBody>
      </p:sp>
      <p:sp>
        <p:nvSpPr>
          <p:cNvPr id="3" name="Pladsholder til indhold 2">
            <a:extLst>
              <a:ext uri="{FF2B5EF4-FFF2-40B4-BE49-F238E27FC236}">
                <a16:creationId xmlns:a16="http://schemas.microsoft.com/office/drawing/2014/main" id="{14554C59-B947-34A0-72CF-A68B89854F37}"/>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319031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3BD254-7A21-CA01-D191-233FDEEA191C}"/>
              </a:ext>
            </a:extLst>
          </p:cNvPr>
          <p:cNvSpPr>
            <a:spLocks noGrp="1"/>
          </p:cNvSpPr>
          <p:nvPr>
            <p:ph type="title"/>
          </p:nvPr>
        </p:nvSpPr>
        <p:spPr/>
        <p:txBody>
          <a:bodyPr/>
          <a:lstStyle/>
          <a:p>
            <a:pPr algn="ctr"/>
            <a:r>
              <a:rPr lang="da-DK"/>
              <a:t>OPgave</a:t>
            </a:r>
          </a:p>
        </p:txBody>
      </p:sp>
      <p:sp>
        <p:nvSpPr>
          <p:cNvPr id="3" name="Pladsholder til indhold 2">
            <a:extLst>
              <a:ext uri="{FF2B5EF4-FFF2-40B4-BE49-F238E27FC236}">
                <a16:creationId xmlns:a16="http://schemas.microsoft.com/office/drawing/2014/main" id="{1C1AE265-A9A8-3B3D-1C1A-65D5ABDAC462}"/>
              </a:ext>
            </a:extLst>
          </p:cNvPr>
          <p:cNvSpPr>
            <a:spLocks noGrp="1"/>
          </p:cNvSpPr>
          <p:nvPr>
            <p:ph idx="1"/>
          </p:nvPr>
        </p:nvSpPr>
        <p:spPr/>
        <p:txBody>
          <a:bodyPr/>
          <a:lstStyle/>
          <a:p>
            <a:r>
              <a:rPr lang="da-DK" dirty="0"/>
              <a:t>Artikel læsning – spørgsmål på modulet.</a:t>
            </a:r>
          </a:p>
        </p:txBody>
      </p:sp>
    </p:spTree>
    <p:extLst>
      <p:ext uri="{BB962C8B-B14F-4D97-AF65-F5344CB8AC3E}">
        <p14:creationId xmlns:p14="http://schemas.microsoft.com/office/powerpoint/2010/main" val="331878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879CA1-80A0-2F51-7952-FBDEEF3E978A}"/>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7F25FE0A-2C97-2D7D-D5E0-14F2AC46D62E}"/>
              </a:ext>
            </a:extLst>
          </p:cNvPr>
          <p:cNvSpPr>
            <a:spLocks noGrp="1"/>
          </p:cNvSpPr>
          <p:nvPr>
            <p:ph idx="1"/>
          </p:nvPr>
        </p:nvSpPr>
        <p:spPr/>
        <p:txBody>
          <a:bodyPr/>
          <a:lstStyle/>
          <a:p>
            <a:r>
              <a:rPr lang="da-DK" dirty="0"/>
              <a:t>1) Opsamling fra sidste gang</a:t>
            </a:r>
          </a:p>
          <a:p>
            <a:r>
              <a:rPr lang="da-DK" dirty="0"/>
              <a:t>2) Den europæiske union</a:t>
            </a:r>
          </a:p>
          <a:p>
            <a:r>
              <a:rPr lang="da-DK" dirty="0"/>
              <a:t>3) Det indre marked</a:t>
            </a:r>
          </a:p>
          <a:p>
            <a:r>
              <a:rPr lang="da-DK" dirty="0"/>
              <a:t>4) Pause</a:t>
            </a:r>
          </a:p>
          <a:p>
            <a:r>
              <a:rPr lang="da-DK" dirty="0"/>
              <a:t>5) Opgave</a:t>
            </a:r>
          </a:p>
        </p:txBody>
      </p:sp>
    </p:spTree>
    <p:extLst>
      <p:ext uri="{BB962C8B-B14F-4D97-AF65-F5344CB8AC3E}">
        <p14:creationId xmlns:p14="http://schemas.microsoft.com/office/powerpoint/2010/main" val="378870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14CED8-3297-13C9-3375-C53DB58145F9}"/>
              </a:ext>
            </a:extLst>
          </p:cNvPr>
          <p:cNvSpPr>
            <a:spLocks noGrp="1"/>
          </p:cNvSpPr>
          <p:nvPr>
            <p:ph type="title"/>
          </p:nvPr>
        </p:nvSpPr>
        <p:spPr/>
        <p:txBody>
          <a:bodyPr/>
          <a:lstStyle/>
          <a:p>
            <a:pPr algn="ctr"/>
            <a:r>
              <a:rPr lang="da-DK" dirty="0"/>
              <a:t>Typer af handelshindringer</a:t>
            </a:r>
          </a:p>
        </p:txBody>
      </p:sp>
      <p:sp>
        <p:nvSpPr>
          <p:cNvPr id="3" name="Pladsholder til indhold 2">
            <a:extLst>
              <a:ext uri="{FF2B5EF4-FFF2-40B4-BE49-F238E27FC236}">
                <a16:creationId xmlns:a16="http://schemas.microsoft.com/office/drawing/2014/main" id="{7441396D-C6D9-9A3B-C5BC-282202BFB7D6}"/>
              </a:ext>
            </a:extLst>
          </p:cNvPr>
          <p:cNvSpPr>
            <a:spLocks noGrp="1"/>
          </p:cNvSpPr>
          <p:nvPr>
            <p:ph idx="1"/>
          </p:nvPr>
        </p:nvSpPr>
        <p:spPr/>
        <p:txBody>
          <a:bodyPr/>
          <a:lstStyle/>
          <a:p>
            <a:pPr marL="502920" indent="-457200" algn="l">
              <a:buFont typeface="+mj-lt"/>
              <a:buAutoNum type="arabicPeriod"/>
            </a:pPr>
            <a:r>
              <a:rPr lang="da-DK" dirty="0"/>
              <a:t>Told</a:t>
            </a:r>
          </a:p>
          <a:p>
            <a:pPr marL="502920" indent="-457200" algn="l">
              <a:buFont typeface="+mj-lt"/>
              <a:buAutoNum type="arabicPeriod"/>
            </a:pPr>
            <a:r>
              <a:rPr lang="da-DK" dirty="0"/>
              <a:t>Importkvoter</a:t>
            </a:r>
          </a:p>
          <a:p>
            <a:pPr marL="502920" indent="-457200" algn="l">
              <a:buFont typeface="+mj-lt"/>
              <a:buAutoNum type="arabicPeriod"/>
            </a:pPr>
            <a:r>
              <a:rPr lang="da-DK" dirty="0"/>
              <a:t>Tekniske handelshindringer</a:t>
            </a:r>
          </a:p>
          <a:p>
            <a:pPr marL="502920" indent="-457200" algn="l">
              <a:buFont typeface="+mj-lt"/>
              <a:buAutoNum type="arabicPeriod"/>
            </a:pPr>
            <a:r>
              <a:rPr lang="da-DK" dirty="0"/>
              <a:t>Statsstøtte</a:t>
            </a:r>
          </a:p>
          <a:p>
            <a:pPr marL="502920" indent="-457200" algn="l">
              <a:buFont typeface="+mj-lt"/>
              <a:buAutoNum type="arabicPeriod"/>
            </a:pPr>
            <a:r>
              <a:rPr lang="da-DK" dirty="0"/>
              <a:t>Køb lokalt</a:t>
            </a:r>
          </a:p>
          <a:p>
            <a:pPr marL="502920" indent="-457200" algn="l">
              <a:buFont typeface="+mj-lt"/>
              <a:buAutoNum type="arabicPeriod"/>
            </a:pPr>
            <a:r>
              <a:rPr lang="da-DK" dirty="0"/>
              <a:t>Eksportbegrænsning</a:t>
            </a:r>
          </a:p>
          <a:p>
            <a:endParaRPr lang="da-DK" dirty="0"/>
          </a:p>
        </p:txBody>
      </p:sp>
    </p:spTree>
    <p:extLst>
      <p:ext uri="{BB962C8B-B14F-4D97-AF65-F5344CB8AC3E}">
        <p14:creationId xmlns:p14="http://schemas.microsoft.com/office/powerpoint/2010/main" val="341053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EDA538-D406-3B4C-8C58-33B6FAAFE16D}"/>
              </a:ext>
            </a:extLst>
          </p:cNvPr>
          <p:cNvSpPr>
            <a:spLocks noGrp="1"/>
          </p:cNvSpPr>
          <p:nvPr>
            <p:ph type="title"/>
          </p:nvPr>
        </p:nvSpPr>
        <p:spPr/>
        <p:txBody>
          <a:bodyPr/>
          <a:lstStyle/>
          <a:p>
            <a:pPr algn="ctr"/>
            <a:r>
              <a:rPr lang="da-DK" dirty="0"/>
              <a:t>Årsager til protektionisme</a:t>
            </a:r>
          </a:p>
        </p:txBody>
      </p:sp>
      <p:sp>
        <p:nvSpPr>
          <p:cNvPr id="3" name="Pladsholder til indhold 2">
            <a:extLst>
              <a:ext uri="{FF2B5EF4-FFF2-40B4-BE49-F238E27FC236}">
                <a16:creationId xmlns:a16="http://schemas.microsoft.com/office/drawing/2014/main" id="{7040916D-A2CB-9746-B111-61EE9769C929}"/>
              </a:ext>
            </a:extLst>
          </p:cNvPr>
          <p:cNvSpPr>
            <a:spLocks noGrp="1"/>
          </p:cNvSpPr>
          <p:nvPr>
            <p:ph idx="1"/>
          </p:nvPr>
        </p:nvSpPr>
        <p:spPr/>
        <p:txBody>
          <a:bodyPr>
            <a:normAutofit fontScale="77500" lnSpcReduction="20000"/>
          </a:bodyPr>
          <a:lstStyle/>
          <a:p>
            <a:r>
              <a:rPr lang="da-DK" dirty="0"/>
              <a:t>Beskyttelse af udsatte erhverv</a:t>
            </a:r>
          </a:p>
          <a:p>
            <a:pPr lvl="1"/>
            <a:r>
              <a:rPr lang="da-DK" dirty="0"/>
              <a:t>Problemet ved denne form for protektionisme er, at man støtter en lille gruppe i samfundet, nemlig ejere og ansatte på de berørte virksomheder. Det sker på bekostning af skatteyderne, som skal betale den økonomiske støtte. Og det går ud over forbrugerne, som skal betale mere for varerne. (Defensiv erhvervspolitik).</a:t>
            </a:r>
          </a:p>
          <a:p>
            <a:r>
              <a:rPr lang="da-DK" dirty="0"/>
              <a:t>Beskyttelse af nystartet industri</a:t>
            </a:r>
          </a:p>
          <a:p>
            <a:pPr lvl="1"/>
            <a:r>
              <a:rPr lang="da-DK" dirty="0"/>
              <a:t>Ulande beskytter nystartet industri i landet indtil det er klar til konkurrencen mod udlandets virksomheder. Anvendt med nogen succes nogle steder. Uenighed blandt økonomer om hvorvidt det er en god ting.</a:t>
            </a:r>
          </a:p>
          <a:p>
            <a:r>
              <a:rPr lang="da-DK" dirty="0"/>
              <a:t>Sikkerhed</a:t>
            </a:r>
          </a:p>
          <a:p>
            <a:pPr lvl="1"/>
            <a:r>
              <a:rPr lang="da-DK" dirty="0"/>
              <a:t>Mange lande har beskyttet de erhverv, der er vigtige af militære og forsvarsmæssige grunde. I en krigssituation er selvforsyning med fødevarer af stor betydning, ligesom besiddelse af en central industrigren som stålproduktion er nødvendig med henblik på fremstilling af krigsmateriel. Netop derfor er landbrug og stålproduktion ofte blevet beskyttet fra udenlandske konkurrenter, også selvom det har kostet dyrt (Strategisk erhvervspolitik)</a:t>
            </a:r>
          </a:p>
          <a:p>
            <a:r>
              <a:rPr lang="da-DK" dirty="0"/>
              <a:t>Politiske motiver</a:t>
            </a:r>
          </a:p>
          <a:p>
            <a:pPr lvl="1"/>
            <a:r>
              <a:rPr lang="da-DK" dirty="0"/>
              <a:t>Hvis man vil straffe lande. Senest med Rusland. USA gør det også over for Kina. Det bliver en slags udenrigspolitik.</a:t>
            </a:r>
          </a:p>
        </p:txBody>
      </p:sp>
    </p:spTree>
    <p:extLst>
      <p:ext uri="{BB962C8B-B14F-4D97-AF65-F5344CB8AC3E}">
        <p14:creationId xmlns:p14="http://schemas.microsoft.com/office/powerpoint/2010/main" val="3742401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B3FDCB-9B5B-A773-A860-6B37A1FEC499}"/>
              </a:ext>
            </a:extLst>
          </p:cNvPr>
          <p:cNvSpPr>
            <a:spLocks noGrp="1"/>
          </p:cNvSpPr>
          <p:nvPr>
            <p:ph type="title"/>
          </p:nvPr>
        </p:nvSpPr>
        <p:spPr/>
        <p:txBody>
          <a:bodyPr/>
          <a:lstStyle/>
          <a:p>
            <a:pPr algn="ctr"/>
            <a:r>
              <a:rPr lang="da-DK" dirty="0"/>
              <a:t>Frihandlens bagside</a:t>
            </a:r>
          </a:p>
        </p:txBody>
      </p:sp>
      <p:sp>
        <p:nvSpPr>
          <p:cNvPr id="3" name="Pladsholder til indhold 2">
            <a:extLst>
              <a:ext uri="{FF2B5EF4-FFF2-40B4-BE49-F238E27FC236}">
                <a16:creationId xmlns:a16="http://schemas.microsoft.com/office/drawing/2014/main" id="{38B5C4E0-6717-8E7E-8DA5-BE3D0C55DD6E}"/>
              </a:ext>
            </a:extLst>
          </p:cNvPr>
          <p:cNvSpPr>
            <a:spLocks noGrp="1"/>
          </p:cNvSpPr>
          <p:nvPr>
            <p:ph idx="1"/>
          </p:nvPr>
        </p:nvSpPr>
        <p:spPr/>
        <p:txBody>
          <a:bodyPr>
            <a:normAutofit fontScale="92500"/>
          </a:bodyPr>
          <a:lstStyle/>
          <a:p>
            <a:r>
              <a:rPr lang="da-DK" dirty="0"/>
              <a:t>Vi ved fra de gamle teorier at frihandel er godt for den samlede økonomi</a:t>
            </a:r>
          </a:p>
          <a:p>
            <a:r>
              <a:rPr lang="da-DK" dirty="0"/>
              <a:t>Påvirker positivt særligt eksporterhvervene, hvor lønnen vil stige.</a:t>
            </a:r>
          </a:p>
          <a:p>
            <a:r>
              <a:rPr lang="da-DK" dirty="0"/>
              <a:t>De erhverv der går under her vil de enkelte medarbejdere på virksomheden måske opleve kortere eller længere perioder med tab</a:t>
            </a:r>
          </a:p>
          <a:p>
            <a:r>
              <a:rPr lang="da-DK" dirty="0"/>
              <a:t>Derfor er der en tendens til frihandel vil øge uligheden</a:t>
            </a:r>
          </a:p>
          <a:p>
            <a:r>
              <a:rPr lang="da-DK" dirty="0"/>
              <a:t>Vi siger: Gevinsterne er spredte, mens tabene er koncentrerede. </a:t>
            </a:r>
          </a:p>
          <a:p>
            <a:r>
              <a:rPr lang="da-DK" dirty="0"/>
              <a:t>Derfor er mange skeptiske over for frihandel fordi det er svært at se gevinsten, men noget nemmere at se ulemperne</a:t>
            </a:r>
          </a:p>
          <a:p>
            <a:endParaRPr lang="da-DK" dirty="0"/>
          </a:p>
        </p:txBody>
      </p:sp>
    </p:spTree>
    <p:extLst>
      <p:ext uri="{BB962C8B-B14F-4D97-AF65-F5344CB8AC3E}">
        <p14:creationId xmlns:p14="http://schemas.microsoft.com/office/powerpoint/2010/main" val="3729768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935938-9A6F-132D-BAD3-B43BCFCD68D4}"/>
              </a:ext>
            </a:extLst>
          </p:cNvPr>
          <p:cNvSpPr>
            <a:spLocks noGrp="1"/>
          </p:cNvSpPr>
          <p:nvPr>
            <p:ph type="title"/>
          </p:nvPr>
        </p:nvSpPr>
        <p:spPr/>
        <p:txBody>
          <a:bodyPr/>
          <a:lstStyle/>
          <a:p>
            <a:pPr algn="ctr"/>
            <a:r>
              <a:rPr lang="da-DK" dirty="0" err="1"/>
              <a:t>Melitz</a:t>
            </a:r>
            <a:r>
              <a:rPr lang="da-DK" dirty="0"/>
              <a:t> teori</a:t>
            </a:r>
          </a:p>
        </p:txBody>
      </p:sp>
      <p:sp>
        <p:nvSpPr>
          <p:cNvPr id="3" name="Pladsholder til indhold 2">
            <a:extLst>
              <a:ext uri="{FF2B5EF4-FFF2-40B4-BE49-F238E27FC236}">
                <a16:creationId xmlns:a16="http://schemas.microsoft.com/office/drawing/2014/main" id="{BED8F208-CEC5-F694-E3F4-3CB15BE42D7C}"/>
              </a:ext>
            </a:extLst>
          </p:cNvPr>
          <p:cNvSpPr>
            <a:spLocks noGrp="1"/>
          </p:cNvSpPr>
          <p:nvPr>
            <p:ph idx="1"/>
          </p:nvPr>
        </p:nvSpPr>
        <p:spPr/>
        <p:txBody>
          <a:bodyPr/>
          <a:lstStyle/>
          <a:p>
            <a:r>
              <a:rPr lang="da-DK" dirty="0"/>
              <a:t>Hvem peger </a:t>
            </a:r>
            <a:r>
              <a:rPr lang="da-DK" dirty="0" err="1"/>
              <a:t>Melitz</a:t>
            </a:r>
            <a:r>
              <a:rPr lang="da-DK" dirty="0"/>
              <a:t> på er vindere og tabere ved frihandel?</a:t>
            </a:r>
          </a:p>
          <a:p>
            <a:r>
              <a:rPr lang="da-DK" dirty="0"/>
              <a:t>Hvordan argumenterer han?</a:t>
            </a:r>
          </a:p>
          <a:p>
            <a:endParaRPr lang="da-DK" dirty="0"/>
          </a:p>
          <a:p>
            <a:endParaRPr lang="da-DK" dirty="0"/>
          </a:p>
          <a:p>
            <a:endParaRPr lang="da-DK" dirty="0"/>
          </a:p>
          <a:p>
            <a:r>
              <a:rPr lang="da-DK" dirty="0"/>
              <a:t>Hvorfor har vi så told?</a:t>
            </a:r>
          </a:p>
          <a:p>
            <a:r>
              <a:rPr lang="da-DK" dirty="0"/>
              <a:t>Gordon </a:t>
            </a:r>
            <a:r>
              <a:rPr lang="da-DK" dirty="0" err="1"/>
              <a:t>Tullock</a:t>
            </a:r>
            <a:r>
              <a:rPr lang="da-DK" dirty="0"/>
              <a:t> og rent </a:t>
            </a:r>
            <a:r>
              <a:rPr lang="da-DK" dirty="0" err="1"/>
              <a:t>seeking</a:t>
            </a:r>
            <a:r>
              <a:rPr lang="da-DK" dirty="0"/>
              <a:t> – vi lægger mærke til taberne</a:t>
            </a:r>
          </a:p>
          <a:p>
            <a:endParaRPr lang="da-DK" dirty="0"/>
          </a:p>
        </p:txBody>
      </p:sp>
    </p:spTree>
    <p:extLst>
      <p:ext uri="{BB962C8B-B14F-4D97-AF65-F5344CB8AC3E}">
        <p14:creationId xmlns:p14="http://schemas.microsoft.com/office/powerpoint/2010/main" val="169840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7AEC18-4BD6-A2B2-8448-90FAEA9EEC77}"/>
              </a:ext>
            </a:extLst>
          </p:cNvPr>
          <p:cNvSpPr>
            <a:spLocks noGrp="1"/>
          </p:cNvSpPr>
          <p:nvPr>
            <p:ph type="title"/>
          </p:nvPr>
        </p:nvSpPr>
        <p:spPr/>
        <p:txBody>
          <a:bodyPr/>
          <a:lstStyle/>
          <a:p>
            <a:pPr algn="ctr"/>
            <a:r>
              <a:rPr lang="da-DK" dirty="0"/>
              <a:t>Hvad er de fire bud på hvorfor Trump er så glad for told?</a:t>
            </a:r>
          </a:p>
        </p:txBody>
      </p:sp>
      <p:sp>
        <p:nvSpPr>
          <p:cNvPr id="3" name="Pladsholder til indhold 2">
            <a:extLst>
              <a:ext uri="{FF2B5EF4-FFF2-40B4-BE49-F238E27FC236}">
                <a16:creationId xmlns:a16="http://schemas.microsoft.com/office/drawing/2014/main" id="{6B1B2499-F930-FA8C-1DB1-DD716723FBBA}"/>
              </a:ext>
            </a:extLst>
          </p:cNvPr>
          <p:cNvSpPr>
            <a:spLocks noGrp="1"/>
          </p:cNvSpPr>
          <p:nvPr>
            <p:ph idx="1"/>
          </p:nvPr>
        </p:nvSpPr>
        <p:spPr/>
        <p:txBody>
          <a:bodyPr/>
          <a:lstStyle/>
          <a:p>
            <a:pPr marL="502920" indent="-457200">
              <a:buFont typeface="+mj-lt"/>
              <a:buAutoNum type="arabicPeriod"/>
            </a:pPr>
            <a:r>
              <a:rPr lang="da-DK" dirty="0"/>
              <a:t>Han tænker forældet (Han er merkantilist)</a:t>
            </a:r>
          </a:p>
          <a:p>
            <a:pPr marL="502920" indent="-457200">
              <a:buFont typeface="+mj-lt"/>
              <a:buAutoNum type="arabicPeriod"/>
            </a:pPr>
            <a:r>
              <a:rPr lang="da-DK" dirty="0"/>
              <a:t>Han tror, USA kan tjene på told</a:t>
            </a:r>
          </a:p>
          <a:p>
            <a:pPr marL="502920" indent="-457200">
              <a:buFont typeface="+mj-lt"/>
              <a:buAutoNum type="arabicPeriod"/>
            </a:pPr>
            <a:r>
              <a:rPr lang="da-DK" dirty="0"/>
              <a:t>Han tror, det gavner USA’s særinteresser?</a:t>
            </a:r>
          </a:p>
          <a:p>
            <a:pPr marL="502920" indent="-457200">
              <a:buFont typeface="+mj-lt"/>
              <a:buAutoNum type="arabicPeriod"/>
            </a:pPr>
            <a:r>
              <a:rPr lang="da-DK" dirty="0"/>
              <a:t>Han bruger tolden som pressionsmiddel?</a:t>
            </a:r>
          </a:p>
        </p:txBody>
      </p:sp>
    </p:spTree>
    <p:extLst>
      <p:ext uri="{BB962C8B-B14F-4D97-AF65-F5344CB8AC3E}">
        <p14:creationId xmlns:p14="http://schemas.microsoft.com/office/powerpoint/2010/main" val="4016291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4693DE-88E2-0C78-9BA4-7A0AB9B3F872}"/>
              </a:ext>
            </a:extLst>
          </p:cNvPr>
          <p:cNvSpPr>
            <a:spLocks noGrp="1"/>
          </p:cNvSpPr>
          <p:nvPr>
            <p:ph type="title"/>
          </p:nvPr>
        </p:nvSpPr>
        <p:spPr/>
        <p:txBody>
          <a:bodyPr/>
          <a:lstStyle/>
          <a:p>
            <a:pPr algn="ctr"/>
            <a:r>
              <a:rPr lang="da-DK" dirty="0"/>
              <a:t>Den europæiske union</a:t>
            </a:r>
          </a:p>
        </p:txBody>
      </p:sp>
      <p:sp>
        <p:nvSpPr>
          <p:cNvPr id="3" name="Pladsholder til indhold 2">
            <a:extLst>
              <a:ext uri="{FF2B5EF4-FFF2-40B4-BE49-F238E27FC236}">
                <a16:creationId xmlns:a16="http://schemas.microsoft.com/office/drawing/2014/main" id="{881DB109-31F9-DA26-C9A2-93516DCCA48E}"/>
              </a:ext>
            </a:extLst>
          </p:cNvPr>
          <p:cNvSpPr>
            <a:spLocks noGrp="1"/>
          </p:cNvSpPr>
          <p:nvPr>
            <p:ph idx="1"/>
          </p:nvPr>
        </p:nvSpPr>
        <p:spPr/>
        <p:txBody>
          <a:bodyPr/>
          <a:lstStyle/>
          <a:p>
            <a:r>
              <a:rPr lang="da-DK" dirty="0"/>
              <a:t>Et af de store formål med oprettelsen af EF, nu EU, var at skabe et fælles marked – Fordi man nemlig godt ved at frihandel skaber økonomisk vækst og kommer alle til gode.</a:t>
            </a:r>
          </a:p>
          <a:p>
            <a:r>
              <a:rPr lang="da-DK" dirty="0"/>
              <a:t>Derfor er hjørnestenen i dag i EU samarbejdet det indre marked og Euroen.</a:t>
            </a:r>
          </a:p>
          <a:p>
            <a:r>
              <a:rPr lang="da-DK" dirty="0"/>
              <a:t>Det er vigtigt vi har styr på det indre marked.</a:t>
            </a:r>
          </a:p>
          <a:p>
            <a:endParaRPr lang="da-DK" dirty="0"/>
          </a:p>
        </p:txBody>
      </p:sp>
    </p:spTree>
    <p:extLst>
      <p:ext uri="{BB962C8B-B14F-4D97-AF65-F5344CB8AC3E}">
        <p14:creationId xmlns:p14="http://schemas.microsoft.com/office/powerpoint/2010/main" val="48640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125900-44AB-1B41-F623-9E4D3D81872B}"/>
              </a:ext>
            </a:extLst>
          </p:cNvPr>
          <p:cNvSpPr>
            <a:spLocks noGrp="1"/>
          </p:cNvSpPr>
          <p:nvPr>
            <p:ph type="title"/>
          </p:nvPr>
        </p:nvSpPr>
        <p:spPr/>
        <p:txBody>
          <a:bodyPr/>
          <a:lstStyle/>
          <a:p>
            <a:pPr algn="ctr"/>
            <a:r>
              <a:rPr lang="da-DK" dirty="0"/>
              <a:t>Det indre marked</a:t>
            </a:r>
          </a:p>
        </p:txBody>
      </p:sp>
      <p:sp>
        <p:nvSpPr>
          <p:cNvPr id="3" name="Pladsholder til indhold 2">
            <a:extLst>
              <a:ext uri="{FF2B5EF4-FFF2-40B4-BE49-F238E27FC236}">
                <a16:creationId xmlns:a16="http://schemas.microsoft.com/office/drawing/2014/main" id="{A65C5DF7-1FFA-4AE8-7BD8-2D09431CBC35}"/>
              </a:ext>
            </a:extLst>
          </p:cNvPr>
          <p:cNvSpPr>
            <a:spLocks noGrp="1"/>
          </p:cNvSpPr>
          <p:nvPr>
            <p:ph idx="1"/>
          </p:nvPr>
        </p:nvSpPr>
        <p:spPr/>
        <p:txBody>
          <a:bodyPr>
            <a:normAutofit fontScale="92500" lnSpcReduction="20000"/>
          </a:bodyPr>
          <a:lstStyle/>
          <a:p>
            <a:r>
              <a:rPr lang="da-DK" dirty="0"/>
              <a:t>Det indre marked betegner den samhandel der er internt mellem de europæiske lande. </a:t>
            </a:r>
          </a:p>
          <a:p>
            <a:r>
              <a:rPr lang="da-DK" dirty="0"/>
              <a:t>Bygger på fri bevægelighed af varer og tjenesteydelser og fri bevægelighed af arbejdskraft og kapital</a:t>
            </a:r>
          </a:p>
          <a:p>
            <a:r>
              <a:rPr lang="da-DK" dirty="0"/>
              <a:t>Fri bevægelighed af varer og tjenesteydelser bygger på to principper: </a:t>
            </a:r>
            <a:r>
              <a:rPr lang="da-DK" b="1" dirty="0"/>
              <a:t>Teknisk harmonisering og Gensidig anerkendelse.</a:t>
            </a:r>
          </a:p>
          <a:p>
            <a:r>
              <a:rPr lang="da-DK" b="1" dirty="0"/>
              <a:t>Teknisk harmonisering: </a:t>
            </a:r>
            <a:r>
              <a:rPr lang="da-DK" dirty="0"/>
              <a:t>Man har udarbejdet en række direktiver, der fastsætter ensartede regler og krav til produkterne, som især omhandler sikkerhed og sundhed. På denne måde skal det blive lettere at sælge et produkt i alle EU-lande.</a:t>
            </a:r>
          </a:p>
          <a:p>
            <a:r>
              <a:rPr lang="da-DK" b="1" dirty="0"/>
              <a:t>Gensidig anerkendelse: </a:t>
            </a:r>
            <a:r>
              <a:rPr lang="da-DK" dirty="0"/>
              <a:t>En vare, der er lovligt fremstillet i en medlemsstat, frit skal kunne sælges i en anden medlemsstat uden yderligere godkendelse. </a:t>
            </a:r>
          </a:p>
        </p:txBody>
      </p:sp>
    </p:spTree>
    <p:extLst>
      <p:ext uri="{BB962C8B-B14F-4D97-AF65-F5344CB8AC3E}">
        <p14:creationId xmlns:p14="http://schemas.microsoft.com/office/powerpoint/2010/main" val="381135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35</TotalTime>
  <Words>696</Words>
  <Application>Microsoft Office PowerPoint</Application>
  <PresentationFormat>Brugerdefineret</PresentationFormat>
  <Paragraphs>64</Paragraphs>
  <Slides>13</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13</vt:i4>
      </vt:variant>
    </vt:vector>
  </HeadingPairs>
  <TitlesOfParts>
    <vt:vector size="16" baseType="lpstr">
      <vt:lpstr>Arial</vt:lpstr>
      <vt:lpstr>Century Gothic</vt:lpstr>
      <vt:lpstr>Præsentation med verden 16x9</vt:lpstr>
      <vt:lpstr>Frihandel og protekionisme</vt:lpstr>
      <vt:lpstr>Dagens program</vt:lpstr>
      <vt:lpstr>Typer af handelshindringer</vt:lpstr>
      <vt:lpstr>Årsager til protektionisme</vt:lpstr>
      <vt:lpstr>Frihandlens bagside</vt:lpstr>
      <vt:lpstr>Melitz teori</vt:lpstr>
      <vt:lpstr>Hvad er de fire bud på hvorfor Trump er så glad for told?</vt:lpstr>
      <vt:lpstr>Den europæiske union</vt:lpstr>
      <vt:lpstr>Det indre marked</vt:lpstr>
      <vt:lpstr>Det indre marked</vt:lpstr>
      <vt:lpstr>Gevinster ved det indre marked</vt:lpstr>
      <vt:lpstr>Pause</vt:lpstr>
      <vt:lpstr>OPgave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Lennart Nelting Keller (LNKE - Underviser - VE - AK)</dc:creator>
  <cp:lastModifiedBy>Lennart Nelting Keller (LNKE - Underviser - VE - AK)</cp:lastModifiedBy>
  <cp:revision>1</cp:revision>
  <dcterms:created xsi:type="dcterms:W3CDTF">2025-03-20T09:21:36Z</dcterms:created>
  <dcterms:modified xsi:type="dcterms:W3CDTF">2025-03-20T09:57:04Z</dcterms:modified>
</cp:coreProperties>
</file>