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>
        <p:scale>
          <a:sx n="69" d="100"/>
          <a:sy n="69" d="100"/>
        </p:scale>
        <p:origin x="564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242F85BD-275F-41FC-B1F6-565EE2E8CF4C}"/>
    <pc:docChg chg="custSel addSld modSld">
      <pc:chgData name="Lennart Nelting Keller (LNKE - Underviser - VE - AK)" userId="0f8b2343-f0d9-4667-9071-fe4d1167a82f" providerId="ADAL" clId="{242F85BD-275F-41FC-B1F6-565EE2E8CF4C}" dt="2025-05-05T08:37:38.191" v="571" actId="20577"/>
      <pc:docMkLst>
        <pc:docMk/>
      </pc:docMkLst>
      <pc:sldChg chg="addSp delSp modSp new mod modClrScheme chgLayout">
        <pc:chgData name="Lennart Nelting Keller (LNKE - Underviser - VE - AK)" userId="0f8b2343-f0d9-4667-9071-fe4d1167a82f" providerId="ADAL" clId="{242F85BD-275F-41FC-B1F6-565EE2E8CF4C}" dt="2025-05-05T08:37:38.191" v="571" actId="20577"/>
        <pc:sldMkLst>
          <pc:docMk/>
          <pc:sldMk cId="3889257927" sldId="269"/>
        </pc:sldMkLst>
        <pc:spChg chg="del mod ord">
          <ac:chgData name="Lennart Nelting Keller (LNKE - Underviser - VE - AK)" userId="0f8b2343-f0d9-4667-9071-fe4d1167a82f" providerId="ADAL" clId="{242F85BD-275F-41FC-B1F6-565EE2E8CF4C}" dt="2025-05-05T08:35:33.906" v="1" actId="700"/>
          <ac:spMkLst>
            <pc:docMk/>
            <pc:sldMk cId="3889257927" sldId="269"/>
            <ac:spMk id="2" creationId="{AEC3A50D-C6B0-9242-F567-7FA3F876C7DE}"/>
          </ac:spMkLst>
        </pc:spChg>
        <pc:spChg chg="del mod ord">
          <ac:chgData name="Lennart Nelting Keller (LNKE - Underviser - VE - AK)" userId="0f8b2343-f0d9-4667-9071-fe4d1167a82f" providerId="ADAL" clId="{242F85BD-275F-41FC-B1F6-565EE2E8CF4C}" dt="2025-05-05T08:35:33.906" v="1" actId="700"/>
          <ac:spMkLst>
            <pc:docMk/>
            <pc:sldMk cId="3889257927" sldId="269"/>
            <ac:spMk id="3" creationId="{03A4AF11-0799-7DEF-AFD5-117F1950E519}"/>
          </ac:spMkLst>
        </pc:spChg>
        <pc:spChg chg="del">
          <ac:chgData name="Lennart Nelting Keller (LNKE - Underviser - VE - AK)" userId="0f8b2343-f0d9-4667-9071-fe4d1167a82f" providerId="ADAL" clId="{242F85BD-275F-41FC-B1F6-565EE2E8CF4C}" dt="2025-05-05T08:35:33.906" v="1" actId="700"/>
          <ac:spMkLst>
            <pc:docMk/>
            <pc:sldMk cId="3889257927" sldId="269"/>
            <ac:spMk id="4" creationId="{9265755D-0819-5888-AE22-8A2E60D8F07D}"/>
          </ac:spMkLst>
        </pc:spChg>
        <pc:spChg chg="add mod ord">
          <ac:chgData name="Lennart Nelting Keller (LNKE - Underviser - VE - AK)" userId="0f8b2343-f0d9-4667-9071-fe4d1167a82f" providerId="ADAL" clId="{242F85BD-275F-41FC-B1F6-565EE2E8CF4C}" dt="2025-05-05T08:35:42.324" v="17" actId="20577"/>
          <ac:spMkLst>
            <pc:docMk/>
            <pc:sldMk cId="3889257927" sldId="269"/>
            <ac:spMk id="5" creationId="{6C8414A6-56B9-F6C0-B4C0-6286188C13CF}"/>
          </ac:spMkLst>
        </pc:spChg>
        <pc:spChg chg="add mod ord">
          <ac:chgData name="Lennart Nelting Keller (LNKE - Underviser - VE - AK)" userId="0f8b2343-f0d9-4667-9071-fe4d1167a82f" providerId="ADAL" clId="{242F85BD-275F-41FC-B1F6-565EE2E8CF4C}" dt="2025-05-05T08:37:38.191" v="571" actId="20577"/>
          <ac:spMkLst>
            <pc:docMk/>
            <pc:sldMk cId="3889257927" sldId="269"/>
            <ac:spMk id="6" creationId="{FE1D729A-40C5-E93B-E61D-D12A0E15A4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01-05-2025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01-05-2025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01-05-2025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01-05-2025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Folkedrabet i </a:t>
            </a:r>
            <a:r>
              <a:rPr lang="da-DK" dirty="0" err="1"/>
              <a:t>bosnien</a:t>
            </a:r>
            <a:r>
              <a:rPr lang="da-DK" dirty="0"/>
              <a:t>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Retsopgør, aktører, afslutning på krigen, efter folkedrabet 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2F22AF-5DFB-A17D-7435-7F976A45B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49F700-100E-533C-3899-E2E2C58E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Efterbehandling af Quo </a:t>
            </a:r>
            <a:r>
              <a:rPr lang="da-DK" dirty="0" err="1"/>
              <a:t>Vadis</a:t>
            </a:r>
            <a:r>
              <a:rPr lang="da-DK" dirty="0"/>
              <a:t>, Aida?</a:t>
            </a:r>
          </a:p>
          <a:p>
            <a:r>
              <a:rPr lang="da-DK" dirty="0"/>
              <a:t>2) Daytonaftalerne</a:t>
            </a:r>
          </a:p>
          <a:p>
            <a:r>
              <a:rPr lang="da-DK" dirty="0"/>
              <a:t>3) Rollerne i et folkedrab</a:t>
            </a:r>
          </a:p>
          <a:p>
            <a:r>
              <a:rPr lang="da-DK" dirty="0"/>
              <a:t>4) Historiens magt</a:t>
            </a:r>
          </a:p>
        </p:txBody>
      </p:sp>
    </p:spTree>
    <p:extLst>
      <p:ext uri="{BB962C8B-B14F-4D97-AF65-F5344CB8AC3E}">
        <p14:creationId xmlns:p14="http://schemas.microsoft.com/office/powerpoint/2010/main" val="40921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4A73CF-158C-30A3-FBBE-FBFB7A07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QUO </a:t>
            </a:r>
            <a:r>
              <a:rPr lang="da-DK" dirty="0" err="1"/>
              <a:t>vadis</a:t>
            </a:r>
            <a:r>
              <a:rPr lang="da-DK" dirty="0"/>
              <a:t>, Aida?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AB1D5A-26F7-9A13-5C80-714A675D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Filmen er baseret på virkelige hændelser</a:t>
            </a:r>
          </a:p>
          <a:p>
            <a:r>
              <a:rPr lang="da-DK" dirty="0"/>
              <a:t>Det vil sige den historiske </a:t>
            </a:r>
            <a:r>
              <a:rPr lang="da-DK" dirty="0" err="1"/>
              <a:t>autencitet</a:t>
            </a:r>
            <a:r>
              <a:rPr lang="da-DK" dirty="0"/>
              <a:t> i filmen er rigtig</a:t>
            </a:r>
          </a:p>
          <a:p>
            <a:r>
              <a:rPr lang="da-DK" dirty="0"/>
              <a:t>Hvad tager vi med af viden om konflikten?</a:t>
            </a:r>
          </a:p>
          <a:p>
            <a:r>
              <a:rPr lang="da-DK" dirty="0"/>
              <a:t>Rollerne: Serberne, Bosnierne, FN</a:t>
            </a:r>
          </a:p>
          <a:p>
            <a:r>
              <a:rPr lang="da-DK" dirty="0"/>
              <a:t>Hvorfor er der tale om et folkedrab?</a:t>
            </a:r>
          </a:p>
          <a:p>
            <a:r>
              <a:rPr lang="da-DK" dirty="0"/>
              <a:t>Hvordan kommer man videre fra et folkedrab?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393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356FC-8FB2-7A11-5965-7F137B50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Retsopgøret efter borgerkrigen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CC04D4D-FA99-4391-1B36-09C428A9D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" y="2096763"/>
            <a:ext cx="8799953" cy="4481733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13DD484-88C1-4843-6375-33CE4AE90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82" y="2067597"/>
            <a:ext cx="3477703" cy="427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9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971BD-EB2F-5FF5-B591-FE4A8604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Retsopgøret efter borgerkrigen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2B970F3-7556-8628-AAA5-075F44785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90" y="1828800"/>
            <a:ext cx="8325246" cy="4343400"/>
          </a:xfrm>
        </p:spPr>
      </p:pic>
    </p:spTree>
    <p:extLst>
      <p:ext uri="{BB962C8B-B14F-4D97-AF65-F5344CB8AC3E}">
        <p14:creationId xmlns:p14="http://schemas.microsoft.com/office/powerpoint/2010/main" val="51859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1E3FF-C306-CDD8-0EB0-3FD05BBF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Retsopgøret efter krigen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831C1D6-45F8-1333-9E06-2036E9B09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85" y="1828800"/>
            <a:ext cx="5777455" cy="4343400"/>
          </a:xfrm>
        </p:spPr>
      </p:pic>
    </p:spTree>
    <p:extLst>
      <p:ext uri="{BB962C8B-B14F-4D97-AF65-F5344CB8AC3E}">
        <p14:creationId xmlns:p14="http://schemas.microsoft.com/office/powerpoint/2010/main" val="420156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E1B9EB-A871-2A47-6A8C-704927C54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internationale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BEDF8F-C7B6-C67F-E5AB-CACCAEC78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Folkedrabet skal stoppes og FN er ikke tilstrækkeligt i stand til dette og NATO har også været for passive indtil videre</a:t>
            </a:r>
          </a:p>
          <a:p>
            <a:r>
              <a:rPr lang="da-DK" dirty="0"/>
              <a:t>NATO skruede op med luftangreb for at forsvare de sikre zoner men…</a:t>
            </a:r>
          </a:p>
          <a:p>
            <a:r>
              <a:rPr lang="da-DK" dirty="0"/>
              <a:t>General </a:t>
            </a:r>
            <a:r>
              <a:rPr lang="da-DK" dirty="0" err="1"/>
              <a:t>Ratko</a:t>
            </a:r>
            <a:r>
              <a:rPr lang="da-DK" dirty="0"/>
              <a:t> </a:t>
            </a:r>
            <a:r>
              <a:rPr lang="da-DK" dirty="0" err="1"/>
              <a:t>Mladic</a:t>
            </a:r>
            <a:r>
              <a:rPr lang="da-DK" dirty="0"/>
              <a:t>, de bosniske serberes militære leder svarede igen ved at true med gengældelsesaktioner imod FN-personel på landjorden. Da luftangrebene fortsatte, gjorde </a:t>
            </a:r>
            <a:r>
              <a:rPr lang="da-DK" dirty="0" err="1"/>
              <a:t>Mladic</a:t>
            </a:r>
            <a:r>
              <a:rPr lang="da-DK" dirty="0"/>
              <a:t> alvor af sine trusler og tog 150 FN-udsendinge til fange. Gidslerne blev lænket til mulige mål for NATO’s bomber, hvilket tvang NATO til at stoppe bombardementerne.   </a:t>
            </a:r>
          </a:p>
        </p:txBody>
      </p:sp>
    </p:spTree>
    <p:extLst>
      <p:ext uri="{BB962C8B-B14F-4D97-AF65-F5344CB8AC3E}">
        <p14:creationId xmlns:p14="http://schemas.microsoft.com/office/powerpoint/2010/main" val="126782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FECD22-DC33-865C-AA0C-C712B3B3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internationale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B851DB-41BE-9F66-673C-3E03979E7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internationale samfund havde efter pres fra de lande, der havde soldater på landjorden – deriblandt Frankrig, Storbritannien og Danmark – bevidst forsøgt at undgå at bringe FN-personel på landjorden i fare. Men netop dette hensyn komplicerede samarbejdet imellem NATO og FN. Samarbejdet blev kendt som ”the </a:t>
            </a:r>
            <a:r>
              <a:rPr lang="da-DK" dirty="0" err="1"/>
              <a:t>dual</a:t>
            </a:r>
            <a:r>
              <a:rPr lang="da-DK" dirty="0"/>
              <a:t> </a:t>
            </a:r>
            <a:r>
              <a:rPr lang="da-DK" dirty="0" err="1"/>
              <a:t>key</a:t>
            </a:r>
            <a:r>
              <a:rPr lang="da-DK" dirty="0"/>
              <a:t> system”, hvilket i praksis betød, at der skulle foreligge en godkendelse fra både NATO og FN, før NATO kunne iværksætte luftoperationer og yde luftstøtte til FN-styrkerne på landjorden.</a:t>
            </a:r>
          </a:p>
        </p:txBody>
      </p:sp>
    </p:spTree>
    <p:extLst>
      <p:ext uri="{BB962C8B-B14F-4D97-AF65-F5344CB8AC3E}">
        <p14:creationId xmlns:p14="http://schemas.microsoft.com/office/powerpoint/2010/main" val="62623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E4EFE-0395-AA93-98DA-F2CD709A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NATO involvering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269C3-0CF1-7A56-CF78-F711A4C33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Efter </a:t>
            </a:r>
            <a:r>
              <a:rPr lang="da-DK" dirty="0" err="1"/>
              <a:t>Srebrenica</a:t>
            </a:r>
            <a:r>
              <a:rPr lang="da-DK" dirty="0"/>
              <a:t> indser man at der skal bruges langt mere vold og magt mod serberne</a:t>
            </a:r>
          </a:p>
          <a:p>
            <a:r>
              <a:rPr lang="da-DK" dirty="0"/>
              <a:t>NATO overtager styring og kan udføre luftbombardement udenom FN</a:t>
            </a:r>
          </a:p>
          <a:p>
            <a:r>
              <a:rPr lang="da-DK" dirty="0"/>
              <a:t>Det tvinger serberne i defensiven og de tvinges til forhandlingsbordet</a:t>
            </a:r>
          </a:p>
          <a:p>
            <a:r>
              <a:rPr lang="da-DK" dirty="0"/>
              <a:t>Nogle måneder senere, i december 1995, blev der i den amerikanske by Dayton indgået en fredsaftale mellem parterne.</a:t>
            </a:r>
          </a:p>
        </p:txBody>
      </p:sp>
    </p:spTree>
    <p:extLst>
      <p:ext uri="{BB962C8B-B14F-4D97-AF65-F5344CB8AC3E}">
        <p14:creationId xmlns:p14="http://schemas.microsoft.com/office/powerpoint/2010/main" val="188010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AC614-BF7E-42E0-81DD-F4F36A24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DAytonaftalen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7E438E-20F8-439E-8DB2-19D047CED3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Bosnien anerkendes som selvstændig stat</a:t>
            </a:r>
          </a:p>
          <a:p>
            <a:r>
              <a:rPr lang="da-DK" dirty="0" err="1"/>
              <a:t>Srpska</a:t>
            </a:r>
            <a:r>
              <a:rPr lang="da-DK" dirty="0"/>
              <a:t> er serbernes område i Bosnien</a:t>
            </a:r>
          </a:p>
          <a:p>
            <a:r>
              <a:rPr lang="da-DK" dirty="0"/>
              <a:t>Bosnien har tredelt præsidentskab (Bosnier, serber, Kroat)</a:t>
            </a:r>
          </a:p>
          <a:p>
            <a:r>
              <a:rPr lang="da-DK" dirty="0"/>
              <a:t>Freden er stadig skrøbelig i dag.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90FBE9CF-3345-4F5D-2D83-7D9752F618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612" y="1828800"/>
            <a:ext cx="4660676" cy="4343400"/>
          </a:xfrm>
        </p:spPr>
      </p:pic>
    </p:spTree>
    <p:extLst>
      <p:ext uri="{BB962C8B-B14F-4D97-AF65-F5344CB8AC3E}">
        <p14:creationId xmlns:p14="http://schemas.microsoft.com/office/powerpoint/2010/main" val="30430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2976BFC-4FBE-804D-6C61-786499D28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Roller i et folkedrab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FD7C7EC-CC27-2142-6179-B7D7E8868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diskutere moral og etik i et folkedrab</a:t>
            </a:r>
          </a:p>
          <a:p>
            <a:r>
              <a:rPr lang="da-DK" dirty="0"/>
              <a:t>Dem der udøver folkedrabet</a:t>
            </a:r>
          </a:p>
          <a:p>
            <a:r>
              <a:rPr lang="da-DK" dirty="0"/>
              <a:t>Dem der er ofrer for folkedrabet</a:t>
            </a:r>
          </a:p>
          <a:p>
            <a:r>
              <a:rPr lang="da-DK" dirty="0"/>
              <a:t>Men hvad med tilskuerne, eller dem der blot ved det foregår? </a:t>
            </a:r>
          </a:p>
          <a:p>
            <a:r>
              <a:rPr lang="da-DK" dirty="0"/>
              <a:t>Den Hollandske stat er blevet dømt ved krigsforbryder domstolen i Haag for at være passive under folkedrabet i Bosnien.</a:t>
            </a:r>
          </a:p>
          <a:p>
            <a:r>
              <a:rPr lang="da-DK" dirty="0"/>
              <a:t>De enkelte soldater har immunitet fordi de er FN soldater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180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04819-C6E1-8CC1-D3CB-45576997D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Sonderkommandoen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8EC250-197C-1274-FCB6-902FADDDD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nazisternes koncentrationslejr udpegede nazisterne nogle jøder som de gjorde medskyldige i deres folkedrab: </a:t>
            </a:r>
            <a:r>
              <a:rPr lang="da-DK" b="1" dirty="0" err="1"/>
              <a:t>Sonderkommandoen</a:t>
            </a:r>
            <a:endParaRPr lang="da-DK" b="1" dirty="0"/>
          </a:p>
          <a:p>
            <a:r>
              <a:rPr lang="da-DK" dirty="0"/>
              <a:t>Arbejdet bestod blandt andet i at hjælpe med at genne ofrene ind i gaskamrene. Bagefter tømte de gaskamrene og gjorde dem rene, inden næste gruppe ofre blev sendt ind. </a:t>
            </a:r>
            <a:r>
              <a:rPr lang="da-DK" dirty="0" err="1"/>
              <a:t>Sonderkommando</a:t>
            </a:r>
            <a:r>
              <a:rPr lang="da-DK" dirty="0"/>
              <a:t> sorterede de dødes ejendele og fjernede guldplomber fra deres tænder. De transporterede ligene til krematorierne, brændte de døde og holdt ovnene i gang.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253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C60F4-BB43-CA5A-8BE8-382FD85F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80 år for Danmarks befrielse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9D72341-8661-01CC-E0CB-57DEB64ABA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Historien skriver i dag, at vi ”kæmpede mod nazisterne under 2.vk”</a:t>
            </a:r>
          </a:p>
          <a:p>
            <a:r>
              <a:rPr lang="da-DK" dirty="0"/>
              <a:t>Vi havde samarbejdspolitik indtil 1943</a:t>
            </a:r>
          </a:p>
          <a:p>
            <a:r>
              <a:rPr lang="da-DK" dirty="0"/>
              <a:t>Vi havde en modstandsbevægelse</a:t>
            </a:r>
          </a:p>
          <a:p>
            <a:r>
              <a:rPr lang="da-DK" dirty="0"/>
              <a:t>Retsopgøret efter krigen</a:t>
            </a:r>
          </a:p>
          <a:p>
            <a:pPr lvl="1"/>
            <a:r>
              <a:rPr lang="da-DK" dirty="0"/>
              <a:t>Skulle skæringsdatoen for forbrydelser være 9 .april 1940 eller 1943 da samarbejdspolitikken brød sammen?</a:t>
            </a:r>
          </a:p>
        </p:txBody>
      </p:sp>
      <p:pic>
        <p:nvPicPr>
          <p:cNvPr id="1026" name="Picture 2" descr="Opfordring til at tænde lys 4. maj | Folkekirken.dk">
            <a:extLst>
              <a:ext uri="{FF2B5EF4-FFF2-40B4-BE49-F238E27FC236}">
                <a16:creationId xmlns:a16="http://schemas.microsoft.com/office/drawing/2014/main" id="{54C7CB84-9484-9E96-93BC-AD8EDB130A5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2707171"/>
            <a:ext cx="4708525" cy="258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11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C8414A6-56B9-F6C0-B4C0-6286188C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Historiens magt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1D729A-40C5-E93B-E61D-D12A0E15A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Dagens opgave er en kilde fra folkedrabet. Vi har fokus på hvordan man analyserer en kilde, så lidt eksamenstræning</a:t>
            </a:r>
          </a:p>
          <a:p>
            <a:r>
              <a:rPr lang="da-DK" dirty="0"/>
              <a:t>Den anden er en artikel der sætter fokus på hvordan historien skrives i dag i Bosnien.</a:t>
            </a:r>
          </a:p>
          <a:p>
            <a:r>
              <a:rPr lang="da-DK" dirty="0"/>
              <a:t>Opgaven er derfor</a:t>
            </a:r>
          </a:p>
          <a:p>
            <a:r>
              <a:rPr lang="da-DK" dirty="0"/>
              <a:t>Læs først kilden, den er kort, men på engelsk og lav en kildeanalyse</a:t>
            </a:r>
          </a:p>
          <a:p>
            <a:r>
              <a:rPr lang="da-DK" dirty="0"/>
              <a:t>Opstil en problemstilling kilden kan besvare eller være </a:t>
            </a:r>
            <a:r>
              <a:rPr lang="da-DK" dirty="0" err="1"/>
              <a:t>emd</a:t>
            </a:r>
            <a:r>
              <a:rPr lang="da-DK" dirty="0"/>
              <a:t> til at besvare.</a:t>
            </a:r>
          </a:p>
          <a:p>
            <a:r>
              <a:rPr lang="da-DK" dirty="0"/>
              <a:t>Læs artiklen fra Weekendavisen og snak sammen om hvilke udfordringer der giver for fremtiden og hvilken rolle ”historien</a:t>
            </a:r>
            <a:r>
              <a:rPr lang="da-DK"/>
              <a:t>” spiller.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92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5647</TotalTime>
  <Words>653</Words>
  <Application>Microsoft Office PowerPoint</Application>
  <PresentationFormat>Brugerdefineret</PresentationFormat>
  <Paragraphs>57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Præsentation med verden 16x9</vt:lpstr>
      <vt:lpstr>Folkedrabet i bosnien </vt:lpstr>
      <vt:lpstr>Dagens program</vt:lpstr>
      <vt:lpstr>QUO vadis, Aida?</vt:lpstr>
      <vt:lpstr>Retsopgøret efter borgerkrigen</vt:lpstr>
      <vt:lpstr>Retsopgøret efter borgerkrigen</vt:lpstr>
      <vt:lpstr>Retsopgøret efter krigen</vt:lpstr>
      <vt:lpstr>Det internationale samfund</vt:lpstr>
      <vt:lpstr>Det internationale samfund</vt:lpstr>
      <vt:lpstr>NATO involvering</vt:lpstr>
      <vt:lpstr>DAytonaftalen</vt:lpstr>
      <vt:lpstr>Roller i et folkedrab</vt:lpstr>
      <vt:lpstr>Sonderkommandoen</vt:lpstr>
      <vt:lpstr>80 år for Danmarks befrielse</vt:lpstr>
      <vt:lpstr>Historiens magt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2025-05-01T10:29:50Z</dcterms:created>
  <dcterms:modified xsi:type="dcterms:W3CDTF">2025-05-05T08:37:45Z</dcterms:modified>
</cp:coreProperties>
</file>