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 varScale="1">
        <p:scale>
          <a:sx n="60" d="100"/>
          <a:sy n="60" d="100"/>
        </p:scale>
        <p:origin x="912" y="4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11-05-2025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11-05-2025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11-05-2025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11-05-2025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ec.world/en" TargetMode="External"/><Relationship Id="rId2" Type="http://schemas.openxmlformats.org/officeDocument/2006/relationships/hyperlink" Target="https://wits.worldbank.org/countrystats.aspx?lang=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ec.world/en/tariff-simulator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.dk/nyheder/udland/analyse-europas-dilemma-skal-man-lade-trump-stege-i-sit-eget-fedt-eller-skal-ha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Afrunding international Handel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6ADB1-59DB-7CD5-13B0-C5F9B0D01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078655-41B7-9185-4459-ABDFE1D1A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Opsamling fra sidste gang</a:t>
            </a:r>
          </a:p>
          <a:p>
            <a:r>
              <a:rPr lang="da-DK" dirty="0"/>
              <a:t>2) Hvad skal vi have med fra forløbet?</a:t>
            </a:r>
          </a:p>
          <a:p>
            <a:r>
              <a:rPr lang="da-DK" dirty="0"/>
              <a:t>3) Artikellæsning</a:t>
            </a:r>
          </a:p>
          <a:p>
            <a:r>
              <a:rPr lang="da-DK" dirty="0"/>
              <a:t>4) Afsluttende prøve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5744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8E243B-1AB7-5E7E-BDC8-EA92BF6DC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Opsamling fra sidste gang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52CA3E-66E8-A993-5BD4-7D3217378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Hvordan påvirker Handelskrigen den danske og den amerikanske økonomi?</a:t>
            </a:r>
          </a:p>
          <a:p>
            <a:r>
              <a:rPr lang="da-DK" dirty="0"/>
              <a:t>Hvorfor vil Trump have verden med på at svække den amerikanske valuta?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3396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EB682E-4751-0A69-ED8F-CF1CE7A48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Hvad skal vi have med fra forløbet?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DFDFFD-C0D9-48F2-89C6-B324AD49A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Handelsteorier</a:t>
            </a:r>
          </a:p>
          <a:p>
            <a:pPr lvl="1"/>
            <a:r>
              <a:rPr lang="da-DK" dirty="0"/>
              <a:t>Absolutte fordele, relative fordele, faktorudrustningsteori, </a:t>
            </a:r>
            <a:r>
              <a:rPr lang="da-DK" dirty="0" err="1"/>
              <a:t>Linders</a:t>
            </a:r>
            <a:r>
              <a:rPr lang="da-DK" dirty="0"/>
              <a:t> efterspørgselsteori, </a:t>
            </a:r>
            <a:r>
              <a:rPr lang="da-DK" dirty="0" err="1"/>
              <a:t>Krugmans</a:t>
            </a:r>
            <a:r>
              <a:rPr lang="da-DK" dirty="0"/>
              <a:t> New </a:t>
            </a:r>
            <a:r>
              <a:rPr lang="da-DK" dirty="0" err="1"/>
              <a:t>trade</a:t>
            </a:r>
            <a:r>
              <a:rPr lang="da-DK" dirty="0"/>
              <a:t> </a:t>
            </a:r>
            <a:r>
              <a:rPr lang="da-DK" dirty="0" err="1"/>
              <a:t>theory</a:t>
            </a:r>
            <a:endParaRPr lang="da-DK" dirty="0"/>
          </a:p>
          <a:p>
            <a:r>
              <a:rPr lang="da-DK" dirty="0"/>
              <a:t>Handelshindringer</a:t>
            </a:r>
          </a:p>
          <a:p>
            <a:pPr lvl="1"/>
            <a:r>
              <a:rPr lang="da-DK" dirty="0"/>
              <a:t>Told, importkvoter, tekniske handelshindringer, statsstøtte, køb lokalt, eksportbegrænsning</a:t>
            </a:r>
          </a:p>
          <a:p>
            <a:r>
              <a:rPr lang="da-DK" dirty="0"/>
              <a:t>Årsager til protektionisme</a:t>
            </a:r>
          </a:p>
          <a:p>
            <a:pPr lvl="1"/>
            <a:r>
              <a:rPr lang="da-DK" dirty="0"/>
              <a:t>Beskyttelse af udsatte erhverv, beskyttelse af nystartet industri, sikkerhed, politiske motiver</a:t>
            </a:r>
          </a:p>
          <a:p>
            <a:r>
              <a:rPr lang="da-DK" dirty="0"/>
              <a:t>Frihandlens vindere og tabere</a:t>
            </a:r>
          </a:p>
          <a:p>
            <a:pPr lvl="1"/>
            <a:r>
              <a:rPr lang="da-DK" dirty="0"/>
              <a:t>Vinderne er os alle meget lidt</a:t>
            </a:r>
          </a:p>
          <a:p>
            <a:pPr lvl="1"/>
            <a:r>
              <a:rPr lang="da-DK" dirty="0"/>
              <a:t>Taberne er koncentreret og nemme at få øje på</a:t>
            </a:r>
          </a:p>
        </p:txBody>
      </p:sp>
    </p:spTree>
    <p:extLst>
      <p:ext uri="{BB962C8B-B14F-4D97-AF65-F5344CB8AC3E}">
        <p14:creationId xmlns:p14="http://schemas.microsoft.com/office/powerpoint/2010/main" val="156033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B5421-88C5-6446-DEE8-799B288E3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Hvad skal vi have med fra forløbet?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7D0C80-1FC7-B49A-8AA8-4786F4838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EU og det indre marked</a:t>
            </a:r>
          </a:p>
          <a:p>
            <a:pPr lvl="1"/>
            <a:r>
              <a:rPr lang="da-DK" dirty="0"/>
              <a:t>Gensidig anerkendelse og harmonisering. Fri bevægelighed af varer, tjenesteydelser, arbejdskraft og kapital.</a:t>
            </a:r>
          </a:p>
          <a:p>
            <a:pPr lvl="1"/>
            <a:r>
              <a:rPr lang="da-DK" dirty="0"/>
              <a:t>Økonomiske fordele forbundet med det indre marked</a:t>
            </a:r>
          </a:p>
          <a:p>
            <a:r>
              <a:rPr lang="da-DK" dirty="0"/>
              <a:t>WTO – World Trade Organization</a:t>
            </a:r>
          </a:p>
          <a:p>
            <a:pPr lvl="1"/>
            <a:r>
              <a:rPr lang="da-DK" dirty="0"/>
              <a:t>Verdenshandelsorganisation som styrer spillereglerne for internationalhandel</a:t>
            </a:r>
          </a:p>
          <a:p>
            <a:pPr lvl="1"/>
            <a:r>
              <a:rPr lang="da-DK" dirty="0"/>
              <a:t>Som udgangspunkt mod protektionisme – må anvendes hvis man selv udsættes for det eller at lande ”snyder” i den internationale handel</a:t>
            </a:r>
          </a:p>
          <a:p>
            <a:r>
              <a:rPr lang="da-DK" dirty="0"/>
              <a:t>Kilder til handel</a:t>
            </a:r>
          </a:p>
          <a:p>
            <a:pPr lvl="1"/>
            <a:r>
              <a:rPr lang="da-DK" dirty="0">
                <a:hlinkClick r:id="rId2"/>
              </a:rPr>
              <a:t>https://wits.worldbank.org/countrystats.aspx?lang=en</a:t>
            </a:r>
            <a:endParaRPr lang="da-DK" dirty="0"/>
          </a:p>
          <a:p>
            <a:pPr lvl="1"/>
            <a:r>
              <a:rPr lang="da-DK" dirty="0">
                <a:hlinkClick r:id="rId3"/>
              </a:rPr>
              <a:t>https://oec.world/en</a:t>
            </a:r>
            <a:endParaRPr lang="da-DK" dirty="0"/>
          </a:p>
          <a:p>
            <a:pPr lvl="1"/>
            <a:r>
              <a:rPr lang="da-DK" dirty="0">
                <a:hlinkClick r:id="rId4"/>
              </a:rPr>
              <a:t>https://oec.world/en/tariff-simulator</a:t>
            </a:r>
            <a:endParaRPr lang="da-DK" dirty="0"/>
          </a:p>
          <a:p>
            <a:pPr marL="274320" lvl="1" indent="0">
              <a:buNone/>
            </a:pPr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858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1B64BB-B0AC-1B1B-2ECC-13B2F1137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Artikel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3F71FFC-B9F8-99C3-2703-BA88D2975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https://www.dr.dk/nyheder/udland/analyse-europas-dilemma-skal-man-lade-trump-stege-i-sit-eget-fedt-eller-skal-han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319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105764-EFC8-9B7A-7C8E-2F743273F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Arbejdsspørgsmål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428FF0-4A71-C76B-50C4-1F51A75F7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de forventede effekter af Trumps told?</a:t>
            </a:r>
          </a:p>
          <a:p>
            <a:r>
              <a:rPr lang="da-DK" dirty="0"/>
              <a:t>Beskriv handelsaftalen mellem Storbritannien og USA</a:t>
            </a:r>
          </a:p>
          <a:p>
            <a:r>
              <a:rPr lang="da-DK" dirty="0"/>
              <a:t>Hvad menes der med EU skal føre en </a:t>
            </a:r>
            <a:r>
              <a:rPr lang="da-DK" dirty="0" err="1"/>
              <a:t>rebalanceringstold</a:t>
            </a:r>
            <a:r>
              <a:rPr lang="da-DK" dirty="0"/>
              <a:t>?</a:t>
            </a:r>
          </a:p>
          <a:p>
            <a:r>
              <a:rPr lang="da-DK" dirty="0"/>
              <a:t>Hvad er EU’s fremtidige strategi?</a:t>
            </a:r>
          </a:p>
          <a:p>
            <a:r>
              <a:rPr lang="da-DK" dirty="0"/>
              <a:t>Hvad er koblingen til NATO?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995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DF9E1-DA3E-5ADD-22C1-81BF3434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Hyggeprøve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970F7B-009F-60D9-72B0-50465104E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>
                <a:sym typeface="Wingdings" panose="05000000000000000000" pitchFamily="2" charset="2"/>
              </a:rPr>
              <a:t>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840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11</TotalTime>
  <Words>290</Words>
  <Application>Microsoft Office PowerPoint</Application>
  <PresentationFormat>Brugerdefineret</PresentationFormat>
  <Paragraphs>42</Paragraphs>
  <Slides>8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</vt:lpstr>
      <vt:lpstr>Præsentation med verden 16x9</vt:lpstr>
      <vt:lpstr>Afrunding international Handel</vt:lpstr>
      <vt:lpstr>Dagens program</vt:lpstr>
      <vt:lpstr>Opsamling fra sidste gang</vt:lpstr>
      <vt:lpstr>Hvad skal vi have med fra forløbet?</vt:lpstr>
      <vt:lpstr>Hvad skal vi have med fra forløbet?</vt:lpstr>
      <vt:lpstr>Artikel</vt:lpstr>
      <vt:lpstr>Arbejdsspørgsmål</vt:lpstr>
      <vt:lpstr>Hyggeprøve</vt:lpstr>
    </vt:vector>
  </TitlesOfParts>
  <Company>Mercantec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2025-05-11T07:19:12Z</dcterms:created>
  <dcterms:modified xsi:type="dcterms:W3CDTF">2025-05-11T07:30:59Z</dcterms:modified>
</cp:coreProperties>
</file>