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82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6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020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73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8/13/2024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13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8/13/2024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41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8/13/2024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85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158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962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06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7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8/13/2024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613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29" r:id="rId6"/>
    <p:sldLayoutId id="2147483725" r:id="rId7"/>
    <p:sldLayoutId id="2147483726" r:id="rId8"/>
    <p:sldLayoutId id="2147483727" r:id="rId9"/>
    <p:sldLayoutId id="2147483728" r:id="rId10"/>
    <p:sldLayoutId id="2147483730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E15305-164C-44CD-9E0F-420C2DC1B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2DC5C2-CCA7-49E4-B67F-6F121D488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Et resume af blå og lyserød">
            <a:extLst>
              <a:ext uri="{FF2B5EF4-FFF2-40B4-BE49-F238E27FC236}">
                <a16:creationId xmlns:a16="http://schemas.microsoft.com/office/drawing/2014/main" id="{D0BB2FD1-1FC1-FC7F-A65B-117D1210CF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27966D5E-7857-415C-B50C-0DD96BCB7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986" y="0"/>
            <a:ext cx="10615629" cy="6858000"/>
          </a:xfrm>
          <a:custGeom>
            <a:avLst/>
            <a:gdLst>
              <a:gd name="connsiteX0" fmla="*/ 7169276 w 10615629"/>
              <a:gd name="connsiteY0" fmla="*/ 5704266 h 6858000"/>
              <a:gd name="connsiteX1" fmla="*/ 7514897 w 10615629"/>
              <a:gd name="connsiteY1" fmla="*/ 6049887 h 6858000"/>
              <a:gd name="connsiteX2" fmla="*/ 7169276 w 10615629"/>
              <a:gd name="connsiteY2" fmla="*/ 6395508 h 6858000"/>
              <a:gd name="connsiteX3" fmla="*/ 6823655 w 10615629"/>
              <a:gd name="connsiteY3" fmla="*/ 6049887 h 6858000"/>
              <a:gd name="connsiteX4" fmla="*/ 7169276 w 10615629"/>
              <a:gd name="connsiteY4" fmla="*/ 5704266 h 6858000"/>
              <a:gd name="connsiteX5" fmla="*/ 10010446 w 10615629"/>
              <a:gd name="connsiteY5" fmla="*/ 2324705 h 6858000"/>
              <a:gd name="connsiteX6" fmla="*/ 10456760 w 10615629"/>
              <a:gd name="connsiteY6" fmla="*/ 2771019 h 6858000"/>
              <a:gd name="connsiteX7" fmla="*/ 10010446 w 10615629"/>
              <a:gd name="connsiteY7" fmla="*/ 3217333 h 6858000"/>
              <a:gd name="connsiteX8" fmla="*/ 9564132 w 10615629"/>
              <a:gd name="connsiteY8" fmla="*/ 2771019 h 6858000"/>
              <a:gd name="connsiteX9" fmla="*/ 10010446 w 10615629"/>
              <a:gd name="connsiteY9" fmla="*/ 2324705 h 6858000"/>
              <a:gd name="connsiteX10" fmla="*/ 10354145 w 10615629"/>
              <a:gd name="connsiteY10" fmla="*/ 1665213 h 6858000"/>
              <a:gd name="connsiteX11" fmla="*/ 10615629 w 10615629"/>
              <a:gd name="connsiteY11" fmla="*/ 1926697 h 6858000"/>
              <a:gd name="connsiteX12" fmla="*/ 10354145 w 10615629"/>
              <a:gd name="connsiteY12" fmla="*/ 2188181 h 6858000"/>
              <a:gd name="connsiteX13" fmla="*/ 10092661 w 10615629"/>
              <a:gd name="connsiteY13" fmla="*/ 1926697 h 6858000"/>
              <a:gd name="connsiteX14" fmla="*/ 10354145 w 10615629"/>
              <a:gd name="connsiteY14" fmla="*/ 1665213 h 6858000"/>
              <a:gd name="connsiteX15" fmla="*/ 1458901 w 10615629"/>
              <a:gd name="connsiteY15" fmla="*/ 659644 h 6858000"/>
              <a:gd name="connsiteX16" fmla="*/ 1905215 w 10615629"/>
              <a:gd name="connsiteY16" fmla="*/ 1105958 h 6858000"/>
              <a:gd name="connsiteX17" fmla="*/ 1458901 w 10615629"/>
              <a:gd name="connsiteY17" fmla="*/ 1552272 h 6858000"/>
              <a:gd name="connsiteX18" fmla="*/ 1012587 w 10615629"/>
              <a:gd name="connsiteY18" fmla="*/ 1105958 h 6858000"/>
              <a:gd name="connsiteX19" fmla="*/ 1458901 w 10615629"/>
              <a:gd name="connsiteY19" fmla="*/ 659644 h 6858000"/>
              <a:gd name="connsiteX20" fmla="*/ 6674038 w 10615629"/>
              <a:gd name="connsiteY20" fmla="*/ 0 h 6858000"/>
              <a:gd name="connsiteX21" fmla="*/ 10121228 w 10615629"/>
              <a:gd name="connsiteY21" fmla="*/ 0 h 6858000"/>
              <a:gd name="connsiteX22" fmla="*/ 10122250 w 10615629"/>
              <a:gd name="connsiteY22" fmla="*/ 1542 h 6858000"/>
              <a:gd name="connsiteX23" fmla="*/ 9914575 w 10615629"/>
              <a:gd name="connsiteY23" fmla="*/ 1714821 h 6858000"/>
              <a:gd name="connsiteX24" fmla="*/ 9361609 w 10615629"/>
              <a:gd name="connsiteY24" fmla="*/ 2396453 h 6858000"/>
              <a:gd name="connsiteX25" fmla="*/ 9334635 w 10615629"/>
              <a:gd name="connsiteY25" fmla="*/ 3107486 h 6858000"/>
              <a:gd name="connsiteX26" fmla="*/ 9815042 w 10615629"/>
              <a:gd name="connsiteY26" fmla="*/ 3891891 h 6858000"/>
              <a:gd name="connsiteX27" fmla="*/ 9376176 w 10615629"/>
              <a:gd name="connsiteY27" fmla="*/ 5202286 h 6858000"/>
              <a:gd name="connsiteX28" fmla="*/ 7869813 w 10615629"/>
              <a:gd name="connsiteY28" fmla="*/ 5436960 h 6858000"/>
              <a:gd name="connsiteX29" fmla="*/ 6545392 w 10615629"/>
              <a:gd name="connsiteY29" fmla="*/ 5630362 h 6858000"/>
              <a:gd name="connsiteX30" fmla="*/ 5772723 w 10615629"/>
              <a:gd name="connsiteY30" fmla="*/ 6502431 h 6858000"/>
              <a:gd name="connsiteX31" fmla="*/ 5542129 w 10615629"/>
              <a:gd name="connsiteY31" fmla="*/ 6791052 h 6858000"/>
              <a:gd name="connsiteX32" fmla="*/ 5487454 w 10615629"/>
              <a:gd name="connsiteY32" fmla="*/ 6858000 h 6858000"/>
              <a:gd name="connsiteX33" fmla="*/ 3860772 w 10615629"/>
              <a:gd name="connsiteY33" fmla="*/ 6858000 h 6858000"/>
              <a:gd name="connsiteX34" fmla="*/ 3806309 w 10615629"/>
              <a:gd name="connsiteY34" fmla="*/ 6753976 h 6858000"/>
              <a:gd name="connsiteX35" fmla="*/ 3692626 w 10615629"/>
              <a:gd name="connsiteY35" fmla="*/ 6315366 h 6858000"/>
              <a:gd name="connsiteX36" fmla="*/ 2561203 w 10615629"/>
              <a:gd name="connsiteY36" fmla="*/ 5694965 h 6858000"/>
              <a:gd name="connsiteX37" fmla="*/ 69617 w 10615629"/>
              <a:gd name="connsiteY37" fmla="*/ 4316865 h 6858000"/>
              <a:gd name="connsiteX38" fmla="*/ 1643 w 10615629"/>
              <a:gd name="connsiteY38" fmla="*/ 3718987 h 6858000"/>
              <a:gd name="connsiteX39" fmla="*/ 368893 w 10615629"/>
              <a:gd name="connsiteY39" fmla="*/ 2555465 h 6858000"/>
              <a:gd name="connsiteX40" fmla="*/ 1113509 w 10615629"/>
              <a:gd name="connsiteY40" fmla="*/ 2231777 h 6858000"/>
              <a:gd name="connsiteX41" fmla="*/ 2037233 w 10615629"/>
              <a:gd name="connsiteY41" fmla="*/ 2044714 h 6858000"/>
              <a:gd name="connsiteX42" fmla="*/ 2547311 w 10615629"/>
              <a:gd name="connsiteY42" fmla="*/ 1444273 h 6858000"/>
              <a:gd name="connsiteX43" fmla="*/ 3900864 w 10615629"/>
              <a:gd name="connsiteY43" fmla="*/ 617925 h 6858000"/>
              <a:gd name="connsiteX44" fmla="*/ 4571572 w 10615629"/>
              <a:gd name="connsiteY44" fmla="*/ 899937 h 6858000"/>
              <a:gd name="connsiteX45" fmla="*/ 6039226 w 10615629"/>
              <a:gd name="connsiteY45" fmla="*/ 670658 h 6858000"/>
              <a:gd name="connsiteX46" fmla="*/ 6656610 w 10615629"/>
              <a:gd name="connsiteY46" fmla="*/ 161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615629" h="6858000">
                <a:moveTo>
                  <a:pt x="7169276" y="5704266"/>
                </a:moveTo>
                <a:cubicBezTo>
                  <a:pt x="7360157" y="5704266"/>
                  <a:pt x="7514897" y="5859006"/>
                  <a:pt x="7514897" y="6049887"/>
                </a:cubicBezTo>
                <a:cubicBezTo>
                  <a:pt x="7514897" y="6240768"/>
                  <a:pt x="7360157" y="6395508"/>
                  <a:pt x="7169276" y="6395508"/>
                </a:cubicBezTo>
                <a:cubicBezTo>
                  <a:pt x="6978395" y="6395508"/>
                  <a:pt x="6823655" y="6240768"/>
                  <a:pt x="6823655" y="6049887"/>
                </a:cubicBezTo>
                <a:cubicBezTo>
                  <a:pt x="6823655" y="5859006"/>
                  <a:pt x="6978395" y="5704266"/>
                  <a:pt x="7169276" y="5704266"/>
                </a:cubicBezTo>
                <a:close/>
                <a:moveTo>
                  <a:pt x="10010446" y="2324705"/>
                </a:moveTo>
                <a:cubicBezTo>
                  <a:pt x="10256938" y="2324705"/>
                  <a:pt x="10456760" y="2524528"/>
                  <a:pt x="10456760" y="2771019"/>
                </a:cubicBezTo>
                <a:cubicBezTo>
                  <a:pt x="10456760" y="3017511"/>
                  <a:pt x="10256938" y="3217333"/>
                  <a:pt x="10010446" y="3217333"/>
                </a:cubicBezTo>
                <a:cubicBezTo>
                  <a:pt x="9763954" y="3217333"/>
                  <a:pt x="9564132" y="3017511"/>
                  <a:pt x="9564132" y="2771019"/>
                </a:cubicBezTo>
                <a:cubicBezTo>
                  <a:pt x="9564132" y="2524528"/>
                  <a:pt x="9763954" y="2324705"/>
                  <a:pt x="10010446" y="2324705"/>
                </a:cubicBezTo>
                <a:close/>
                <a:moveTo>
                  <a:pt x="10354145" y="1665213"/>
                </a:moveTo>
                <a:cubicBezTo>
                  <a:pt x="10498559" y="1665213"/>
                  <a:pt x="10615629" y="1782283"/>
                  <a:pt x="10615629" y="1926697"/>
                </a:cubicBezTo>
                <a:cubicBezTo>
                  <a:pt x="10615629" y="2071111"/>
                  <a:pt x="10498559" y="2188181"/>
                  <a:pt x="10354145" y="2188181"/>
                </a:cubicBezTo>
                <a:cubicBezTo>
                  <a:pt x="10209731" y="2188181"/>
                  <a:pt x="10092661" y="2071111"/>
                  <a:pt x="10092661" y="1926697"/>
                </a:cubicBezTo>
                <a:cubicBezTo>
                  <a:pt x="10092661" y="1782283"/>
                  <a:pt x="10209731" y="1665213"/>
                  <a:pt x="10354145" y="1665213"/>
                </a:cubicBezTo>
                <a:close/>
                <a:moveTo>
                  <a:pt x="1458901" y="659644"/>
                </a:moveTo>
                <a:cubicBezTo>
                  <a:pt x="1705393" y="659644"/>
                  <a:pt x="1905215" y="859466"/>
                  <a:pt x="1905215" y="1105958"/>
                </a:cubicBezTo>
                <a:cubicBezTo>
                  <a:pt x="1905215" y="1352450"/>
                  <a:pt x="1705393" y="1552272"/>
                  <a:pt x="1458901" y="1552272"/>
                </a:cubicBezTo>
                <a:cubicBezTo>
                  <a:pt x="1212409" y="1552272"/>
                  <a:pt x="1012587" y="1352450"/>
                  <a:pt x="1012587" y="1105958"/>
                </a:cubicBezTo>
                <a:cubicBezTo>
                  <a:pt x="1012587" y="859466"/>
                  <a:pt x="1212409" y="659644"/>
                  <a:pt x="1458901" y="659644"/>
                </a:cubicBezTo>
                <a:close/>
                <a:moveTo>
                  <a:pt x="6674038" y="0"/>
                </a:moveTo>
                <a:lnTo>
                  <a:pt x="10121228" y="0"/>
                </a:lnTo>
                <a:lnTo>
                  <a:pt x="10122250" y="1542"/>
                </a:lnTo>
                <a:cubicBezTo>
                  <a:pt x="10407914" y="485220"/>
                  <a:pt x="10448238" y="1134713"/>
                  <a:pt x="9914575" y="1714821"/>
                </a:cubicBezTo>
                <a:cubicBezTo>
                  <a:pt x="9716856" y="1929804"/>
                  <a:pt x="9539638" y="2164208"/>
                  <a:pt x="9361609" y="2396453"/>
                </a:cubicBezTo>
                <a:cubicBezTo>
                  <a:pt x="9193292" y="2616157"/>
                  <a:pt x="9188572" y="2869712"/>
                  <a:pt x="9334635" y="3107486"/>
                </a:cubicBezTo>
                <a:cubicBezTo>
                  <a:pt x="9495670" y="3368730"/>
                  <a:pt x="9683004" y="3617025"/>
                  <a:pt x="9815042" y="3891891"/>
                </a:cubicBezTo>
                <a:cubicBezTo>
                  <a:pt x="10050525" y="4382007"/>
                  <a:pt x="9955575" y="4864841"/>
                  <a:pt x="9376176" y="5202286"/>
                </a:cubicBezTo>
                <a:cubicBezTo>
                  <a:pt x="8901029" y="5479039"/>
                  <a:pt x="8396077" y="5489829"/>
                  <a:pt x="7869813" y="5436960"/>
                </a:cubicBezTo>
                <a:cubicBezTo>
                  <a:pt x="7414764" y="5391373"/>
                  <a:pt x="6924917" y="5356038"/>
                  <a:pt x="6545392" y="5630362"/>
                </a:cubicBezTo>
                <a:cubicBezTo>
                  <a:pt x="6238294" y="5852628"/>
                  <a:pt x="6024795" y="6205178"/>
                  <a:pt x="5772723" y="6502431"/>
                </a:cubicBezTo>
                <a:cubicBezTo>
                  <a:pt x="5693285" y="6596233"/>
                  <a:pt x="5618533" y="6694485"/>
                  <a:pt x="5542129" y="6791052"/>
                </a:cubicBezTo>
                <a:lnTo>
                  <a:pt x="5487454" y="6858000"/>
                </a:lnTo>
                <a:lnTo>
                  <a:pt x="3860772" y="6858000"/>
                </a:lnTo>
                <a:lnTo>
                  <a:pt x="3806309" y="6753976"/>
                </a:lnTo>
                <a:cubicBezTo>
                  <a:pt x="3748311" y="6617180"/>
                  <a:pt x="3717510" y="6461835"/>
                  <a:pt x="3692626" y="6315366"/>
                </a:cubicBezTo>
                <a:cubicBezTo>
                  <a:pt x="3594980" y="5743923"/>
                  <a:pt x="2996563" y="5569132"/>
                  <a:pt x="2561203" y="5694965"/>
                </a:cubicBezTo>
                <a:cubicBezTo>
                  <a:pt x="1295584" y="6063834"/>
                  <a:pt x="405173" y="5417942"/>
                  <a:pt x="69617" y="4316865"/>
                </a:cubicBezTo>
                <a:cubicBezTo>
                  <a:pt x="12163" y="4128181"/>
                  <a:pt x="22818" y="3919404"/>
                  <a:pt x="1643" y="3718987"/>
                </a:cubicBezTo>
                <a:cubicBezTo>
                  <a:pt x="-11845" y="3285650"/>
                  <a:pt x="53163" y="2879692"/>
                  <a:pt x="368893" y="2555465"/>
                </a:cubicBezTo>
                <a:cubicBezTo>
                  <a:pt x="570254" y="2348709"/>
                  <a:pt x="826642" y="2266304"/>
                  <a:pt x="1113509" y="2231777"/>
                </a:cubicBezTo>
                <a:cubicBezTo>
                  <a:pt x="1425464" y="2194013"/>
                  <a:pt x="1739171" y="2139122"/>
                  <a:pt x="2037233" y="2044714"/>
                </a:cubicBezTo>
                <a:cubicBezTo>
                  <a:pt x="2313448" y="1957047"/>
                  <a:pt x="2430109" y="1689061"/>
                  <a:pt x="2547311" y="1444273"/>
                </a:cubicBezTo>
                <a:cubicBezTo>
                  <a:pt x="2839304" y="834121"/>
                  <a:pt x="3300290" y="529585"/>
                  <a:pt x="3900864" y="617925"/>
                </a:cubicBezTo>
                <a:cubicBezTo>
                  <a:pt x="4133785" y="652182"/>
                  <a:pt x="4362119" y="778959"/>
                  <a:pt x="4571572" y="899937"/>
                </a:cubicBezTo>
                <a:cubicBezTo>
                  <a:pt x="5133170" y="1224435"/>
                  <a:pt x="5641899" y="1068660"/>
                  <a:pt x="6039226" y="670658"/>
                </a:cubicBezTo>
                <a:cubicBezTo>
                  <a:pt x="6250634" y="458239"/>
                  <a:pt x="6444898" y="227157"/>
                  <a:pt x="6656610" y="1615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DE39DB3-C938-8B37-AA06-045F98429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1743" y="1122363"/>
            <a:ext cx="6458556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da-DK" dirty="0"/>
              <a:t>Psykologiens Videnskabelige metoder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E070840-20D8-B643-903C-5C63C71AD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1743" y="3602038"/>
            <a:ext cx="6458556" cy="1655762"/>
          </a:xfrm>
        </p:spPr>
        <p:txBody>
          <a:bodyPr>
            <a:normAutofit/>
          </a:bodyPr>
          <a:lstStyle/>
          <a:p>
            <a:pPr algn="ctr"/>
            <a:r>
              <a:rPr lang="da-DK" dirty="0"/>
              <a:t>Observation:</a:t>
            </a:r>
          </a:p>
          <a:p>
            <a:pPr algn="ctr"/>
            <a:r>
              <a:rPr lang="da-DK" dirty="0"/>
              <a:t> (I bestemmer hvad skribenten skal skrive – jeg er en ordstyrer)</a:t>
            </a:r>
          </a:p>
        </p:txBody>
      </p:sp>
    </p:spTree>
    <p:extLst>
      <p:ext uri="{BB962C8B-B14F-4D97-AF65-F5344CB8AC3E}">
        <p14:creationId xmlns:p14="http://schemas.microsoft.com/office/powerpoint/2010/main" val="1567924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5EEFF5-545B-3371-34F5-5624DF0D90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eksperiment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6CA9A13-9347-0775-CDE0-A7E89E9150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I styrer – samme som før</a:t>
            </a:r>
          </a:p>
        </p:txBody>
      </p:sp>
    </p:spTree>
    <p:extLst>
      <p:ext uri="{BB962C8B-B14F-4D97-AF65-F5344CB8AC3E}">
        <p14:creationId xmlns:p14="http://schemas.microsoft.com/office/powerpoint/2010/main" val="752301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3CAB04-2463-728B-A852-DF6BD98BA3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Spørgeskemaundersøgelse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54F478A-DD82-02DE-6C6F-1D3287D8C5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2416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31650C-024A-27D4-5E1E-B43C2AA432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interview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2D8C28E-44BD-67F5-842E-7956DEA8DD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0767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34A6EE-F2F7-18C0-9A25-EEF793861F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Validitet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64C8783-E380-64A0-139B-CE143AE81C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Intern:</a:t>
            </a:r>
          </a:p>
          <a:p>
            <a:endParaRPr lang="da-DK" dirty="0"/>
          </a:p>
          <a:p>
            <a:r>
              <a:rPr lang="da-DK" dirty="0"/>
              <a:t>Ekstern</a:t>
            </a:r>
          </a:p>
          <a:p>
            <a:endParaRPr lang="da-DK" dirty="0"/>
          </a:p>
          <a:p>
            <a:r>
              <a:rPr lang="da-DK" dirty="0"/>
              <a:t>Deltagerudvælgelse:</a:t>
            </a:r>
          </a:p>
        </p:txBody>
      </p:sp>
    </p:spTree>
    <p:extLst>
      <p:ext uri="{BB962C8B-B14F-4D97-AF65-F5344CB8AC3E}">
        <p14:creationId xmlns:p14="http://schemas.microsoft.com/office/powerpoint/2010/main" val="207161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F52C42-CF66-83D1-CD1C-1C826A38D7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Relaiabilitet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809B4AB-A890-0D2F-0BA8-0BF1D821FE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Forsøgseffekt:</a:t>
            </a:r>
          </a:p>
          <a:p>
            <a:r>
              <a:rPr lang="da-DK" dirty="0"/>
              <a:t>Selvrepræsentationseffekt:</a:t>
            </a:r>
          </a:p>
          <a:p>
            <a:r>
              <a:rPr lang="da-DK" dirty="0"/>
              <a:t>Kontroleffekt:</a:t>
            </a:r>
          </a:p>
          <a:p>
            <a:r>
              <a:rPr lang="da-DK" dirty="0"/>
              <a:t>Forsøgsledereffekt:</a:t>
            </a:r>
          </a:p>
        </p:txBody>
      </p:sp>
    </p:spTree>
    <p:extLst>
      <p:ext uri="{BB962C8B-B14F-4D97-AF65-F5344CB8AC3E}">
        <p14:creationId xmlns:p14="http://schemas.microsoft.com/office/powerpoint/2010/main" val="2169486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185E32-7AF1-FA5D-CDB2-7638803F86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Etiske retningslinjer i psykologisk forskning: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63FE83F-57C4-7BBD-3A32-E708496945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766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1DAD9B-57FC-C584-C983-A7D23A6560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Stanford-fængselseksperimentet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61E32D7-8833-E353-8F84-5076AE48CC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Resume:</a:t>
            </a:r>
          </a:p>
        </p:txBody>
      </p:sp>
    </p:spTree>
    <p:extLst>
      <p:ext uri="{BB962C8B-B14F-4D97-AF65-F5344CB8AC3E}">
        <p14:creationId xmlns:p14="http://schemas.microsoft.com/office/powerpoint/2010/main" val="3180744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47A229-EA89-5D79-C337-31FA8A4EDC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opgave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FB24C97-6B8F-E35B-5523-1488F3FC413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12648" y="4327092"/>
            <a:ext cx="925163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var(--font-title)"/>
              </a:rPr>
              <a:t>Opgave: upload i mappe på </a:t>
            </a:r>
            <a:r>
              <a:rPr kumimoji="0" lang="da-DK" altLang="da-DK" sz="16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var(--font-title)"/>
              </a:rPr>
              <a:t>lectio</a:t>
            </a:r>
            <a:endParaRPr kumimoji="0" lang="da-DK" altLang="da-DK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var(--font-title)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var(--font-title)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1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Arbejd i grupper: Lav en virkelig, virkelig interessant og fængende video</a:t>
            </a:r>
            <a:r>
              <a:rPr lang="da-DK" altLang="da-DK" sz="1400" dirty="0">
                <a:solidFill>
                  <a:srgbClr val="333333"/>
                </a:solidFill>
                <a:cs typeface="Arial" panose="020B0604020202020204" pitchFamily="34" charset="0"/>
              </a:rPr>
              <a:t> eller </a:t>
            </a:r>
            <a:r>
              <a:rPr kumimoji="0" lang="da-DK" altLang="da-DK" sz="1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pjece,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1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som på maksimum 2 minutter fortæller, hvordan man foretager en kritisk vurdering af en psykologisk undersøgelse.</a:t>
            </a:r>
            <a:endParaRPr kumimoji="0" lang="da-DK" altLang="da-DK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588324"/>
      </p:ext>
    </p:extLst>
  </p:cSld>
  <p:clrMapOvr>
    <a:masterClrMapping/>
  </p:clrMapOvr>
</p:sld>
</file>

<file path=ppt/theme/theme1.xml><?xml version="1.0" encoding="utf-8"?>
<a:theme xmlns:a="http://schemas.openxmlformats.org/drawingml/2006/main" name="SplashVTI">
  <a:themeElements>
    <a:clrScheme name="AnalogousFromRegularSeedLeftStep">
      <a:dk1>
        <a:srgbClr val="000000"/>
      </a:dk1>
      <a:lt1>
        <a:srgbClr val="FFFFFF"/>
      </a:lt1>
      <a:dk2>
        <a:srgbClr val="1B2830"/>
      </a:dk2>
      <a:lt2>
        <a:srgbClr val="F0F3F1"/>
      </a:lt2>
      <a:accent1>
        <a:srgbClr val="E32D9B"/>
      </a:accent1>
      <a:accent2>
        <a:srgbClr val="CD1BD1"/>
      </a:accent2>
      <a:accent3>
        <a:srgbClr val="932DE3"/>
      </a:accent3>
      <a:accent4>
        <a:srgbClr val="4E36D6"/>
      </a:accent4>
      <a:accent5>
        <a:srgbClr val="2D5EE3"/>
      </a:accent5>
      <a:accent6>
        <a:srgbClr val="1B98D1"/>
      </a:accent6>
      <a:hlink>
        <a:srgbClr val="349C5D"/>
      </a:hlink>
      <a:folHlink>
        <a:srgbClr val="7F7F7F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94</Words>
  <Application>Microsoft Office PowerPoint</Application>
  <PresentationFormat>Widescreen</PresentationFormat>
  <Paragraphs>26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Avenir Next LT Pro</vt:lpstr>
      <vt:lpstr>Posterama</vt:lpstr>
      <vt:lpstr>var(--font-title)</vt:lpstr>
      <vt:lpstr>SplashVTI</vt:lpstr>
      <vt:lpstr>Psykologiens Videnskabelige metoder</vt:lpstr>
      <vt:lpstr>eksperiment</vt:lpstr>
      <vt:lpstr>Spørgeskemaundersøgelse</vt:lpstr>
      <vt:lpstr>interview</vt:lpstr>
      <vt:lpstr>Validitet</vt:lpstr>
      <vt:lpstr>Relaiabilitet</vt:lpstr>
      <vt:lpstr>Etiske retningslinjer i psykologisk forskning:</vt:lpstr>
      <vt:lpstr>Stanford-fængselseksperimentet</vt:lpstr>
      <vt:lpstr>opgave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Louise Sophie Kjeldsen (LKJ - Uddannelsesleder - U/NORD)</dc:creator>
  <cp:lastModifiedBy>Louise Sophie Kjeldsen (LKJ - Uddannelsesleder - U/NORD)</cp:lastModifiedBy>
  <cp:revision>1</cp:revision>
  <dcterms:created xsi:type="dcterms:W3CDTF">2024-08-13T12:41:09Z</dcterms:created>
  <dcterms:modified xsi:type="dcterms:W3CDTF">2024-08-13T13:12:27Z</dcterms:modified>
</cp:coreProperties>
</file>