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4"/>
    <p:sldMasterId id="214748367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embeddedFontLst>
    <p:embeddedFont>
      <p:font typeface="Titillium Web"/>
      <p:regular r:id="rId11"/>
      <p:bold r:id="rId12"/>
      <p:italic r:id="rId13"/>
      <p:boldItalic r:id="rId14"/>
    </p:embeddedFont>
    <p:embeddedFont>
      <p:font typeface="Oswal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5A89D9E-96AD-4E95-837A-8CAB8DFBF56C}">
  <a:tblStyle styleId="{D5A89D9E-96AD-4E95-837A-8CAB8DFBF56C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370DAF7-BAFC-464E-AE6F-5016719FBAFF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TitilliumWeb-regular.fntdata"/><Relationship Id="rId10" Type="http://schemas.openxmlformats.org/officeDocument/2006/relationships/slide" Target="slides/slide4.xml"/><Relationship Id="rId13" Type="http://schemas.openxmlformats.org/officeDocument/2006/relationships/font" Target="fonts/TitilliumWeb-italic.fntdata"/><Relationship Id="rId12" Type="http://schemas.openxmlformats.org/officeDocument/2006/relationships/font" Target="fonts/TitilliumWeb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swald-regular.fntdata"/><Relationship Id="rId14" Type="http://schemas.openxmlformats.org/officeDocument/2006/relationships/font" Target="fonts/TitilliumWeb-boldItalic.fntdata"/><Relationship Id="rId16" Type="http://schemas.openxmlformats.org/officeDocument/2006/relationships/font" Target="fonts/Oswal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5627d6c5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5627d6c5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5627d6c5e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15627d6c5e_1_7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1d98cd79f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41d98cd79f_0_1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1d98cd79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1d98cd79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rot="5400000">
            <a:off x="1993350" y="-2006700"/>
            <a:ext cx="5157300" cy="9156900"/>
          </a:xfrm>
          <a:prstGeom prst="rtTriangle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type="title"/>
          </p:nvPr>
        </p:nvSpPr>
        <p:spPr>
          <a:xfrm>
            <a:off x="199300" y="204950"/>
            <a:ext cx="5343600" cy="17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0"/>
            <a:ext cx="9144000" cy="7335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7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9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34B2CB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" name="Google Shape;46;p11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7" name="Google Shape;47;p11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13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6" name="Google Shape;56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914400" y="205978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172200" y="4643438"/>
            <a:ext cx="24765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/>
          <p:nvPr>
            <p:ph idx="12" type="sldNum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935" lvl="0" marL="45720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Calibri"/>
              <a:buChar char="o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rgbClr val="C9A8C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7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7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4" name="Google Shape;74;p17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8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/>
          <p:nvPr/>
        </p:nvSpPr>
        <p:spPr>
          <a:xfrm rot="5400000">
            <a:off x="1993350" y="-2006700"/>
            <a:ext cx="5157300" cy="9156900"/>
          </a:xfrm>
          <a:prstGeom prst="rtTriangle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9"/>
          <p:cNvSpPr txBox="1"/>
          <p:nvPr>
            <p:ph type="title"/>
          </p:nvPr>
        </p:nvSpPr>
        <p:spPr>
          <a:xfrm>
            <a:off x="199300" y="204950"/>
            <a:ext cx="5343600" cy="17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0" y="0"/>
            <a:ext cx="9144000" cy="7335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1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 1">
  <p:cSld name="TITLE_AND_BODY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/>
          <p:nvPr/>
        </p:nvSpPr>
        <p:spPr>
          <a:xfrm rot="-5400000">
            <a:off x="-2242825" y="2167200"/>
            <a:ext cx="5154300" cy="7983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2"/>
          <p:cNvSpPr txBox="1"/>
          <p:nvPr>
            <p:ph type="title"/>
          </p:nvPr>
        </p:nvSpPr>
        <p:spPr>
          <a:xfrm rot="-5400000">
            <a:off x="-1871100" y="2465475"/>
            <a:ext cx="44757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1037350" y="270150"/>
            <a:ext cx="7794900" cy="46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23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94" name="Google Shape;94;p2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23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Google Shape;102;p25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103" name="Google Shape;103;p2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4" name="Google Shape;104;p25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5" name="Google Shape;10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34B2CB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1" name="Google Shape;111;p27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rgbClr val="34B2CB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112" name="Google Shape;112;p27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7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4" name="Google Shape;114;p2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118" name="Google Shape;11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" name="Google Shape;120;p29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121" name="Google Shape;121;p2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2" name="Google Shape;122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3" name="Google Shape;12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/>
          <p:nvPr>
            <p:ph type="title"/>
          </p:nvPr>
        </p:nvSpPr>
        <p:spPr>
          <a:xfrm>
            <a:off x="914400" y="205978"/>
            <a:ext cx="7772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128" name="Google Shape;128;p31"/>
          <p:cNvSpPr txBox="1"/>
          <p:nvPr>
            <p:ph idx="10" type="dt"/>
          </p:nvPr>
        </p:nvSpPr>
        <p:spPr>
          <a:xfrm>
            <a:off x="6172200" y="4643438"/>
            <a:ext cx="24765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31"/>
          <p:cNvSpPr txBox="1"/>
          <p:nvPr>
            <p:ph idx="11" type="ftr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31"/>
          <p:cNvSpPr/>
          <p:nvPr>
            <p:ph idx="12" type="sldNum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1" name="Google Shape;131;p31"/>
          <p:cNvSpPr txBox="1"/>
          <p:nvPr>
            <p:ph idx="1" type="body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935" lvl="0" marL="45720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Calibri"/>
              <a:buChar char="o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rgbClr val="C9A8C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●"/>
              <a:defRPr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●"/>
              <a:defRPr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Ordstilling</a:t>
            </a:r>
            <a:endParaRPr/>
          </a:p>
        </p:txBody>
      </p:sp>
      <p:sp>
        <p:nvSpPr>
          <p:cNvPr id="137" name="Google Shape;137;p3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Grammatik engelsk b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i="0" lang="en-GB" u="none" cap="none" strike="noStrike">
                <a:solidFill>
                  <a:schemeClr val="dk2"/>
                </a:solidFill>
              </a:rPr>
              <a:t>Ordstilling - Ligefrem (X O)</a:t>
            </a:r>
            <a:endParaRPr i="0" u="none" cap="none" strike="noStrike">
              <a:solidFill>
                <a:schemeClr val="dk2"/>
              </a:solidFill>
            </a:endParaRPr>
          </a:p>
        </p:txBody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311700" y="1270450"/>
            <a:ext cx="8520600" cy="3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908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tillium Web"/>
              <a:buChar char="●"/>
            </a:pPr>
            <a:r>
              <a:rPr b="0" i="1" lang="en-GB" u="none" cap="none" strike="noStrike">
                <a:solidFill>
                  <a:srgbClr val="000000"/>
                </a:solidFill>
              </a:rPr>
              <a:t>Den normale ordstilling er </a:t>
            </a:r>
            <a:r>
              <a:rPr b="1" i="1" lang="en-GB">
                <a:solidFill>
                  <a:srgbClr val="000000"/>
                </a:solidFill>
              </a:rPr>
              <a:t>SUBJEKT</a:t>
            </a:r>
            <a:r>
              <a:rPr b="1" i="1" lang="en-GB" u="none" cap="none" strike="noStrike">
                <a:solidFill>
                  <a:srgbClr val="000000"/>
                </a:solidFill>
              </a:rPr>
              <a:t> + VERBALLED</a:t>
            </a:r>
            <a:r>
              <a:rPr b="0" i="1" lang="en-GB" u="none" cap="none" strike="noStrike">
                <a:solidFill>
                  <a:srgbClr val="000000"/>
                </a:solidFill>
              </a:rPr>
              <a:t> (= </a:t>
            </a:r>
            <a:r>
              <a:rPr b="1" i="1" lang="en-GB" u="none" cap="none" strike="noStrike">
                <a:solidFill>
                  <a:srgbClr val="000000"/>
                </a:solidFill>
              </a:rPr>
              <a:t>ligefrem </a:t>
            </a:r>
            <a:r>
              <a:rPr b="0" i="1" lang="en-GB" u="none" cap="none" strike="noStrike">
                <a:solidFill>
                  <a:srgbClr val="000000"/>
                </a:solidFill>
              </a:rPr>
              <a:t>ordstilling).</a:t>
            </a:r>
            <a:endParaRPr>
              <a:solidFill>
                <a:srgbClr val="000000"/>
              </a:solidFill>
            </a:endParaRPr>
          </a:p>
          <a:p>
            <a:pPr indent="-144780" lvl="0" marL="27432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b="0" i="1" u="none" cap="none" strike="noStrike">
              <a:solidFill>
                <a:srgbClr val="000000"/>
              </a:solidFill>
            </a:endParaRPr>
          </a:p>
          <a:p>
            <a:pPr indent="-144780" lvl="0" marL="27432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b="0" i="1" u="none" cap="none" strike="noStrike">
              <a:solidFill>
                <a:srgbClr val="000000"/>
              </a:solidFill>
            </a:endParaRPr>
          </a:p>
          <a:p>
            <a:pPr indent="-144780" lvl="0" marL="27432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b="0" i="1" u="none" cap="none" strike="noStrike">
              <a:solidFill>
                <a:srgbClr val="000000"/>
              </a:solidFill>
            </a:endParaRPr>
          </a:p>
          <a:p>
            <a:pPr indent="-259080" lvl="0" marL="274320" marR="0" rtl="0" algn="l">
              <a:spcBef>
                <a:spcPts val="58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tillium Web"/>
              <a:buChar char="●"/>
            </a:pPr>
            <a:r>
              <a:rPr b="1" i="1" lang="en-GB" u="none" cap="none" strike="noStrike">
                <a:solidFill>
                  <a:srgbClr val="000000"/>
                </a:solidFill>
              </a:rPr>
              <a:t>Engelsk </a:t>
            </a:r>
            <a:r>
              <a:rPr b="0" i="1" lang="en-GB" u="none" cap="none" strike="noStrike">
                <a:solidFill>
                  <a:srgbClr val="000000"/>
                </a:solidFill>
              </a:rPr>
              <a:t>holder fast i </a:t>
            </a:r>
            <a:r>
              <a:rPr b="1" i="1" lang="en-GB" u="none" cap="none" strike="noStrike">
                <a:solidFill>
                  <a:srgbClr val="000000"/>
                </a:solidFill>
              </a:rPr>
              <a:t>ligefrem ordstilling</a:t>
            </a:r>
            <a:r>
              <a:rPr b="0" i="1" lang="en-GB" u="none" cap="none" strike="noStrike">
                <a:solidFill>
                  <a:srgbClr val="000000"/>
                </a:solidFill>
              </a:rPr>
              <a:t>, selv om </a:t>
            </a:r>
            <a:r>
              <a:rPr i="1" lang="en-GB">
                <a:solidFill>
                  <a:srgbClr val="000000"/>
                </a:solidFill>
              </a:rPr>
              <a:t>subjektet</a:t>
            </a:r>
            <a:r>
              <a:rPr b="0" i="1" lang="en-GB" u="none" cap="none" strike="noStrike">
                <a:solidFill>
                  <a:srgbClr val="000000"/>
                </a:solidFill>
              </a:rPr>
              <a:t> ikke står lige i starten af sætningen.</a:t>
            </a:r>
            <a:endParaRPr b="0" i="1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spcBef>
                <a:spcPts val="580"/>
              </a:spcBef>
              <a:spcAft>
                <a:spcPts val="1600"/>
              </a:spcAft>
              <a:buNone/>
            </a:pPr>
            <a:r>
              <a:t/>
            </a:r>
            <a:endParaRPr i="1">
              <a:solidFill>
                <a:srgbClr val="000000"/>
              </a:solidFill>
            </a:endParaRPr>
          </a:p>
        </p:txBody>
      </p:sp>
      <p:graphicFrame>
        <p:nvGraphicFramePr>
          <p:cNvPr id="144" name="Google Shape;144;p33"/>
          <p:cNvGraphicFramePr/>
          <p:nvPr/>
        </p:nvGraphicFramePr>
        <p:xfrm>
          <a:off x="910732" y="167587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{D5A89D9E-96AD-4E95-837A-8CAB8DFBF56C}</a:tableStyleId>
              </a:tblPr>
              <a:tblGrid>
                <a:gridCol w="2278725"/>
                <a:gridCol w="1445050"/>
                <a:gridCol w="1028225"/>
                <a:gridCol w="1584000"/>
              </a:tblGrid>
              <a:tr h="24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u="none" cap="none" strike="noStrike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Start</a:t>
                      </a:r>
                      <a:endParaRPr b="1"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Subjekt</a:t>
                      </a:r>
                      <a:endParaRPr b="1"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Verballed</a:t>
                      </a:r>
                      <a:endParaRPr b="1"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Slutning</a:t>
                      </a:r>
                      <a:endParaRPr b="1"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Jane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tried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</a:t>
                      </a: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o dance in heels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Once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Jane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tried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to dance in heels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When there was a party,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Jane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tried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en-GB">
                          <a:solidFill>
                            <a:srgbClr val="000000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to dance in heels</a:t>
                      </a:r>
                      <a:endParaRPr>
                        <a:solidFill>
                          <a:srgbClr val="000000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34300" marB="34300" marR="91450" marL="91450">
                    <a:lnL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5" name="Google Shape;145;p33"/>
          <p:cNvGraphicFramePr/>
          <p:nvPr/>
        </p:nvGraphicFramePr>
        <p:xfrm>
          <a:off x="724813" y="369257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{E370DAF7-BAFC-464E-AE6F-5016719FBAFF}</a:tableStyleId>
              </a:tblPr>
              <a:tblGrid>
                <a:gridCol w="3476125"/>
                <a:gridCol w="4218250"/>
              </a:tblGrid>
              <a:tr h="385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Snart </a:t>
                      </a:r>
                      <a:r>
                        <a:rPr b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finder</a:t>
                      </a:r>
                      <a:r>
                        <a:rPr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</a:t>
                      </a:r>
                      <a:r>
                        <a:rPr b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vi</a:t>
                      </a:r>
                      <a:r>
                        <a:rPr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ud af, om </a:t>
                      </a:r>
                      <a:r>
                        <a:rPr b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du</a:t>
                      </a:r>
                      <a:r>
                        <a:rPr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</a:t>
                      </a:r>
                      <a:r>
                        <a:rPr b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har</a:t>
                      </a:r>
                      <a:r>
                        <a:rPr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ret.</a:t>
                      </a:r>
                      <a:endParaRPr sz="13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Omvendt ordstilling + ligefrem ordstilling</a:t>
                      </a:r>
                      <a:endParaRPr sz="15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</a:t>
                      </a:r>
                      <a:r>
                        <a:rPr b="1" i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We</a:t>
                      </a:r>
                      <a:r>
                        <a:rPr i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</a:t>
                      </a:r>
                      <a:r>
                        <a:rPr b="1" i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will</a:t>
                      </a:r>
                      <a:r>
                        <a:rPr i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soon find out whether </a:t>
                      </a:r>
                      <a:r>
                        <a:rPr b="1" i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you</a:t>
                      </a:r>
                      <a:r>
                        <a:rPr i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</a:t>
                      </a:r>
                      <a:r>
                        <a:rPr b="1" i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are</a:t>
                      </a:r>
                      <a:r>
                        <a:rPr i="1" lang="en-GB" sz="13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right.</a:t>
                      </a:r>
                      <a:endParaRPr sz="13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2 x ligefrem ordstilling</a:t>
                      </a:r>
                      <a:endParaRPr i="1" sz="15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6" name="Google Shape;146;p33"/>
          <p:cNvSpPr/>
          <p:nvPr/>
        </p:nvSpPr>
        <p:spPr>
          <a:xfrm>
            <a:off x="1303600" y="3914200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3"/>
          <p:cNvSpPr/>
          <p:nvPr/>
        </p:nvSpPr>
        <p:spPr>
          <a:xfrm>
            <a:off x="2738675" y="3914200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3"/>
          <p:cNvSpPr/>
          <p:nvPr/>
        </p:nvSpPr>
        <p:spPr>
          <a:xfrm>
            <a:off x="1093900" y="4417600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3"/>
          <p:cNvSpPr/>
          <p:nvPr/>
        </p:nvSpPr>
        <p:spPr>
          <a:xfrm>
            <a:off x="3189450" y="4417600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33"/>
          <p:cNvSpPr/>
          <p:nvPr/>
        </p:nvSpPr>
        <p:spPr>
          <a:xfrm rot="2700000">
            <a:off x="1579723" y="3858674"/>
            <a:ext cx="320744" cy="320744"/>
          </a:xfrm>
          <a:prstGeom prst="mathPlus">
            <a:avLst>
              <a:gd fmla="val 10945" name="adj1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3"/>
          <p:cNvSpPr/>
          <p:nvPr/>
        </p:nvSpPr>
        <p:spPr>
          <a:xfrm rot="2700000">
            <a:off x="2452273" y="3858674"/>
            <a:ext cx="320744" cy="320744"/>
          </a:xfrm>
          <a:prstGeom prst="mathPlus">
            <a:avLst>
              <a:gd fmla="val 10945" name="adj1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3"/>
          <p:cNvSpPr/>
          <p:nvPr/>
        </p:nvSpPr>
        <p:spPr>
          <a:xfrm rot="2700000">
            <a:off x="791248" y="4362074"/>
            <a:ext cx="320744" cy="320744"/>
          </a:xfrm>
          <a:prstGeom prst="mathPlus">
            <a:avLst>
              <a:gd fmla="val 10945" name="adj1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3"/>
          <p:cNvSpPr/>
          <p:nvPr/>
        </p:nvSpPr>
        <p:spPr>
          <a:xfrm rot="2700000">
            <a:off x="2805098" y="4362074"/>
            <a:ext cx="320744" cy="320744"/>
          </a:xfrm>
          <a:prstGeom prst="mathPlus">
            <a:avLst>
              <a:gd fmla="val 10945" name="adj1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i="0" lang="en-GB" u="none" cap="none" strike="noStrike">
                <a:solidFill>
                  <a:schemeClr val="dk2"/>
                </a:solidFill>
              </a:rPr>
              <a:t>Ordstilling - Omvendt (O X)</a:t>
            </a:r>
            <a:endParaRPr i="0" u="none" cap="none" strike="noStrike">
              <a:solidFill>
                <a:schemeClr val="dk2"/>
              </a:solidFill>
            </a:endParaRPr>
          </a:p>
        </p:txBody>
      </p:sp>
      <p:sp>
        <p:nvSpPr>
          <p:cNvPr id="159" name="Google Shape;159;p34"/>
          <p:cNvSpPr txBox="1"/>
          <p:nvPr>
            <p:ph idx="1" type="body"/>
          </p:nvPr>
        </p:nvSpPr>
        <p:spPr>
          <a:xfrm>
            <a:off x="311700" y="1270450"/>
            <a:ext cx="8520600" cy="3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580"/>
              </a:spcBef>
              <a:spcAft>
                <a:spcPts val="0"/>
              </a:spcAft>
              <a:buNone/>
            </a:pPr>
            <a:r>
              <a:rPr b="0" i="1" lang="en-GB" sz="1600" u="none" cap="none" strike="noStrike">
                <a:solidFill>
                  <a:srgbClr val="000000"/>
                </a:solidFill>
              </a:rPr>
              <a:t>Engelsk bruger derimod – ligesom dansk – omvendt ordstilling i </a:t>
            </a:r>
            <a:r>
              <a:rPr b="1" i="1" lang="en-GB" sz="1600" u="none" cap="none" strike="noStrike">
                <a:solidFill>
                  <a:srgbClr val="000000"/>
                </a:solidFill>
              </a:rPr>
              <a:t>spørgsmål</a:t>
            </a:r>
            <a:endParaRPr b="1" i="1" sz="1600" u="none" cap="none" strike="noStrike">
              <a:solidFill>
                <a:srgbClr val="000000"/>
              </a:solidFill>
            </a:endParaRPr>
          </a:p>
          <a:p>
            <a:pPr indent="0" lvl="0" marL="9144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Is Jane trying to dance in heels?</a:t>
            </a:r>
            <a:endParaRPr sz="14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-GB" sz="1600">
                <a:solidFill>
                  <a:srgbClr val="000000"/>
                </a:solidFill>
              </a:rPr>
              <a:t>En undtagelse fra denne regel er, hvis det ord, der spørges med </a:t>
            </a:r>
            <a:r>
              <a:rPr b="1" i="1" lang="en-GB" sz="1600">
                <a:solidFill>
                  <a:srgbClr val="000000"/>
                </a:solidFill>
              </a:rPr>
              <a:t>(spørgeordet)</a:t>
            </a:r>
            <a:r>
              <a:rPr i="1" lang="en-GB" sz="1600">
                <a:solidFill>
                  <a:srgbClr val="000000"/>
                </a:solidFill>
              </a:rPr>
              <a:t>, er subjekt i den spørgende hovedsætning:</a:t>
            </a:r>
            <a:endParaRPr i="1" sz="1600">
              <a:solidFill>
                <a:srgbClr val="000000"/>
              </a:solidFill>
            </a:endParaRPr>
          </a:p>
          <a:p>
            <a:pPr indent="0" lvl="0" marL="914400" marR="0" rtl="0" algn="l">
              <a:spcBef>
                <a:spcPts val="58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What happened to you?</a:t>
            </a:r>
            <a:endParaRPr sz="1400">
              <a:solidFill>
                <a:srgbClr val="000000"/>
              </a:solidFill>
            </a:endParaRPr>
          </a:p>
          <a:p>
            <a:pPr indent="0" lvl="0" marL="9144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Who called you?</a:t>
            </a:r>
            <a:endParaRPr sz="14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-GB" sz="1600">
                <a:solidFill>
                  <a:srgbClr val="000000"/>
                </a:solidFill>
              </a:rPr>
              <a:t>Når der er tale om spørgende sætninger omskrevet med </a:t>
            </a:r>
            <a:r>
              <a:rPr b="1" lang="en-GB" sz="1600">
                <a:solidFill>
                  <a:srgbClr val="000000"/>
                </a:solidFill>
              </a:rPr>
              <a:t>to do</a:t>
            </a:r>
            <a:r>
              <a:rPr i="1" lang="en-GB" sz="1600">
                <a:solidFill>
                  <a:srgbClr val="000000"/>
                </a:solidFill>
              </a:rPr>
              <a:t>, anvendes der omvendt ordstilling. Bemærk, at subjektet står </a:t>
            </a:r>
            <a:r>
              <a:rPr i="1" lang="en-GB" sz="1600" u="sng">
                <a:solidFill>
                  <a:srgbClr val="000000"/>
                </a:solidFill>
              </a:rPr>
              <a:t>efter</a:t>
            </a:r>
            <a:r>
              <a:rPr i="1" lang="en-GB" sz="1600">
                <a:solidFill>
                  <a:srgbClr val="000000"/>
                </a:solidFill>
              </a:rPr>
              <a:t> </a:t>
            </a:r>
            <a:r>
              <a:rPr b="1" i="1" lang="en-GB" sz="1600">
                <a:solidFill>
                  <a:srgbClr val="000000"/>
                </a:solidFill>
              </a:rPr>
              <a:t>hjælpeverbet</a:t>
            </a:r>
            <a:r>
              <a:rPr i="1" lang="en-GB" sz="1600">
                <a:solidFill>
                  <a:srgbClr val="000000"/>
                </a:solidFill>
              </a:rPr>
              <a:t> </a:t>
            </a:r>
            <a:r>
              <a:rPr lang="en-GB" sz="1600">
                <a:solidFill>
                  <a:srgbClr val="000000"/>
                </a:solidFill>
              </a:rPr>
              <a:t>do</a:t>
            </a:r>
            <a:r>
              <a:rPr i="1" lang="en-GB" sz="1600">
                <a:solidFill>
                  <a:srgbClr val="000000"/>
                </a:solidFill>
              </a:rPr>
              <a:t>, men </a:t>
            </a:r>
            <a:r>
              <a:rPr i="1" lang="en-GB" sz="1600" u="sng">
                <a:solidFill>
                  <a:srgbClr val="000000"/>
                </a:solidFill>
              </a:rPr>
              <a:t>før</a:t>
            </a:r>
            <a:r>
              <a:rPr i="1" lang="en-GB" sz="1600">
                <a:solidFill>
                  <a:srgbClr val="000000"/>
                </a:solidFill>
              </a:rPr>
              <a:t> </a:t>
            </a:r>
            <a:r>
              <a:rPr b="1" i="1" lang="en-GB" sz="1600">
                <a:solidFill>
                  <a:srgbClr val="000000"/>
                </a:solidFill>
              </a:rPr>
              <a:t>hovedverbet</a:t>
            </a:r>
            <a:r>
              <a:rPr i="1" lang="en-GB" sz="1600">
                <a:solidFill>
                  <a:srgbClr val="000000"/>
                </a:solidFill>
              </a:rPr>
              <a:t>:</a:t>
            </a:r>
            <a:endParaRPr i="1" sz="1600">
              <a:solidFill>
                <a:srgbClr val="000000"/>
              </a:solidFill>
            </a:endParaRPr>
          </a:p>
          <a:p>
            <a:pPr indent="0" lvl="0" marL="914400" marR="0" rtl="0" algn="l">
              <a:spcBef>
                <a:spcPts val="58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Did you finish your homework last night?</a:t>
            </a:r>
            <a:endParaRPr sz="14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60" name="Google Shape;160;p34"/>
          <p:cNvSpPr/>
          <p:nvPr/>
        </p:nvSpPr>
        <p:spPr>
          <a:xfrm>
            <a:off x="1265100" y="2105650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4"/>
          <p:cNvSpPr/>
          <p:nvPr/>
        </p:nvSpPr>
        <p:spPr>
          <a:xfrm>
            <a:off x="2001000" y="2105650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4"/>
          <p:cNvSpPr/>
          <p:nvPr/>
        </p:nvSpPr>
        <p:spPr>
          <a:xfrm>
            <a:off x="2084400" y="3152925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4"/>
          <p:cNvSpPr/>
          <p:nvPr/>
        </p:nvSpPr>
        <p:spPr>
          <a:xfrm>
            <a:off x="1791300" y="3600200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4"/>
          <p:cNvSpPr/>
          <p:nvPr/>
        </p:nvSpPr>
        <p:spPr>
          <a:xfrm>
            <a:off x="1312800" y="4692675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4"/>
          <p:cNvSpPr/>
          <p:nvPr/>
        </p:nvSpPr>
        <p:spPr>
          <a:xfrm>
            <a:off x="2001000" y="4692675"/>
            <a:ext cx="209700" cy="209700"/>
          </a:xfrm>
          <a:prstGeom prst="donut">
            <a:avLst>
              <a:gd fmla="val 11805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4"/>
          <p:cNvSpPr/>
          <p:nvPr/>
        </p:nvSpPr>
        <p:spPr>
          <a:xfrm rot="2700000">
            <a:off x="1541223" y="2050124"/>
            <a:ext cx="320744" cy="320744"/>
          </a:xfrm>
          <a:prstGeom prst="mathPlus">
            <a:avLst>
              <a:gd fmla="val 10945" name="adj1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4"/>
          <p:cNvSpPr/>
          <p:nvPr/>
        </p:nvSpPr>
        <p:spPr>
          <a:xfrm rot="2700000">
            <a:off x="1379223" y="3097399"/>
            <a:ext cx="320744" cy="320744"/>
          </a:xfrm>
          <a:prstGeom prst="mathPlus">
            <a:avLst>
              <a:gd fmla="val 10945" name="adj1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4"/>
          <p:cNvSpPr/>
          <p:nvPr/>
        </p:nvSpPr>
        <p:spPr>
          <a:xfrm rot="2700000">
            <a:off x="1379223" y="3544674"/>
            <a:ext cx="320744" cy="320744"/>
          </a:xfrm>
          <a:prstGeom prst="mathPlus">
            <a:avLst>
              <a:gd fmla="val 10945" name="adj1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4"/>
          <p:cNvSpPr/>
          <p:nvPr/>
        </p:nvSpPr>
        <p:spPr>
          <a:xfrm rot="2700000">
            <a:off x="1601373" y="4637149"/>
            <a:ext cx="320744" cy="320744"/>
          </a:xfrm>
          <a:prstGeom prst="mathPlus">
            <a:avLst>
              <a:gd fmla="val 10945" name="adj1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0" name="Google Shape;170;p34"/>
          <p:cNvCxnSpPr/>
          <p:nvPr/>
        </p:nvCxnSpPr>
        <p:spPr>
          <a:xfrm>
            <a:off x="1496400" y="2210500"/>
            <a:ext cx="86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34"/>
          <p:cNvCxnSpPr/>
          <p:nvPr/>
        </p:nvCxnSpPr>
        <p:spPr>
          <a:xfrm>
            <a:off x="1852950" y="2210500"/>
            <a:ext cx="86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34"/>
          <p:cNvCxnSpPr/>
          <p:nvPr/>
        </p:nvCxnSpPr>
        <p:spPr>
          <a:xfrm>
            <a:off x="1534950" y="4797525"/>
            <a:ext cx="86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34"/>
          <p:cNvCxnSpPr/>
          <p:nvPr/>
        </p:nvCxnSpPr>
        <p:spPr>
          <a:xfrm>
            <a:off x="1852950" y="4797525"/>
            <a:ext cx="86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5"/>
          <p:cNvSpPr txBox="1"/>
          <p:nvPr>
            <p:ph type="title"/>
          </p:nvPr>
        </p:nvSpPr>
        <p:spPr>
          <a:xfrm rot="-5400000">
            <a:off x="-1871100" y="2465475"/>
            <a:ext cx="44757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Opgave 1</a:t>
            </a:r>
            <a:endParaRPr/>
          </a:p>
        </p:txBody>
      </p:sp>
      <p:sp>
        <p:nvSpPr>
          <p:cNvPr id="179" name="Google Shape;179;p35"/>
          <p:cNvSpPr txBox="1"/>
          <p:nvPr>
            <p:ph idx="1" type="body"/>
          </p:nvPr>
        </p:nvSpPr>
        <p:spPr>
          <a:xfrm>
            <a:off x="900400" y="157575"/>
            <a:ext cx="8069700" cy="48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-GB" sz="1600"/>
              <a:t>In England is the contrast between rich and poor big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-GB" sz="1600"/>
              <a:t>Of all the hospitals in Great Britain are these two hospitals among the finest.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-GB" sz="1600"/>
              <a:t>In this country learn children what they are supposed to.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-GB" sz="1600"/>
              <a:t>When I was a little child, was I often afraid of the neighbour’s dog.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-GB" sz="1600"/>
              <a:t>Because the boy dropped the milk on the floor, was it necessary to buy more milk.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