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349" r:id="rId2"/>
    <p:sldId id="362" r:id="rId3"/>
    <p:sldId id="257" r:id="rId4"/>
    <p:sldId id="364" r:id="rId5"/>
    <p:sldId id="365" r:id="rId6"/>
    <p:sldId id="391" r:id="rId7"/>
    <p:sldId id="263" r:id="rId8"/>
    <p:sldId id="386" r:id="rId9"/>
    <p:sldId id="366" r:id="rId10"/>
    <p:sldId id="258" r:id="rId11"/>
    <p:sldId id="385" r:id="rId12"/>
    <p:sldId id="376" r:id="rId13"/>
    <p:sldId id="430" r:id="rId14"/>
    <p:sldId id="388" r:id="rId15"/>
    <p:sldId id="384" r:id="rId16"/>
    <p:sldId id="381" r:id="rId17"/>
    <p:sldId id="380" r:id="rId18"/>
    <p:sldId id="310" r:id="rId19"/>
    <p:sldId id="327" r:id="rId20"/>
    <p:sldId id="279" r:id="rId21"/>
    <p:sldId id="394" r:id="rId22"/>
    <p:sldId id="429" r:id="rId23"/>
    <p:sldId id="337" r:id="rId24"/>
    <p:sldId id="383" r:id="rId25"/>
    <p:sldId id="345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1"/>
    <p:restoredTop sz="92500"/>
  </p:normalViewPr>
  <p:slideViewPr>
    <p:cSldViewPr snapToGrid="0" snapToObjects="1">
      <p:cViewPr varScale="1">
        <p:scale>
          <a:sx n="107" d="100"/>
          <a:sy n="107" d="100"/>
        </p:scale>
        <p:origin x="7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51251-513A-114E-8207-A279BADECBCE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CA352-7147-B24D-B699-CD2547FC86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8839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0CA352-7147-B24D-B699-CD2547FC86C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2193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E3BF0-2A98-8C4E-A0A3-359AB110F8E2}" type="datetimeFigureOut">
              <a:rPr lang="da-DK" smtClean="0"/>
              <a:t>04.02.2025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31FF9-9166-454D-9233-B0EC0CDDB3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89960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sted-gymnasium.dk/a/Klassikere/Graesk-romersk%20skulptur.htm#figur 1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thisted-gymnasium.dk/a/Klassikere/Figur%2001.%20Farao%20Ramses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thisted-gymnasium.dk/a/Klassikere/Graesk-romersk%20skulptur.htm#figur 0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thisted-gymnasium.dk/a/Klassikere/Graesk-romersk%20skulptur.htm#figur 0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sted-gymnasium.dk/a/Klassikere/Graesk-romersk%20skulptur.htm#figur 0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thisted-gymnasium.dk/a/Klassikere/Graesk-romersk%20skulptur.htm#figur 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histed-gymnasium.dk/a/Klassikere/Graesk-romersk%20skulptur.htm#figur 1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8.jpeg"/><Relationship Id="rId2" Type="http://schemas.openxmlformats.org/officeDocument/2006/relationships/hyperlink" Target="http://www.thisted-gymnasium.dk/a/Klassikere/Graesk-romersk%20skulptur.htm#figur 0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thisted-gymnasium.dk/a/Klassikere/Graesk-romersk%20skulptur.htm#figur 10" TargetMode="Externa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6" name="Rectangle 1065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8976DB3-B751-6519-8C02-6C6EFDDF7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361" y="4748796"/>
            <a:ext cx="8804444" cy="1004048"/>
          </a:xfrm>
        </p:spPr>
        <p:txBody>
          <a:bodyPr anchor="b">
            <a:normAutofit/>
          </a:bodyPr>
          <a:lstStyle/>
          <a:p>
            <a:pPr algn="l"/>
            <a:r>
              <a:rPr lang="da-DK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Kroppen i kunsten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4E518C1-3B40-EB44-8E92-4509BC988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540" y="5822528"/>
            <a:ext cx="9233467" cy="467947"/>
          </a:xfrm>
        </p:spPr>
        <p:txBody>
          <a:bodyPr>
            <a:normAutofit/>
          </a:bodyPr>
          <a:lstStyle/>
          <a:p>
            <a:pPr algn="l"/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 det klassiske skønhedsbegreb og arven fra antikken</a:t>
            </a:r>
          </a:p>
        </p:txBody>
      </p:sp>
      <p:pic>
        <p:nvPicPr>
          <p:cNvPr id="1026" name="Picture 2" descr="Denne skulptur fra antikken kan perspektiveres til efterantikkens skulptur  &quot;The Three Graces by Antonio Canova… | Sculpture art, Marble sculpture,  Classic sculpture">
            <a:extLst>
              <a:ext uri="{FF2B5EF4-FFF2-40B4-BE49-F238E27FC236}">
                <a16:creationId xmlns:a16="http://schemas.microsoft.com/office/drawing/2014/main" id="{4B2125DA-B673-5F86-2FB8-F0F0EC3F4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4" r="2" b="22322"/>
          <a:stretch/>
        </p:blipFill>
        <p:spPr bwMode="auto"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thisted-gymnasium.dk/a/Klassikere/Italia%201987-175c.jpg">
            <a:hlinkClick r:id="rId3"/>
            <a:extLst>
              <a:ext uri="{FF2B5EF4-FFF2-40B4-BE49-F238E27FC236}">
                <a16:creationId xmlns:a16="http://schemas.microsoft.com/office/drawing/2014/main" id="{C2214ED1-F840-BB47-B9D1-4B0BD18D7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3" r="2" b="1112"/>
          <a:stretch/>
        </p:blipFill>
        <p:spPr bwMode="auto"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1" name="Freeform: Shape 1069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2" name="Freeform: Shape 1071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4" descr="Contrapposto - Wikipedia">
            <a:extLst>
              <a:ext uri="{FF2B5EF4-FFF2-40B4-BE49-F238E27FC236}">
                <a16:creationId xmlns:a16="http://schemas.microsoft.com/office/drawing/2014/main" id="{0E50AC2F-77B4-7B89-96BE-EE3BDF544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2739"/>
          <a:stretch/>
        </p:blipFill>
        <p:spPr bwMode="auto"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88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26CB7BBD-D7FB-A04E-88BD-07F138E6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8" y="6000750"/>
            <a:ext cx="8229600" cy="1143000"/>
          </a:xfrm>
        </p:spPr>
        <p:txBody>
          <a:bodyPr/>
          <a:lstStyle/>
          <a:p>
            <a:pPr eaLnBrk="1" hangingPunct="1"/>
            <a:r>
              <a:rPr lang="da-DK" altLang="da-DK" sz="1600"/>
              <a:t>Farao Ramses II og skaberguden Ptah-Tatenen. Statue af rød granit. Højde 330 cm, 19. dynasti, Ramses den Andens regeringstid (1290-124 f. Kr.). Ny Carlsberg Glyptotek, København.</a:t>
            </a:r>
          </a:p>
        </p:txBody>
      </p:sp>
      <p:pic>
        <p:nvPicPr>
          <p:cNvPr id="3075" name="Picture 2" descr="http://www.thisted-gymnasium.dk/a/Klassikere/Farao.jpg">
            <a:hlinkClick r:id="rId2"/>
            <a:extLst>
              <a:ext uri="{FF2B5EF4-FFF2-40B4-BE49-F238E27FC236}">
                <a16:creationId xmlns:a16="http://schemas.microsoft.com/office/drawing/2014/main" id="{A9C3AFCB-BAF1-414E-A465-4B7C2D8F1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4" y="0"/>
            <a:ext cx="3214687" cy="633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99E0F7E-5B38-204B-B33B-FCED84EB639E}"/>
              </a:ext>
            </a:extLst>
          </p:cNvPr>
          <p:cNvSpPr/>
          <p:nvPr/>
        </p:nvSpPr>
        <p:spPr>
          <a:xfrm>
            <a:off x="254145" y="288279"/>
            <a:ext cx="33185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Ægyptisk skulptur</a:t>
            </a:r>
          </a:p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fra oldtiden </a:t>
            </a:r>
            <a:endParaRPr lang="da-DK" sz="2400" dirty="0">
              <a:solidFill>
                <a:schemeClr val="accent2">
                  <a:lumMod val="60000"/>
                  <a:lumOff val="40000"/>
                </a:schemeClr>
              </a:solidFill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46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>
            <a:extLst>
              <a:ext uri="{FF2B5EF4-FFF2-40B4-BE49-F238E27FC236}">
                <a16:creationId xmlns:a16="http://schemas.microsoft.com/office/drawing/2014/main" id="{19923319-A0A3-DF46-B5D0-A0BD1BD1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5" y="4197210"/>
            <a:ext cx="2039157" cy="2406790"/>
          </a:xfrm>
        </p:spPr>
        <p:txBody>
          <a:bodyPr>
            <a:noAutofit/>
          </a:bodyPr>
          <a:lstStyle/>
          <a:p>
            <a:pPr eaLnBrk="1" hangingPunct="1"/>
            <a:r>
              <a:rPr lang="da-DK" altLang="da-DK" sz="1600" dirty="0"/>
              <a:t>"Kleobis og </a:t>
            </a:r>
            <a:r>
              <a:rPr lang="da-DK" altLang="da-DK" sz="1600" dirty="0" err="1"/>
              <a:t>Biton</a:t>
            </a:r>
            <a:r>
              <a:rPr lang="da-DK" altLang="da-DK" sz="1600" dirty="0"/>
              <a:t>". </a:t>
            </a:r>
            <a:br>
              <a:rPr lang="da-DK" altLang="da-DK" sz="1600" dirty="0"/>
            </a:br>
            <a:r>
              <a:rPr lang="da-DK" altLang="da-DK" sz="1600" dirty="0"/>
              <a:t>De to </a:t>
            </a:r>
            <a:r>
              <a:rPr lang="da-DK" altLang="da-DK" sz="1600" dirty="0" err="1"/>
              <a:t>kourosfigurer</a:t>
            </a:r>
            <a:r>
              <a:rPr lang="da-DK" altLang="da-DK" sz="1600" dirty="0"/>
              <a:t> er udført i marmor omkring 600 f. Kr. ca. 216 cm høje. </a:t>
            </a:r>
            <a:br>
              <a:rPr lang="da-DK" altLang="da-DK" sz="1600" dirty="0"/>
            </a:br>
            <a:r>
              <a:rPr lang="da-DK" altLang="da-DK" sz="1600" dirty="0"/>
              <a:t>Udført af </a:t>
            </a:r>
            <a:r>
              <a:rPr lang="da-DK" altLang="da-DK" sz="1600" dirty="0" err="1"/>
              <a:t>Polymedes</a:t>
            </a:r>
            <a:r>
              <a:rPr lang="da-DK" altLang="da-DK" sz="1600" dirty="0"/>
              <a:t> fra </a:t>
            </a:r>
            <a:r>
              <a:rPr lang="da-DK" altLang="da-DK" sz="1600" dirty="0" err="1"/>
              <a:t>Argos</a:t>
            </a:r>
            <a:br>
              <a:rPr lang="da-DK" altLang="da-DK" sz="1600" dirty="0"/>
            </a:br>
            <a:endParaRPr lang="da-DK" altLang="da-DK" sz="1600" dirty="0"/>
          </a:p>
        </p:txBody>
      </p:sp>
      <p:pic>
        <p:nvPicPr>
          <p:cNvPr id="4099" name="Picture 2" descr="http://www.thisted-gymnasium.dk/a/Klassikere/VI-75-268d.jpg">
            <a:hlinkClick r:id="rId2"/>
            <a:extLst>
              <a:ext uri="{FF2B5EF4-FFF2-40B4-BE49-F238E27FC236}">
                <a16:creationId xmlns:a16="http://schemas.microsoft.com/office/drawing/2014/main" id="{708BB5A9-77A1-B74F-8254-7C8B1D6FE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461" y="946150"/>
            <a:ext cx="38100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3608D21A-068C-DD49-AABF-746AEFAF0CD3}"/>
              </a:ext>
            </a:extLst>
          </p:cNvPr>
          <p:cNvSpPr/>
          <p:nvPr/>
        </p:nvSpPr>
        <p:spPr>
          <a:xfrm>
            <a:off x="484635" y="285750"/>
            <a:ext cx="2765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Græsk arkaisk skulptur</a:t>
            </a:r>
          </a:p>
        </p:txBody>
      </p:sp>
      <p:pic>
        <p:nvPicPr>
          <p:cNvPr id="5" name="Picture 2" descr="http://www.thisted-gymnasium.dk/a/Klassikere/VI-75-166.jpg">
            <a:hlinkClick r:id="rId4"/>
            <a:extLst>
              <a:ext uri="{FF2B5EF4-FFF2-40B4-BE49-F238E27FC236}">
                <a16:creationId xmlns:a16="http://schemas.microsoft.com/office/drawing/2014/main" id="{F8F176BB-D8B2-0C4E-9781-D29FCD40A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31" y="254000"/>
            <a:ext cx="22860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F1B40EF1-C407-0040-89B9-7A855CC37263}"/>
              </a:ext>
            </a:extLst>
          </p:cNvPr>
          <p:cNvSpPr/>
          <p:nvPr/>
        </p:nvSpPr>
        <p:spPr>
          <a:xfrm>
            <a:off x="9892390" y="4465551"/>
            <a:ext cx="17928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altLang="da-DK" sz="1600" dirty="0"/>
              <a:t>Gravstatue af </a:t>
            </a:r>
            <a:r>
              <a:rPr lang="da-DK" altLang="da-DK" sz="1600" dirty="0" err="1"/>
              <a:t>Kroisos</a:t>
            </a:r>
            <a:r>
              <a:rPr lang="da-DK" altLang="da-DK" sz="1600" dirty="0"/>
              <a:t> fra </a:t>
            </a:r>
            <a:r>
              <a:rPr lang="da-DK" altLang="da-DK" sz="1600" dirty="0" err="1"/>
              <a:t>Anavyssos</a:t>
            </a:r>
            <a:r>
              <a:rPr lang="da-DK" altLang="da-DK" sz="1600" dirty="0"/>
              <a:t>, Attika. Midten af det 6. århundrede f. Kr. Marmor. Højde 194 cm. 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802081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>
            <a:extLst>
              <a:ext uri="{FF2B5EF4-FFF2-40B4-BE49-F238E27FC236}">
                <a16:creationId xmlns:a16="http://schemas.microsoft.com/office/drawing/2014/main" id="{29FBDF71-0FC4-BC4D-AE98-E8AE51A0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12" y="3717371"/>
            <a:ext cx="2686050" cy="3500437"/>
          </a:xfrm>
        </p:spPr>
        <p:txBody>
          <a:bodyPr/>
          <a:lstStyle/>
          <a:p>
            <a:pPr eaLnBrk="1" hangingPunct="1"/>
            <a:r>
              <a:rPr lang="da-DK" altLang="da-DK" sz="1600" b="1" dirty="0"/>
              <a:t>Kore</a:t>
            </a:r>
            <a:r>
              <a:rPr lang="da-DK" altLang="da-DK" sz="1600" dirty="0"/>
              <a:t> (ung pige) med spor af oprindelig farvelægning. </a:t>
            </a:r>
            <a:br>
              <a:rPr lang="da-DK" altLang="da-DK" sz="1600" dirty="0"/>
            </a:br>
            <a:br>
              <a:rPr lang="da-DK" altLang="da-DK" sz="1600" dirty="0"/>
            </a:br>
            <a:r>
              <a:rPr lang="da-DK" altLang="da-DK" sz="1600" dirty="0"/>
              <a:t>Figuren, der måler fra isse til knæ (underben mangler) 50 cm, er udført i marmor. </a:t>
            </a:r>
            <a:br>
              <a:rPr lang="da-DK" altLang="da-DK" sz="1600" dirty="0"/>
            </a:br>
            <a:br>
              <a:rPr lang="da-DK" altLang="da-DK" sz="1600" dirty="0"/>
            </a:br>
            <a:r>
              <a:rPr lang="da-DK" altLang="da-DK" sz="1600" dirty="0"/>
              <a:t>Ca. 500 f.Kr. </a:t>
            </a:r>
          </a:p>
        </p:txBody>
      </p:sp>
      <p:pic>
        <p:nvPicPr>
          <p:cNvPr id="6147" name="Picture 2" descr="http://www.thisted-gymnasium.dk/a/Klassikere/Kore%20fra%20Akropolis-2.jpg">
            <a:hlinkClick r:id="rId3"/>
            <a:extLst>
              <a:ext uri="{FF2B5EF4-FFF2-40B4-BE49-F238E27FC236}">
                <a16:creationId xmlns:a16="http://schemas.microsoft.com/office/drawing/2014/main" id="{8B194BC1-5CF9-2348-A9EF-C89F43B0B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96864"/>
            <a:ext cx="3873500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A7B9502-3C02-BE43-8BBF-CF8B2A171BE6}"/>
              </a:ext>
            </a:extLst>
          </p:cNvPr>
          <p:cNvSpPr/>
          <p:nvPr/>
        </p:nvSpPr>
        <p:spPr>
          <a:xfrm>
            <a:off x="470912" y="516632"/>
            <a:ext cx="27655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Græsk arkaisk </a:t>
            </a:r>
          </a:p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skulptur</a:t>
            </a:r>
          </a:p>
        </p:txBody>
      </p:sp>
    </p:spTree>
    <p:extLst>
      <p:ext uri="{BB962C8B-B14F-4D97-AF65-F5344CB8AC3E}">
        <p14:creationId xmlns:p14="http://schemas.microsoft.com/office/powerpoint/2010/main" val="359696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075C24-8C04-CD4B-9568-CD404FD22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42" y="3428999"/>
            <a:ext cx="2011583" cy="311935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da-DK" sz="1600" dirty="0"/>
              <a:t>Diskoskasteren</a:t>
            </a:r>
            <a:br>
              <a:rPr lang="da-DK" sz="1600" dirty="0"/>
            </a:br>
            <a:br>
              <a:rPr lang="da-DK" sz="1600" i="1" dirty="0"/>
            </a:br>
            <a:r>
              <a:rPr lang="da-DK" sz="1600" dirty="0"/>
              <a:t>Moderne kopier af græsk </a:t>
            </a:r>
            <a:r>
              <a:rPr lang="da-DK" sz="1600" dirty="0" err="1"/>
              <a:t>skulpur</a:t>
            </a:r>
            <a:r>
              <a:rPr lang="da-DK" sz="1600" dirty="0"/>
              <a:t> fra omkring 450 f. Kr. af kunstneren </a:t>
            </a:r>
            <a:r>
              <a:rPr lang="da-DK" sz="1600" dirty="0" err="1"/>
              <a:t>Myron</a:t>
            </a:r>
            <a:r>
              <a:rPr lang="da-DK" sz="1600" dirty="0"/>
              <a:t>. </a:t>
            </a:r>
          </a:p>
        </p:txBody>
      </p:sp>
      <p:pic>
        <p:nvPicPr>
          <p:cNvPr id="8195" name="Picture 2" descr="http://www.thisted-gymnasium.dk/a/Klassikere/III-75-02.jpg">
            <a:hlinkClick r:id="rId2"/>
            <a:extLst>
              <a:ext uri="{FF2B5EF4-FFF2-40B4-BE49-F238E27FC236}">
                <a16:creationId xmlns:a16="http://schemas.microsoft.com/office/drawing/2014/main" id="{9CF5D95A-6BC3-7841-8F28-AD7ACA70A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63" y="464343"/>
            <a:ext cx="3260725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Diskoskasteren. Romersk marmorkopi efter Myrons bronzestatue fra ca. 470-450 f.Kr. Termemuseet, Rom.">
            <a:extLst>
              <a:ext uri="{FF2B5EF4-FFF2-40B4-BE49-F238E27FC236}">
                <a16:creationId xmlns:a16="http://schemas.microsoft.com/office/drawing/2014/main" id="{0FD609AE-A9ED-4946-AD8A-2C68AE639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897731"/>
            <a:ext cx="3286125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C2AA2FD-CD27-754D-B871-6B3F5CC83BC3}"/>
              </a:ext>
            </a:extLst>
          </p:cNvPr>
          <p:cNvSpPr/>
          <p:nvPr/>
        </p:nvSpPr>
        <p:spPr>
          <a:xfrm>
            <a:off x="263391" y="428626"/>
            <a:ext cx="29498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Græsk klassisk </a:t>
            </a:r>
          </a:p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skulptur</a:t>
            </a:r>
            <a:endParaRPr lang="da-DK" altLang="da-DK" dirty="0">
              <a:solidFill>
                <a:schemeClr val="accent2">
                  <a:lumMod val="60000"/>
                  <a:lumOff val="40000"/>
                </a:schemeClr>
              </a:solidFill>
              <a:latin typeface="Andale Mono" panose="020B0509000000000004" pitchFamily="49" charset="0"/>
            </a:endParaRPr>
          </a:p>
        </p:txBody>
      </p:sp>
      <p:pic>
        <p:nvPicPr>
          <p:cNvPr id="3074" name="Picture 2" descr="Myrons diskoskaster - på Palazzo Massimo">
            <a:extLst>
              <a:ext uri="{FF2B5EF4-FFF2-40B4-BE49-F238E27FC236}">
                <a16:creationId xmlns:a16="http://schemas.microsoft.com/office/drawing/2014/main" id="{93131E94-FC09-F64F-BD5C-705DED7E2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451" y="177799"/>
            <a:ext cx="24257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95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C2AA2FD-CD27-754D-B871-6B3F5CC83BC3}"/>
              </a:ext>
            </a:extLst>
          </p:cNvPr>
          <p:cNvSpPr/>
          <p:nvPr/>
        </p:nvSpPr>
        <p:spPr>
          <a:xfrm>
            <a:off x="263391" y="428626"/>
            <a:ext cx="29498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Græsk klassisk </a:t>
            </a:r>
          </a:p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skulptur</a:t>
            </a:r>
            <a:endParaRPr lang="da-DK" altLang="da-DK" dirty="0">
              <a:solidFill>
                <a:schemeClr val="accent2">
                  <a:lumMod val="60000"/>
                  <a:lumOff val="40000"/>
                </a:schemeClr>
              </a:solidFill>
              <a:latin typeface="Andale Mono" panose="020B0509000000000004" pitchFamily="49" charset="0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516CCCDD-6C61-A068-AC1A-3B12DD0BA6FF}"/>
              </a:ext>
            </a:extLst>
          </p:cNvPr>
          <p:cNvSpPr txBox="1"/>
          <p:nvPr/>
        </p:nvSpPr>
        <p:spPr>
          <a:xfrm>
            <a:off x="158598" y="1402804"/>
            <a:ext cx="31594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1600" b="0" i="0" dirty="0">
                <a:effectLst/>
                <a:latin typeface="Calibri" panose="020F0502020204030204" pitchFamily="34" charset="0"/>
              </a:rPr>
              <a:t>Denne statue, 2,12 m. høj og lavet af marmor, blev fundet på en sportsplads i Pompei og  står nu på Nationalmuseet i Napoli. </a:t>
            </a:r>
          </a:p>
          <a:p>
            <a:pPr algn="l"/>
            <a:endParaRPr lang="da-DK" sz="1600" dirty="0">
              <a:latin typeface="Calibri" panose="020F0502020204030204" pitchFamily="34" charset="0"/>
            </a:endParaRPr>
          </a:p>
          <a:p>
            <a:pPr algn="l"/>
            <a:r>
              <a:rPr lang="da-DK" sz="1600" b="0" i="0" dirty="0">
                <a:effectLst/>
                <a:latin typeface="Calibri" panose="020F0502020204030204" pitchFamily="34" charset="0"/>
              </a:rPr>
              <a:t>Den er en k</a:t>
            </a:r>
            <a:r>
              <a:rPr lang="da-DK" sz="1600" dirty="0">
                <a:latin typeface="Calibri" panose="020F0502020204030204" pitchFamily="34" charset="0"/>
              </a:rPr>
              <a:t>opi af originalen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 </a:t>
            </a:r>
            <a:r>
              <a:rPr lang="da-DK" sz="1600" b="0" i="1" dirty="0">
                <a:effectLst/>
                <a:latin typeface="Calibri" panose="020F0502020204030204" pitchFamily="34" charset="0"/>
              </a:rPr>
              <a:t>Spydbæreren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, som blev fremstillet i bronze engang omkring år 440 </a:t>
            </a:r>
            <a:r>
              <a:rPr lang="da-DK" sz="1600" b="0" i="0" dirty="0" err="1">
                <a:effectLst/>
                <a:latin typeface="Calibri" panose="020F0502020204030204" pitchFamily="34" charset="0"/>
              </a:rPr>
              <a:t>fvt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., og den blev altså meget succesrig. Statuen kaldes også </a:t>
            </a:r>
            <a:r>
              <a:rPr lang="da-DK" sz="1600" b="0" i="1" dirty="0">
                <a:effectLst/>
                <a:latin typeface="Calibri" panose="020F0502020204030204" pitchFamily="34" charset="0"/>
              </a:rPr>
              <a:t>Kanón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, 'Rettesnoren', fordi kunstneren mente, at den var udtryk for de korrekte måleforhold mellem legemets dele og derfor kunne tjene til forbillede for alle andre billedhuggere.</a:t>
            </a:r>
          </a:p>
          <a:p>
            <a:pPr algn="l"/>
            <a:endParaRPr lang="da-DK" sz="1600" b="0" i="0" dirty="0">
              <a:effectLst/>
              <a:latin typeface="Calibri" panose="020F0502020204030204" pitchFamily="34" charset="0"/>
            </a:endParaRPr>
          </a:p>
          <a:p>
            <a:pPr algn="l"/>
            <a:r>
              <a:rPr lang="da-DK" sz="1600" dirty="0">
                <a:latin typeface="Calibri" panose="020F0502020204030204" pitchFamily="34" charset="0"/>
              </a:rPr>
              <a:t>S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tatuen </a:t>
            </a:r>
            <a:r>
              <a:rPr lang="da-DK" sz="1600" b="0" i="1" dirty="0">
                <a:effectLst/>
                <a:latin typeface="Calibri" panose="020F0502020204030204" pitchFamily="34" charset="0"/>
              </a:rPr>
              <a:t>blev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 meget indflydelsesrig. Ikke mindst stillingen, der kaldes </a:t>
            </a:r>
            <a:r>
              <a:rPr lang="da-DK" sz="1600" b="0" i="1" dirty="0">
                <a:effectLst/>
                <a:latin typeface="Calibri" panose="020F0502020204030204" pitchFamily="34" charset="0"/>
              </a:rPr>
              <a:t>kontrapost</a:t>
            </a:r>
            <a:r>
              <a:rPr lang="da-DK" sz="1600" b="0" i="0" dirty="0">
                <a:effectLst/>
                <a:latin typeface="Calibri" panose="020F0502020204030204" pitchFamily="34" charset="0"/>
              </a:rPr>
              <a:t>, blev meget almindelig.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1B59F5-8B28-79F6-22F6-1FE0A76B7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079" y="0"/>
            <a:ext cx="2974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100B37B-A9BE-87F3-2A34-48E8AE759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029" y="0"/>
            <a:ext cx="2940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99EE553-7122-1290-13CB-C6E1A2432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487" y="0"/>
            <a:ext cx="2957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277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780537D6-34C4-6442-B041-B26FA85AD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42361"/>
              </p:ext>
            </p:extLst>
          </p:nvPr>
        </p:nvGraphicFramePr>
        <p:xfrm>
          <a:off x="4616719" y="482328"/>
          <a:ext cx="4013433" cy="5893344"/>
        </p:xfrm>
        <a:graphic>
          <a:graphicData uri="http://schemas.openxmlformats.org/drawingml/2006/table">
            <a:tbl>
              <a:tblPr/>
              <a:tblGrid>
                <a:gridCol w="4013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3512">
                <a:tc>
                  <a:txBody>
                    <a:bodyPr/>
                    <a:lstStyle/>
                    <a:p>
                      <a:r>
                        <a:rPr lang="da-DK" sz="3300" b="0" dirty="0" err="1"/>
                        <a:t>Kontraposto</a:t>
                      </a:r>
                      <a:endParaRPr lang="da-DK" sz="3300" b="0" dirty="0"/>
                    </a:p>
                  </a:txBody>
                  <a:tcPr marL="89185" marR="89185" marT="44586" marB="445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4895">
                <a:tc>
                  <a:txBody>
                    <a:bodyPr/>
                    <a:lstStyle/>
                    <a:p>
                      <a:endParaRPr lang="da-DK" sz="1800" b="1" dirty="0"/>
                    </a:p>
                    <a:p>
                      <a:r>
                        <a:rPr lang="da-DK" sz="1800" dirty="0" err="1"/>
                        <a:t>Kontraposto</a:t>
                      </a:r>
                      <a:r>
                        <a:rPr lang="da-DK" sz="1800" dirty="0"/>
                        <a:t> er en stilling, der blev brugt i antikkens kunst til at give menneskefiguren en naturtro bevægelse. </a:t>
                      </a:r>
                    </a:p>
                    <a:p>
                      <a:br>
                        <a:rPr lang="da-DK" sz="1800" dirty="0"/>
                      </a:br>
                      <a:r>
                        <a:rPr lang="da-DK" sz="1800" dirty="0"/>
                        <a:t>I kontraposto hviler figuren på det ene ben, mens det andet ben bøjer og kun bruges som støtte til at holde balancen. Stillingen giver en hældning i hoften og en forskydning i resten af kroppen. </a:t>
                      </a:r>
                      <a:br>
                        <a:rPr lang="da-DK" sz="1800" dirty="0"/>
                      </a:br>
                      <a:endParaRPr lang="da-DK" sz="1800" dirty="0"/>
                    </a:p>
                    <a:p>
                      <a:r>
                        <a:rPr lang="da-DK" sz="1800" dirty="0"/>
                        <a:t>Står du oprejst, vil du højst sandsynligt stå i kontraposto, da du i den stilling står mest afslappet.</a:t>
                      </a:r>
                    </a:p>
                    <a:p>
                      <a:endParaRPr lang="da-DK" sz="1800" dirty="0"/>
                    </a:p>
                    <a:p>
                      <a:r>
                        <a:rPr lang="da-DK" sz="1800" dirty="0"/>
                        <a:t>Den antikke skulptur </a:t>
                      </a:r>
                      <a:r>
                        <a:rPr lang="da-DK" sz="1800" i="1" dirty="0"/>
                        <a:t>Spydbæreren</a:t>
                      </a:r>
                      <a:r>
                        <a:rPr lang="da-DK" sz="1800" dirty="0"/>
                        <a:t> fra 450-440 f.Kr. viser et godt eksempel på kontraposto.</a:t>
                      </a:r>
                    </a:p>
                    <a:p>
                      <a:endParaRPr lang="da-DK" sz="1800" dirty="0"/>
                    </a:p>
                  </a:txBody>
                  <a:tcPr marL="89185" marR="89185" marT="44586" marB="445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6628" name="Picture 4" descr="Contrapposto - Wikipedia">
            <a:extLst>
              <a:ext uri="{FF2B5EF4-FFF2-40B4-BE49-F238E27FC236}">
                <a16:creationId xmlns:a16="http://schemas.microsoft.com/office/drawing/2014/main" id="{9B8344F6-A16D-9B44-A8F4-BC18E1A74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231" y="243159"/>
            <a:ext cx="3260725" cy="61325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 descr="Et billede, der indeholder tekst, linjetegning&#10;&#10;Automatisk genereret beskrivelse">
            <a:extLst>
              <a:ext uri="{FF2B5EF4-FFF2-40B4-BE49-F238E27FC236}">
                <a16:creationId xmlns:a16="http://schemas.microsoft.com/office/drawing/2014/main" id="{BED928CE-5E06-782F-E5C5-0D1C374C2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28641" cy="685800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6FAF7BBF-F09A-D4EB-C218-CFE54059B051}"/>
              </a:ext>
            </a:extLst>
          </p:cNvPr>
          <p:cNvSpPr txBox="1"/>
          <p:nvPr/>
        </p:nvSpPr>
        <p:spPr>
          <a:xfrm>
            <a:off x="3050931" y="3244334"/>
            <a:ext cx="6101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/>
              <a:t>hoften og en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696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2A63961-BAD1-5A4E-AA17-EC6A2922F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129117"/>
            <a:ext cx="995680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21C168E-2925-0348-A96E-CFA25EC550E2}"/>
              </a:ext>
            </a:extLst>
          </p:cNvPr>
          <p:cNvSpPr/>
          <p:nvPr/>
        </p:nvSpPr>
        <p:spPr>
          <a:xfrm>
            <a:off x="335796" y="172819"/>
            <a:ext cx="93196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Udviklingen i skulpturens bevægelse fra arkaisk tid til den klassiske periode…</a:t>
            </a:r>
            <a:endParaRPr lang="da-DK" sz="2400" dirty="0">
              <a:solidFill>
                <a:schemeClr val="accent2">
                  <a:lumMod val="60000"/>
                  <a:lumOff val="40000"/>
                </a:schemeClr>
              </a:solidFill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3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>
            <a:extLst>
              <a:ext uri="{FF2B5EF4-FFF2-40B4-BE49-F238E27FC236}">
                <a16:creationId xmlns:a16="http://schemas.microsoft.com/office/drawing/2014/main" id="{F8E21A50-39B1-854C-959D-2F1F67EAA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4" y="5214938"/>
            <a:ext cx="2928937" cy="1143000"/>
          </a:xfrm>
        </p:spPr>
        <p:txBody>
          <a:bodyPr/>
          <a:lstStyle/>
          <a:p>
            <a:pPr eaLnBrk="1" hangingPunct="1"/>
            <a:r>
              <a:rPr lang="da-DK" altLang="da-DK" sz="1600" dirty="0"/>
              <a:t>Præsten </a:t>
            </a:r>
            <a:r>
              <a:rPr lang="da-DK" altLang="da-DK" sz="1600" dirty="0" err="1"/>
              <a:t>Laokoon</a:t>
            </a:r>
            <a:r>
              <a:rPr lang="da-DK" altLang="da-DK" sz="1600" dirty="0"/>
              <a:t> og hans sønner dræbes af slanger. </a:t>
            </a:r>
            <a:r>
              <a:rPr lang="da-DK" altLang="da-DK" sz="1600" dirty="0" err="1"/>
              <a:t>Rhodisk</a:t>
            </a:r>
            <a:r>
              <a:rPr lang="da-DK" altLang="da-DK" sz="1600" dirty="0"/>
              <a:t> arbejde i marmor fra omkring 150 f. Kr. Musei Vaticani, Rom</a:t>
            </a:r>
          </a:p>
        </p:txBody>
      </p:sp>
      <p:pic>
        <p:nvPicPr>
          <p:cNvPr id="9219" name="Picture 2" descr="http://www.thisted-gymnasium.dk/a/Klassikere/Italia%201987-175c.jpg">
            <a:hlinkClick r:id="rId2"/>
            <a:extLst>
              <a:ext uri="{FF2B5EF4-FFF2-40B4-BE49-F238E27FC236}">
                <a16:creationId xmlns:a16="http://schemas.microsoft.com/office/drawing/2014/main" id="{CE4360C8-84B0-1440-9300-B49390EA9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4" y="0"/>
            <a:ext cx="5418137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8C14A97-D003-C847-A541-F4208FAE87D1}"/>
              </a:ext>
            </a:extLst>
          </p:cNvPr>
          <p:cNvSpPr/>
          <p:nvPr/>
        </p:nvSpPr>
        <p:spPr>
          <a:xfrm>
            <a:off x="457666" y="500062"/>
            <a:ext cx="36872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Græsk hellenistisk </a:t>
            </a:r>
          </a:p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ndale Mono" panose="020B0509000000000004" pitchFamily="49" charset="0"/>
              </a:rPr>
              <a:t>skulptur</a:t>
            </a:r>
          </a:p>
        </p:txBody>
      </p:sp>
    </p:spTree>
    <p:extLst>
      <p:ext uri="{BB962C8B-B14F-4D97-AF65-F5344CB8AC3E}">
        <p14:creationId xmlns:p14="http://schemas.microsoft.com/office/powerpoint/2010/main" val="157587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da-DK" b="1" dirty="0">
                <a:solidFill>
                  <a:schemeClr val="bg1"/>
                </a:solidFill>
              </a:rPr>
              <a:t>ANTIKKEN – og den skulpturelle krop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 lnSpcReduction="10000"/>
          </a:bodyPr>
          <a:lstStyle/>
          <a:p>
            <a:r>
              <a:rPr lang="da-DK" sz="2200" dirty="0">
                <a:solidFill>
                  <a:schemeClr val="bg1"/>
                </a:solidFill>
              </a:rPr>
              <a:t>Antikken er en fællesbetegnelse for den græske og romerske kunst og kultur fra ca. 1000 </a:t>
            </a:r>
            <a:r>
              <a:rPr lang="da-DK" sz="2200" dirty="0" err="1">
                <a:solidFill>
                  <a:schemeClr val="bg1"/>
                </a:solidFill>
              </a:rPr>
              <a:t>f.v.t</a:t>
            </a:r>
            <a:r>
              <a:rPr lang="da-DK" sz="2200" dirty="0">
                <a:solidFill>
                  <a:schemeClr val="bg1"/>
                </a:solidFill>
              </a:rPr>
              <a:t>. til 400 </a:t>
            </a:r>
            <a:r>
              <a:rPr lang="da-DK" sz="2200" dirty="0" err="1">
                <a:solidFill>
                  <a:schemeClr val="bg1"/>
                </a:solidFill>
              </a:rPr>
              <a:t>e.v.t</a:t>
            </a:r>
            <a:r>
              <a:rPr lang="da-DK" sz="2200" dirty="0">
                <a:solidFill>
                  <a:schemeClr val="bg1"/>
                </a:solidFill>
              </a:rPr>
              <a:t>. </a:t>
            </a:r>
          </a:p>
          <a:p>
            <a:r>
              <a:rPr lang="da-DK" sz="2200" dirty="0">
                <a:solidFill>
                  <a:schemeClr val="bg1"/>
                </a:solidFill>
              </a:rPr>
              <a:t>De første </a:t>
            </a:r>
            <a:r>
              <a:rPr lang="da-DK" sz="2200" dirty="0" err="1">
                <a:solidFill>
                  <a:schemeClr val="accent2">
                    <a:lumMod val="75000"/>
                  </a:schemeClr>
                </a:solidFill>
              </a:rPr>
              <a:t>frit-stående</a:t>
            </a:r>
            <a:r>
              <a:rPr lang="da-DK" sz="2200" dirty="0">
                <a:solidFill>
                  <a:schemeClr val="accent2">
                    <a:lumMod val="75000"/>
                  </a:schemeClr>
                </a:solidFill>
              </a:rPr>
              <a:t> skulpturer </a:t>
            </a:r>
            <a:r>
              <a:rPr lang="da-DK" sz="2200" dirty="0">
                <a:solidFill>
                  <a:schemeClr val="bg1"/>
                </a:solidFill>
              </a:rPr>
              <a:t>i legemsstørrelse blev skabt af grækerne. Grækerne blev dermed ophavsmænd til det, vi kalder den vestlige skulpturtradition. </a:t>
            </a:r>
          </a:p>
          <a:p>
            <a:r>
              <a:rPr lang="da-DK" sz="2200" dirty="0">
                <a:solidFill>
                  <a:schemeClr val="bg1"/>
                </a:solidFill>
              </a:rPr>
              <a:t>Den græske kunst rummer stilarterne </a:t>
            </a:r>
            <a:r>
              <a:rPr lang="da-DK" sz="2200" dirty="0">
                <a:solidFill>
                  <a:schemeClr val="accent2">
                    <a:lumMod val="75000"/>
                  </a:schemeClr>
                </a:solidFill>
              </a:rPr>
              <a:t>arkaisk</a:t>
            </a:r>
            <a:r>
              <a:rPr lang="da-DK" sz="2200" dirty="0">
                <a:solidFill>
                  <a:schemeClr val="bg1"/>
                </a:solidFill>
              </a:rPr>
              <a:t>, </a:t>
            </a:r>
            <a:r>
              <a:rPr lang="da-DK" sz="2200" dirty="0">
                <a:solidFill>
                  <a:schemeClr val="accent2">
                    <a:lumMod val="75000"/>
                  </a:schemeClr>
                </a:solidFill>
              </a:rPr>
              <a:t>klassisk</a:t>
            </a:r>
            <a:r>
              <a:rPr lang="da-DK" sz="2200" dirty="0">
                <a:solidFill>
                  <a:schemeClr val="bg1"/>
                </a:solidFill>
              </a:rPr>
              <a:t> og </a:t>
            </a:r>
            <a:r>
              <a:rPr lang="da-DK" sz="2200" dirty="0">
                <a:solidFill>
                  <a:schemeClr val="accent2">
                    <a:lumMod val="75000"/>
                  </a:schemeClr>
                </a:solidFill>
              </a:rPr>
              <a:t>hellenistisk</a:t>
            </a:r>
            <a:r>
              <a:rPr lang="da-DK" sz="2200" dirty="0">
                <a:solidFill>
                  <a:schemeClr val="bg1"/>
                </a:solidFill>
              </a:rPr>
              <a:t>, hvor den klassiske periode betragtes som højtepunktet. Den klassiske kunst (ca. 480-323 </a:t>
            </a:r>
            <a:r>
              <a:rPr lang="da-DK" sz="2200" dirty="0" err="1">
                <a:solidFill>
                  <a:schemeClr val="bg1"/>
                </a:solidFill>
              </a:rPr>
              <a:t>f.v.t</a:t>
            </a:r>
            <a:r>
              <a:rPr lang="da-DK" sz="2200" dirty="0">
                <a:solidFill>
                  <a:schemeClr val="bg1"/>
                </a:solidFill>
              </a:rPr>
              <a:t>.) er indbegrebet af antikkens skønhedsideal, der kan karakteriseres som </a:t>
            </a:r>
            <a:r>
              <a:rPr lang="da-DK" sz="2200" i="1" dirty="0">
                <a:solidFill>
                  <a:schemeClr val="bg1"/>
                </a:solidFill>
              </a:rPr>
              <a:t>idealiseret naturalisme</a:t>
            </a:r>
            <a:r>
              <a:rPr lang="da-DK" sz="2200" dirty="0">
                <a:solidFill>
                  <a:schemeClr val="bg1"/>
                </a:solidFill>
              </a:rPr>
              <a:t>. </a:t>
            </a:r>
          </a:p>
          <a:p>
            <a:pPr marL="0" indent="0">
              <a:buNone/>
            </a:pPr>
            <a:r>
              <a:rPr lang="da-DK" sz="2200" dirty="0">
                <a:solidFill>
                  <a:schemeClr val="accent2">
                    <a:lumMod val="75000"/>
                  </a:schemeClr>
                </a:solidFill>
              </a:rPr>
              <a:t>IDEALISERET NATURALISME</a:t>
            </a:r>
            <a:r>
              <a:rPr lang="da-DK" sz="2200" dirty="0">
                <a:solidFill>
                  <a:schemeClr val="bg1"/>
                </a:solidFill>
              </a:rPr>
              <a:t>: Naturens former er forskønnet og ophøjet til et ideal, der intet sidestykke har i virkeligheden. Harmoni, balance, rene linjer, orden og en stram form er karakteristika, der kan bruges til at beskrive formsproget i den klassiske kunst. </a:t>
            </a:r>
          </a:p>
          <a:p>
            <a:endParaRPr lang="da-DK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96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3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oldskulpturperiodisering">
            <a:extLst>
              <a:ext uri="{FF2B5EF4-FFF2-40B4-BE49-F238E27FC236}">
                <a16:creationId xmlns:a16="http://schemas.microsoft.com/office/drawing/2014/main" id="{F8DF37D7-ABA4-0F4A-82EC-78CDE16C6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02733"/>
            <a:ext cx="10905066" cy="545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F0AC5FA5-4697-12AE-B323-E79D305CDE77}"/>
              </a:ext>
            </a:extLst>
          </p:cNvPr>
          <p:cNvSpPr txBox="1"/>
          <p:nvPr/>
        </p:nvSpPr>
        <p:spPr>
          <a:xfrm>
            <a:off x="477012" y="5958826"/>
            <a:ext cx="2587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dirty="0">
                <a:solidFill>
                  <a:schemeClr val="accent6">
                    <a:lumMod val="75000"/>
                  </a:schemeClr>
                </a:solidFill>
              </a:rPr>
              <a:t>* Værdsat af eftertiden som skøn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790F2CA-2C97-F45B-801F-6C7990720252}"/>
              </a:ext>
            </a:extLst>
          </p:cNvPr>
          <p:cNvSpPr txBox="1"/>
          <p:nvPr/>
        </p:nvSpPr>
        <p:spPr>
          <a:xfrm>
            <a:off x="724762" y="2026508"/>
            <a:ext cx="1498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>
                <a:solidFill>
                  <a:schemeClr val="accent6">
                    <a:lumMod val="75000"/>
                  </a:schemeClr>
                </a:solidFill>
              </a:rPr>
              <a:t>* </a:t>
            </a:r>
          </a:p>
        </p:txBody>
      </p:sp>
    </p:spTree>
    <p:extLst>
      <p:ext uri="{BB962C8B-B14F-4D97-AF65-F5344CB8AC3E}">
        <p14:creationId xmlns:p14="http://schemas.microsoft.com/office/powerpoint/2010/main" val="34826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9D809-F38B-C04B-BF70-B8379E3CF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601744"/>
            <a:ext cx="6781800" cy="1338696"/>
          </a:xfrm>
        </p:spPr>
        <p:txBody>
          <a:bodyPr>
            <a:normAutofit/>
          </a:bodyPr>
          <a:lstStyle/>
          <a:p>
            <a:r>
              <a:rPr lang="da-DK" dirty="0"/>
              <a:t>Praktisk øvelse </a:t>
            </a:r>
          </a:p>
        </p:txBody>
      </p:sp>
      <p:pic>
        <p:nvPicPr>
          <p:cNvPr id="2050" name="Picture 2" descr="Contrapposto | Figure poses, Human figure, Human poses">
            <a:extLst>
              <a:ext uri="{FF2B5EF4-FFF2-40B4-BE49-F238E27FC236}">
                <a16:creationId xmlns:a16="http://schemas.microsoft.com/office/drawing/2014/main" id="{6FE3EB19-F81B-B546-830F-994C22CD99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/>
          <a:stretch/>
        </p:blipFill>
        <p:spPr bwMode="auto"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F7DDBB-F05E-3E46-A9DA-D928F6455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2201958"/>
            <a:ext cx="6781800" cy="390073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000" dirty="0"/>
              <a:t>Lav i grupper á tre et harmonisk og velafbalanceret fotografi, hvor I bruger </a:t>
            </a:r>
            <a:r>
              <a:rPr lang="da-DK" sz="2000" dirty="0" err="1"/>
              <a:t>contraposten</a:t>
            </a:r>
            <a:r>
              <a:rPr lang="da-DK" sz="2000" dirty="0"/>
              <a:t> som dominerende positur. Brug jer selv som statister – og gå evt. på opdagelse i udklædningstøjet.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Sørg for at se kritisk på billedet som helhed, så både komposition, farver, bevægelse og lys fungerer i helheden og virker velafbalanceret – er der fx nogle hidsige farver eller tydelige diagonaler i baggrunden, kan de komme til at stjæle opmærksomheden eller påvirke helheden.</a:t>
            </a:r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540254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875D2C-C1A6-49C7-9357-2BB8FBC29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5004A22-845C-DD55-06EB-F4BFD9A4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325" y="540256"/>
            <a:ext cx="5257798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3600" dirty="0"/>
              <a:t>SKULPTUR - </a:t>
            </a:r>
            <a:r>
              <a:rPr lang="en-US" sz="3600" dirty="0" err="1"/>
              <a:t>begreber</a:t>
            </a:r>
            <a:endParaRPr lang="en-US" sz="36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C33609-5812-5A09-38CD-77A1DD3FB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2484" y="1178742"/>
            <a:ext cx="5257798" cy="660181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Læs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teksten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”Om SKULPTUR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som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udtryksform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”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og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brug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begreberne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på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skulpturerne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i</a:t>
            </a:r>
            <a:r>
              <a:rPr lang="en-US" sz="19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tx1">
                    <a:alpha val="60000"/>
                  </a:schemeClr>
                </a:solidFill>
              </a:rPr>
              <a:t>kompendiet</a:t>
            </a:r>
            <a:endParaRPr lang="en-US" sz="1900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7" name="Picture 2" descr="Et billede, der indeholder statue, Brystkasse, Artefakt, museum&#10;&#10;Automatisk genereret beskrivelse">
            <a:hlinkClick r:id="rId2"/>
            <a:extLst>
              <a:ext uri="{FF2B5EF4-FFF2-40B4-BE49-F238E27FC236}">
                <a16:creationId xmlns:a16="http://schemas.microsoft.com/office/drawing/2014/main" id="{F8F176BB-D8B2-0C4E-9781-D29FCD40A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4903" y="1557339"/>
            <a:ext cx="1710720" cy="4752000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Picture 4" descr="Diskoskasteren. Romersk marmorkopi efter Myrons bronzestatue fra ca. 470-450 f.Kr. Termemuseet, Rom.">
            <a:extLst>
              <a:ext uri="{FF2B5EF4-FFF2-40B4-BE49-F238E27FC236}">
                <a16:creationId xmlns:a16="http://schemas.microsoft.com/office/drawing/2014/main" id="{0FD609AE-A9ED-4946-AD8A-2C68AE639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7493" y="1897971"/>
            <a:ext cx="2638800" cy="4411367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Picture 2" descr="Et billede, der indeholder statue, museum, Klassisk skulptur, Stenudskæring&#10;&#10;Automatisk genereret beskrivelse">
            <a:hlinkClick r:id="rId5"/>
            <a:extLst>
              <a:ext uri="{FF2B5EF4-FFF2-40B4-BE49-F238E27FC236}">
                <a16:creationId xmlns:a16="http://schemas.microsoft.com/office/drawing/2014/main" id="{CE4360C8-84B0-1440-9300-B49390EA9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4123" y="3071547"/>
            <a:ext cx="2638800" cy="3237791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Psyche Revived by Cupid's Kiss by Antonio Canova – Joy of Museums Virtual  Tours">
            <a:extLst>
              <a:ext uri="{FF2B5EF4-FFF2-40B4-BE49-F238E27FC236}">
                <a16:creationId xmlns:a16="http://schemas.microsoft.com/office/drawing/2014/main" id="{308AD0C8-E943-B4D2-F481-5A5535E86D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0752" y="3343782"/>
            <a:ext cx="2638800" cy="2964943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880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1AACE57-7400-2843-944D-B18BA1ACD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Det </a:t>
            </a:r>
            <a:r>
              <a:rPr lang="en-US" sz="39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klassiske</a:t>
            </a:r>
            <a:r>
              <a:rPr lang="en-US" sz="3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9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skønhedsbegreb</a:t>
            </a:r>
            <a:endParaRPr lang="en-US" sz="39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84334BC5-3AA7-4353-F005-12C4133A8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513" y="4337072"/>
            <a:ext cx="3506264" cy="16716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…hvad er det egentlig helt præcis?</a:t>
            </a:r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CCF3B1-B429-984C-B590-7E0006422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" b="4648"/>
          <a:stretch/>
        </p:blipFill>
        <p:spPr bwMode="auto"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43" name="Group 104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47E95790-DB7D-0549-A0D9-FBBCB133C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6" r="17343"/>
          <a:stretch/>
        </p:blipFill>
        <p:spPr bwMode="auto"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565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0E109-F79B-5945-9873-7EB9F6A6A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579" y="629266"/>
            <a:ext cx="6422849" cy="1676603"/>
          </a:xfrm>
        </p:spPr>
        <p:txBody>
          <a:bodyPr>
            <a:normAutofit/>
          </a:bodyPr>
          <a:lstStyle/>
          <a:p>
            <a:r>
              <a:rPr lang="da-DK"/>
              <a:t>Forståelsesspørgsmål til dagens lektie: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E20FA99-AAAC-4AF3-9FAE-70742032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584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ounded Rectangle 9">
            <a:extLst>
              <a:ext uri="{FF2B5EF4-FFF2-40B4-BE49-F238E27FC236}">
                <a16:creationId xmlns:a16="http://schemas.microsoft.com/office/drawing/2014/main" id="{9573BE85-6043-4C3A-A7DD-483A0A5F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559407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57820C0-647B-8E4B-A20A-50B73118E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2022" y="877824"/>
            <a:ext cx="2091964" cy="510235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ABBFF8-47D9-B74D-94B3-6B9B3D39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581" y="2438400"/>
            <a:ext cx="6422848" cy="3785419"/>
          </a:xfrm>
        </p:spPr>
        <p:txBody>
          <a:bodyPr>
            <a:normAutofit/>
          </a:bodyPr>
          <a:lstStyle/>
          <a:p>
            <a:r>
              <a:rPr lang="da-DK" sz="2000" dirty="0"/>
              <a:t>Hvad kendertegner den klassiske æstetik? Nævn så mange træk som muligt.</a:t>
            </a:r>
          </a:p>
          <a:p>
            <a:r>
              <a:rPr lang="da-DK" sz="2000" dirty="0"/>
              <a:t>I hvilke historiske perioder dyrker man de klassiske skønhedsidealer?</a:t>
            </a:r>
          </a:p>
          <a:p>
            <a:pPr marL="0" indent="0">
              <a:buNone/>
            </a:pPr>
            <a:r>
              <a:rPr lang="da-DK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9272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ortrappe og søjler til en majestætisk bygning">
            <a:extLst>
              <a:ext uri="{FF2B5EF4-FFF2-40B4-BE49-F238E27FC236}">
                <a16:creationId xmlns:a16="http://schemas.microsoft.com/office/drawing/2014/main" id="{E10FF238-360F-4C83-BF1A-C61ED5F252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" r="4115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038B40-533D-0042-892B-E1772B45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/>
              <a:t>Det klassiske skønhedsideal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1A6CBF-035F-EC44-B211-D4F71616F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 fontScale="92500" lnSpcReduction="10000"/>
          </a:bodyPr>
          <a:lstStyle/>
          <a:p>
            <a:r>
              <a:rPr lang="da-DK" sz="2000" dirty="0"/>
              <a:t>Harmoni</a:t>
            </a:r>
          </a:p>
          <a:p>
            <a:r>
              <a:rPr lang="da-DK" sz="2000" dirty="0"/>
              <a:t>Balance</a:t>
            </a:r>
          </a:p>
          <a:p>
            <a:r>
              <a:rPr lang="da-DK" sz="2000" dirty="0"/>
              <a:t>Symmetri</a:t>
            </a:r>
          </a:p>
          <a:p>
            <a:r>
              <a:rPr lang="da-DK" sz="2000" dirty="0"/>
              <a:t>Harmonisk forhold mellem del og helhed</a:t>
            </a:r>
          </a:p>
          <a:p>
            <a:r>
              <a:rPr lang="da-DK" sz="2000" dirty="0"/>
              <a:t>Dyrker idealet</a:t>
            </a:r>
          </a:p>
          <a:p>
            <a:r>
              <a:rPr lang="da-DK" sz="2000" dirty="0"/>
              <a:t>Evigt</a:t>
            </a:r>
          </a:p>
          <a:p>
            <a:r>
              <a:rPr lang="da-DK" sz="2000" dirty="0"/>
              <a:t>Rent </a:t>
            </a:r>
          </a:p>
          <a:p>
            <a:r>
              <a:rPr lang="da-DK" sz="2000" dirty="0"/>
              <a:t>Hvidt </a:t>
            </a:r>
          </a:p>
          <a:p>
            <a:r>
              <a:rPr lang="da-DK" sz="2000" dirty="0"/>
              <a:t>Betragter kontraposten som ultimativt skønne stilling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392362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038B40-533D-0042-892B-E1772B45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546" y="419652"/>
            <a:ext cx="5080335" cy="1807305"/>
          </a:xfrm>
        </p:spPr>
        <p:txBody>
          <a:bodyPr>
            <a:normAutofit/>
          </a:bodyPr>
          <a:lstStyle/>
          <a:p>
            <a:r>
              <a:rPr lang="da-DK" dirty="0"/>
              <a:t>Den klassiske æstetik</a:t>
            </a:r>
          </a:p>
        </p:txBody>
      </p:sp>
      <p:pic>
        <p:nvPicPr>
          <p:cNvPr id="5" name="Picture 4" descr="Fortrappe og søjler til en majestætisk bygning">
            <a:extLst>
              <a:ext uri="{FF2B5EF4-FFF2-40B4-BE49-F238E27FC236}">
                <a16:creationId xmlns:a16="http://schemas.microsoft.com/office/drawing/2014/main" id="{E10FF238-360F-4C83-BF1A-C61ED5F252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59" r="21407" b="-1"/>
          <a:stretch/>
        </p:blipFill>
        <p:spPr>
          <a:xfrm>
            <a:off x="-22073" y="365125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1A6CBF-035F-EC44-B211-D4F71616F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Grundlægges i antikken omkr. 400 </a:t>
            </a:r>
            <a:r>
              <a:rPr lang="da-DK" sz="2000" dirty="0" err="1"/>
              <a:t>f.v.t</a:t>
            </a:r>
            <a:r>
              <a:rPr lang="da-DK" sz="2000" dirty="0"/>
              <a:t>. -&gt; klassisk tid</a:t>
            </a:r>
          </a:p>
          <a:p>
            <a:pPr marL="0" indent="0">
              <a:buNone/>
            </a:pPr>
            <a:r>
              <a:rPr lang="da-DK" sz="2000" dirty="0"/>
              <a:t>Genopdages i renæssancen i 1500-tallet -&gt; klassicismen</a:t>
            </a:r>
          </a:p>
          <a:p>
            <a:pPr marL="0" indent="0">
              <a:buNone/>
            </a:pPr>
            <a:r>
              <a:rPr lang="da-DK" sz="2000" dirty="0"/>
              <a:t>Vender tilbage i 1700-tallet og frem -&gt; nyklassicismen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914400" lvl="2" indent="0">
              <a:buNone/>
            </a:pPr>
            <a:r>
              <a:rPr lang="da-DK" dirty="0"/>
              <a:t>Fælles for disse perioder er, at de dyrker de klassiske skønhedsidealer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4" name="Højrepil 3">
            <a:extLst>
              <a:ext uri="{FF2B5EF4-FFF2-40B4-BE49-F238E27FC236}">
                <a16:creationId xmlns:a16="http://schemas.microsoft.com/office/drawing/2014/main" id="{020494AA-3050-FE4B-BFA0-14A886C91231}"/>
              </a:ext>
            </a:extLst>
          </p:cNvPr>
          <p:cNvSpPr/>
          <p:nvPr/>
        </p:nvSpPr>
        <p:spPr>
          <a:xfrm>
            <a:off x="6241345" y="51555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8186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6" descr="http://upload.wikimedia.org/wikipedia/commons/c/c9/Da_Vinci_Studies_of_Embryos_Luc_Viatour.jpg">
            <a:extLst>
              <a:ext uri="{FF2B5EF4-FFF2-40B4-BE49-F238E27FC236}">
                <a16:creationId xmlns:a16="http://schemas.microsoft.com/office/drawing/2014/main" id="{36EA871F-123F-D644-A48D-181072A8F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559" y="1123527"/>
            <a:ext cx="3131265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272" name="Straight Connector 11271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 descr="http://content.answers.com/main/content/img/oxford/Oxford_Body/019852403x.leonardo-da-vinci.2.jpg">
            <a:extLst>
              <a:ext uri="{FF2B5EF4-FFF2-40B4-BE49-F238E27FC236}">
                <a16:creationId xmlns:a16="http://schemas.microsoft.com/office/drawing/2014/main" id="{7E09FB4E-D53F-334E-A4E7-B00C016B9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676" y="1215086"/>
            <a:ext cx="3537345" cy="442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274" name="Straight Connector 11273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 descr="Leonardo da Vinci - Homo Vitruvianus, studier af menneskekroppens proportioneri følge Vitruvius (ca. 1490).jpg">
            <a:extLst>
              <a:ext uri="{FF2B5EF4-FFF2-40B4-BE49-F238E27FC236}">
                <a16:creationId xmlns:a16="http://schemas.microsoft.com/office/drawing/2014/main" id="{BCCBF99E-ABEE-A116-7F84-A0D54F5EC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4680" y="1123528"/>
            <a:ext cx="3292432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242D8BDA-2ABE-DD91-6A38-ADCDB9B8F1F7}"/>
              </a:ext>
            </a:extLst>
          </p:cNvPr>
          <p:cNvSpPr txBox="1"/>
          <p:nvPr/>
        </p:nvSpPr>
        <p:spPr>
          <a:xfrm>
            <a:off x="293472" y="300851"/>
            <a:ext cx="11457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Leonardo da Vinci – naturalistiske undersøgelser i et guddommeligt lys…</a:t>
            </a:r>
            <a:endParaRPr lang="da-DK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4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el 1">
            <a:extLst>
              <a:ext uri="{FF2B5EF4-FFF2-40B4-BE49-F238E27FC236}">
                <a16:creationId xmlns:a16="http://schemas.microsoft.com/office/drawing/2014/main" id="{8C8B51CE-D0FC-654E-A933-E8E2CD53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664" y="5899378"/>
            <a:ext cx="7886700" cy="993775"/>
          </a:xfrm>
        </p:spPr>
        <p:txBody>
          <a:bodyPr>
            <a:normAutofit/>
          </a:bodyPr>
          <a:lstStyle/>
          <a:p>
            <a:r>
              <a:rPr lang="da-DK" altLang="da-DK" sz="1600" dirty="0"/>
              <a:t>Michelangelo: </a:t>
            </a:r>
            <a:r>
              <a:rPr lang="da-DK" altLang="da-DK" sz="1600" i="1" dirty="0"/>
              <a:t>David</a:t>
            </a:r>
            <a:r>
              <a:rPr lang="da-DK" altLang="da-DK" sz="1600" dirty="0"/>
              <a:t>, 1501-4, marmor, 4,13 cm, Galleria </a:t>
            </a:r>
            <a:r>
              <a:rPr lang="da-DK" altLang="da-DK" sz="1600" dirty="0" err="1"/>
              <a:t>dell'Accademia</a:t>
            </a:r>
            <a:r>
              <a:rPr lang="da-DK" altLang="da-DK" sz="1600" dirty="0"/>
              <a:t>, Firenze</a:t>
            </a:r>
          </a:p>
        </p:txBody>
      </p:sp>
      <p:pic>
        <p:nvPicPr>
          <p:cNvPr id="71682" name="Billede 4">
            <a:extLst>
              <a:ext uri="{FF2B5EF4-FFF2-40B4-BE49-F238E27FC236}">
                <a16:creationId xmlns:a16="http://schemas.microsoft.com/office/drawing/2014/main" id="{34B8F2F6-F709-BC47-8D7E-C874D37A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78" y="290758"/>
            <a:ext cx="4480222" cy="637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Billede 6">
            <a:extLst>
              <a:ext uri="{FF2B5EF4-FFF2-40B4-BE49-F238E27FC236}">
                <a16:creationId xmlns:a16="http://schemas.microsoft.com/office/drawing/2014/main" id="{AC090960-3C4E-654E-8E0A-E73808A15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197" y="543904"/>
            <a:ext cx="3499984" cy="524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Billede 7">
            <a:extLst>
              <a:ext uri="{FF2B5EF4-FFF2-40B4-BE49-F238E27FC236}">
                <a16:creationId xmlns:a16="http://schemas.microsoft.com/office/drawing/2014/main" id="{E3513779-BEDF-AC47-B493-D0B9780FB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7" y="555086"/>
            <a:ext cx="3414714" cy="523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54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A6A0A24-0818-124F-BD16-1B104F2EF6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479" y="4948849"/>
            <a:ext cx="2028092" cy="12278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a-DK" altLang="da-DK" sz="1600" dirty="0"/>
              <a:t>	   Michelangelo: ”David”, 1501-03, marmor, 4,13 cm høj	</a:t>
            </a:r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0D0A14F3-F94A-7244-BD6F-B4A0B6AF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847" y="284162"/>
            <a:ext cx="2601912" cy="628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5">
            <a:extLst>
              <a:ext uri="{FF2B5EF4-FFF2-40B4-BE49-F238E27FC236}">
                <a16:creationId xmlns:a16="http://schemas.microsoft.com/office/drawing/2014/main" id="{E15407CF-639A-8A43-955A-BF5DF8CE7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17" y="1145563"/>
            <a:ext cx="3749636" cy="49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C68EE1C-23E7-9B44-AC79-3CA12244C920}"/>
              </a:ext>
            </a:extLst>
          </p:cNvPr>
          <p:cNvSpPr/>
          <p:nvPr/>
        </p:nvSpPr>
        <p:spPr>
          <a:xfrm>
            <a:off x="9683429" y="5345723"/>
            <a:ext cx="20982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altLang="da-DK" sz="1600" dirty="0">
                <a:latin typeface="+mj-lt"/>
              </a:rPr>
              <a:t>Bernini: ”David”, 1623, marmor, legemsstørrelse </a:t>
            </a:r>
            <a:endParaRPr lang="da-DK" sz="1600" dirty="0">
              <a:latin typeface="+mj-lt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BB98103-881D-ED03-E84B-FA1DD29802CC}"/>
              </a:ext>
            </a:extLst>
          </p:cNvPr>
          <p:cNvSpPr txBox="1"/>
          <p:nvPr/>
        </p:nvSpPr>
        <p:spPr>
          <a:xfrm>
            <a:off x="1072050" y="1145563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Renæssancen</a:t>
            </a:r>
            <a:endParaRPr lang="da-DK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636F3141-E457-106D-2802-4E2DE3BF9EF2}"/>
              </a:ext>
            </a:extLst>
          </p:cNvPr>
          <p:cNvSpPr txBox="1"/>
          <p:nvPr/>
        </p:nvSpPr>
        <p:spPr>
          <a:xfrm>
            <a:off x="8584858" y="1494378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Barokken</a:t>
            </a:r>
            <a:endParaRPr lang="da-DK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73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0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F45972-D49C-DCD9-3F18-F7FD5BD1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70852" cy="1671564"/>
          </a:xfrm>
        </p:spPr>
        <p:txBody>
          <a:bodyPr>
            <a:normAutofit/>
          </a:bodyPr>
          <a:lstStyle/>
          <a:p>
            <a:r>
              <a:rPr lang="da-DK" sz="4000" dirty="0"/>
              <a:t>Praktisk 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151B7C-7D55-9486-C036-1AECA8304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398030"/>
            <a:ext cx="5180245" cy="3731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Lav med udgangspunkt i de materialer, der ligger på bordet en gengivelse af én af de klassiske skulpturer, vi har arbejdet med.</a:t>
            </a:r>
          </a:p>
          <a:p>
            <a:pPr marL="0" indent="0">
              <a:buNone/>
            </a:pPr>
            <a:r>
              <a:rPr lang="da-DK" sz="2000" dirty="0"/>
              <a:t>Diskutér materialernes betydning for udtrykket.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  <p:pic>
        <p:nvPicPr>
          <p:cNvPr id="1026" name="Picture 2" descr="Fotografering | September 2022">
            <a:extLst>
              <a:ext uri="{FF2B5EF4-FFF2-40B4-BE49-F238E27FC236}">
                <a16:creationId xmlns:a16="http://schemas.microsoft.com/office/drawing/2014/main" id="{60D32CFB-3AB1-8C7C-B968-3784D9C9E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 r="7044" b="1"/>
          <a:stretch/>
        </p:blipFill>
        <p:spPr bwMode="auto">
          <a:xfrm>
            <a:off x="6182944" y="557189"/>
            <a:ext cx="5170852" cy="55718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79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7D4276-6692-7F48-8020-DC77792F6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247078"/>
            <a:ext cx="3220850" cy="4363844"/>
          </a:xfrm>
        </p:spPr>
        <p:txBody>
          <a:bodyPr anchor="t">
            <a:normAutofit fontScale="90000"/>
          </a:bodyPr>
          <a:lstStyle/>
          <a:p>
            <a:r>
              <a:rPr lang="da-DK" sz="3100" dirty="0">
                <a:solidFill>
                  <a:srgbClr val="FFFFFF"/>
                </a:solidFill>
              </a:rPr>
              <a:t>Værktøjskassen:</a:t>
            </a:r>
            <a:br>
              <a:rPr lang="da-DK" sz="3100" dirty="0">
                <a:solidFill>
                  <a:srgbClr val="FFFFFF"/>
                </a:solidFill>
              </a:rPr>
            </a:br>
            <a:r>
              <a:rPr lang="da-DK" sz="3100" dirty="0">
                <a:solidFill>
                  <a:srgbClr val="92D050"/>
                </a:solidFill>
              </a:rPr>
              <a:t>Skulpturanalyse</a:t>
            </a:r>
            <a:br>
              <a:rPr lang="da-DK" sz="3100" dirty="0">
                <a:solidFill>
                  <a:srgbClr val="92D050"/>
                </a:solidFill>
              </a:rPr>
            </a:br>
            <a:br>
              <a:rPr lang="da-DK" sz="3100" dirty="0">
                <a:solidFill>
                  <a:srgbClr val="92D050"/>
                </a:solidFill>
              </a:rPr>
            </a:br>
            <a:br>
              <a:rPr lang="da-DK" sz="3100" dirty="0">
                <a:solidFill>
                  <a:srgbClr val="92D050"/>
                </a:solidFill>
              </a:rPr>
            </a:br>
            <a:br>
              <a:rPr lang="da-DK" sz="3100" dirty="0">
                <a:solidFill>
                  <a:srgbClr val="92D050"/>
                </a:solidFill>
              </a:rPr>
            </a:br>
            <a:br>
              <a:rPr lang="da-DK" sz="3100" dirty="0">
                <a:solidFill>
                  <a:srgbClr val="92D050"/>
                </a:solidFill>
              </a:rPr>
            </a:br>
            <a:r>
              <a:rPr lang="da-DK" sz="2000" u="sng" dirty="0"/>
              <a:t>Teoritekster om skulpturanalyse:</a:t>
            </a:r>
            <a:br>
              <a:rPr lang="da-DK" sz="2000" u="sng" dirty="0"/>
            </a:br>
            <a:br>
              <a:rPr lang="da-DK" sz="2000" dirty="0"/>
            </a:br>
            <a:r>
              <a:rPr lang="da-DK" sz="2000" dirty="0"/>
              <a:t> ”Skulpturanalyse – en grundig gennemgang”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/>
              <a:t>”Om SKULPTUR som udtryksform”</a:t>
            </a:r>
            <a:br>
              <a:rPr lang="da-DK" sz="2000" dirty="0"/>
            </a:br>
            <a:br>
              <a:rPr lang="da-DK" sz="3100" dirty="0">
                <a:solidFill>
                  <a:srgbClr val="FFFFFF"/>
                </a:solidFill>
              </a:rPr>
            </a:br>
            <a:endParaRPr lang="da-DK" sz="3100" dirty="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451E5E-A7D0-974C-972C-4B54CE4E4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i="1"/>
              <a:t>Start med en kort beskrivelse</a:t>
            </a:r>
          </a:p>
          <a:p>
            <a:pPr marL="0" indent="0">
              <a:buNone/>
            </a:pPr>
            <a:endParaRPr lang="da-DK" sz="2000" i="1"/>
          </a:p>
          <a:p>
            <a:r>
              <a:rPr lang="da-DK" sz="2000"/>
              <a:t>Materialer</a:t>
            </a:r>
          </a:p>
          <a:p>
            <a:r>
              <a:rPr lang="da-DK" sz="2000"/>
              <a:t>Overflade</a:t>
            </a:r>
          </a:p>
          <a:p>
            <a:r>
              <a:rPr lang="da-DK" sz="2000"/>
              <a:t>Teknik</a:t>
            </a:r>
          </a:p>
          <a:p>
            <a:r>
              <a:rPr lang="da-DK" sz="2000"/>
              <a:t>Lys/skygge</a:t>
            </a:r>
          </a:p>
          <a:p>
            <a:r>
              <a:rPr lang="da-DK" sz="2000"/>
              <a:t>Farver</a:t>
            </a:r>
          </a:p>
          <a:p>
            <a:r>
              <a:rPr lang="da-DK" sz="2000"/>
              <a:t>Komposition</a:t>
            </a:r>
          </a:p>
          <a:p>
            <a:r>
              <a:rPr lang="da-DK" sz="2000"/>
              <a:t>Synsvinkel</a:t>
            </a:r>
          </a:p>
          <a:p>
            <a:endParaRPr lang="da-DK" sz="2000"/>
          </a:p>
          <a:p>
            <a:endParaRPr lang="da-DK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4BA760-800A-0140-A28B-4511E8942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da-DK" sz="2000"/>
              <a:t>Bevægelse</a:t>
            </a:r>
          </a:p>
          <a:p>
            <a:r>
              <a:rPr lang="da-DK" sz="2000"/>
              <a:t>Massivitet/lethed</a:t>
            </a:r>
          </a:p>
          <a:p>
            <a:r>
              <a:rPr lang="da-DK" sz="2000"/>
              <a:t>Detaljer</a:t>
            </a:r>
          </a:p>
          <a:p>
            <a:r>
              <a:rPr lang="da-DK" sz="2000"/>
              <a:t>Skala</a:t>
            </a:r>
          </a:p>
          <a:p>
            <a:r>
              <a:rPr lang="da-DK" sz="2000"/>
              <a:t>Rum- og beskuerinddragelse</a:t>
            </a:r>
          </a:p>
          <a:p>
            <a:r>
              <a:rPr lang="da-DK" sz="2000"/>
              <a:t>Sokkel</a:t>
            </a:r>
          </a:p>
          <a:p>
            <a:pPr marL="0" indent="0">
              <a:buNone/>
            </a:pPr>
            <a:endParaRPr lang="da-DK" sz="2000" i="1"/>
          </a:p>
          <a:p>
            <a:pPr marL="0" indent="0">
              <a:buNone/>
            </a:pPr>
            <a:r>
              <a:rPr lang="da-DK" sz="2000" i="1"/>
              <a:t>Sammenfat dine betragtninger i en fortolkning</a:t>
            </a:r>
          </a:p>
          <a:p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2578690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5150" y="6177148"/>
            <a:ext cx="3686299" cy="805544"/>
          </a:xfrm>
        </p:spPr>
        <p:txBody>
          <a:bodyPr>
            <a:normAutofit/>
          </a:bodyPr>
          <a:lstStyle/>
          <a:p>
            <a:r>
              <a:rPr lang="da-DK" sz="1600" dirty="0" err="1"/>
              <a:t>Duane</a:t>
            </a:r>
            <a:r>
              <a:rPr lang="da-DK" sz="1600" dirty="0"/>
              <a:t> Hansson: </a:t>
            </a:r>
            <a:r>
              <a:rPr lang="da-DK" sz="1600" i="1" dirty="0"/>
              <a:t>Turister II</a:t>
            </a:r>
            <a:r>
              <a:rPr lang="da-DK" sz="1600" dirty="0"/>
              <a:t>, 1988 </a:t>
            </a:r>
          </a:p>
        </p:txBody>
      </p:sp>
      <p:pic>
        <p:nvPicPr>
          <p:cNvPr id="4" name="Pladsholder til indhold 3" descr="Billedresultat for hansson turister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198" y="93630"/>
            <a:ext cx="5350575" cy="66707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3D83F0B-18BD-3235-9B87-7C1E38A34431}"/>
              </a:ext>
            </a:extLst>
          </p:cNvPr>
          <p:cNvSpPr txBox="1"/>
          <p:nvPr/>
        </p:nvSpPr>
        <p:spPr>
          <a:xfrm>
            <a:off x="596146" y="562107"/>
            <a:ext cx="57073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dirty="0"/>
              <a:t>Hyper-realistisk samtidskunst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71A8471-3C63-1650-1CF2-8E566980ECB2}"/>
              </a:ext>
            </a:extLst>
          </p:cNvPr>
          <p:cNvSpPr txBox="1"/>
          <p:nvPr/>
        </p:nvSpPr>
        <p:spPr>
          <a:xfrm>
            <a:off x="599809" y="1428931"/>
            <a:ext cx="552895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dirty="0"/>
              <a:t>Hyper</a:t>
            </a:r>
            <a:r>
              <a:rPr lang="da-DK" sz="2000" b="0" i="0" dirty="0">
                <a:effectLst/>
              </a:rPr>
              <a:t>realisme, også kaldet fotorealisme eller </a:t>
            </a:r>
            <a:r>
              <a:rPr lang="da-DK" sz="2000" dirty="0"/>
              <a:t>sup</a:t>
            </a:r>
            <a:r>
              <a:rPr lang="da-DK" sz="2000" b="0" i="0" dirty="0">
                <a:effectLst/>
              </a:rPr>
              <a:t>errealisme, er en retning inden for skulptur og maleri, der dukkede op i Europa og USA i 1970’erne. Den superrealistiske kunst kendetegnes ved en meget præcis nøjagtighed i gengivelsen af motivet.</a:t>
            </a:r>
            <a:br>
              <a:rPr lang="da-DK" sz="2000" dirty="0"/>
            </a:br>
            <a:r>
              <a:rPr lang="da-DK" sz="2000" b="0" i="0" dirty="0">
                <a:effectLst/>
              </a:rPr>
              <a:t>Inden for </a:t>
            </a:r>
            <a:r>
              <a:rPr lang="da-DK" sz="2000" dirty="0"/>
              <a:t>hy</a:t>
            </a:r>
            <a:r>
              <a:rPr lang="da-DK" sz="2000" b="0" i="0" dirty="0">
                <a:effectLst/>
              </a:rPr>
              <a:t>per-realistisk skulptur er den amerikanske kunstner </a:t>
            </a:r>
            <a:r>
              <a:rPr lang="da-DK" sz="2000" b="0" i="0" dirty="0" err="1">
                <a:effectLst/>
              </a:rPr>
              <a:t>Duane</a:t>
            </a:r>
            <a:r>
              <a:rPr lang="da-DK" sz="2000" b="0" i="0" dirty="0">
                <a:effectLst/>
              </a:rPr>
              <a:t> Hanson væsentlig. Hans skulpturer er afstøbninger efter levende model og udført i kunstmateriale i størrelsesforholdet 1:1. Han malede dem med stor nøjagtighed og udstyrede dem med rigtige genstande fra hverdagen. Skulpturerne kan tolkes som en kritik af det amerikanske forbrugersamfund.</a:t>
            </a:r>
          </a:p>
        </p:txBody>
      </p:sp>
    </p:spTree>
    <p:extLst>
      <p:ext uri="{BB962C8B-B14F-4D97-AF65-F5344CB8AC3E}">
        <p14:creationId xmlns:p14="http://schemas.microsoft.com/office/powerpoint/2010/main" val="2433126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43C1F-8601-C149-A070-ACCEDEE66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21" y="173659"/>
            <a:ext cx="3443514" cy="1616203"/>
          </a:xfrm>
        </p:spPr>
        <p:txBody>
          <a:bodyPr anchor="b">
            <a:normAutofit/>
          </a:bodyPr>
          <a:lstStyle/>
          <a:p>
            <a:r>
              <a:rPr lang="da-DK" sz="3200" dirty="0"/>
              <a:t>Analyseøvelse</a:t>
            </a:r>
          </a:p>
        </p:txBody>
      </p:sp>
      <p:pic>
        <p:nvPicPr>
          <p:cNvPr id="6" name="Billede 5" descr="Et billede, der indeholder tekst, person, poserer&#10;&#10;Automatisk genereret beskrivelse">
            <a:extLst>
              <a:ext uri="{FF2B5EF4-FFF2-40B4-BE49-F238E27FC236}">
                <a16:creationId xmlns:a16="http://schemas.microsoft.com/office/drawing/2014/main" id="{0855BAE3-0D68-434B-BA10-46196659F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231" y="148072"/>
            <a:ext cx="8128286" cy="6360381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24E1A4-C209-1443-9F1F-01C6E47B3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717" y="2019127"/>
            <a:ext cx="3443514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000" dirty="0"/>
              <a:t>Lav en analyse af de to skulpturer ved siden af – eller de to på næste slide.</a:t>
            </a:r>
          </a:p>
          <a:p>
            <a:pPr marL="0" indent="0">
              <a:buNone/>
            </a:pPr>
            <a:r>
              <a:rPr lang="da-DK" sz="2000" dirty="0"/>
              <a:t>Diskuter, hvordan skulpturen forholder sig til det klassiske skønhedsideal.</a:t>
            </a:r>
          </a:p>
        </p:txBody>
      </p:sp>
      <p:grpSp>
        <p:nvGrpSpPr>
          <p:cNvPr id="29" name="Group 20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2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157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2FE5567-C718-6F4D-AB44-6402C5F20EE6}"/>
              </a:ext>
            </a:extLst>
          </p:cNvPr>
          <p:cNvSpPr/>
          <p:nvPr/>
        </p:nvSpPr>
        <p:spPr>
          <a:xfrm>
            <a:off x="4477050" y="6410836"/>
            <a:ext cx="5989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Venus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af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Milo, ca. 100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f.kr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marmor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står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nu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på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Louvre I Paris</a:t>
            </a:r>
            <a:endParaRPr lang="da-DK" dirty="0"/>
          </a:p>
        </p:txBody>
      </p:sp>
      <p:pic>
        <p:nvPicPr>
          <p:cNvPr id="1032" name="Picture 8" descr="MARC QUINN: Alison Lapper Pregnant - The Fourth Plinth">
            <a:extLst>
              <a:ext uri="{FF2B5EF4-FFF2-40B4-BE49-F238E27FC236}">
                <a16:creationId xmlns:a16="http://schemas.microsoft.com/office/drawing/2014/main" id="{D88433A6-D1A5-504B-A666-A15B27E67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472" y="364833"/>
            <a:ext cx="7228356" cy="406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4F0ED8D-B763-4D44-A032-874D76BC576A}"/>
              </a:ext>
            </a:extLst>
          </p:cNvPr>
          <p:cNvSpPr/>
          <p:nvPr/>
        </p:nvSpPr>
        <p:spPr>
          <a:xfrm>
            <a:off x="5884984" y="46165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base"/>
            <a:r>
              <a:rPr lang="da-DK" dirty="0"/>
              <a:t>Marc Quinn: </a:t>
            </a:r>
            <a:r>
              <a:rPr lang="da-DK" i="1" dirty="0"/>
              <a:t>Alison Lapper </a:t>
            </a:r>
            <a:r>
              <a:rPr lang="da-DK" i="1" dirty="0" err="1"/>
              <a:t>Pregnant</a:t>
            </a:r>
            <a:r>
              <a:rPr lang="da-DK" dirty="0"/>
              <a:t>, 2005</a:t>
            </a:r>
            <a:br>
              <a:rPr lang="da-DK" dirty="0"/>
            </a:br>
            <a:r>
              <a:rPr lang="da-DK" dirty="0"/>
              <a:t>Udstillet på Trafalgar Square i London 2005-07.</a:t>
            </a:r>
            <a:endParaRPr lang="da-DK" i="0" dirty="0">
              <a:effectLst/>
            </a:endParaRPr>
          </a:p>
        </p:txBody>
      </p:sp>
      <p:pic>
        <p:nvPicPr>
          <p:cNvPr id="4" name="Picture 2" descr="Venus de Milo on display at the Louvre">
            <a:extLst>
              <a:ext uri="{FF2B5EF4-FFF2-40B4-BE49-F238E27FC236}">
                <a16:creationId xmlns:a16="http://schemas.microsoft.com/office/drawing/2014/main" id="{9A5D92C9-45EB-E5AF-68D3-87FFC002E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92" y="0"/>
            <a:ext cx="3644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842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ontor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4027</TotalTime>
  <Words>1120</Words>
  <Application>Microsoft Macintosh PowerPoint</Application>
  <PresentationFormat>Widescreen</PresentationFormat>
  <Paragraphs>108</Paragraphs>
  <Slides>25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1" baseType="lpstr">
      <vt:lpstr>Andale Mono</vt:lpstr>
      <vt:lpstr>Arial</vt:lpstr>
      <vt:lpstr>Calibri</vt:lpstr>
      <vt:lpstr>Calibri Light</vt:lpstr>
      <vt:lpstr>Times-Roman</vt:lpstr>
      <vt:lpstr>Office Theme</vt:lpstr>
      <vt:lpstr>Kroppen i kunsten</vt:lpstr>
      <vt:lpstr>Farao Ramses II og skaberguden Ptah-Tatenen. Statue af rød granit. Højde 330 cm, 19. dynasti, Ramses den Andens regeringstid (1290-124 f. Kr.). Ny Carlsberg Glyptotek, København.</vt:lpstr>
      <vt:lpstr>"Kleobis og Biton".  De to kourosfigurer er udført i marmor omkring 600 f. Kr. ca. 216 cm høje.  Udført af Polymedes fra Argos </vt:lpstr>
      <vt:lpstr>Kore (ung pige) med spor af oprindelig farvelægning.   Figuren, der måler fra isse til knæ (underben mangler) 50 cm, er udført i marmor.   Ca. 500 f.Kr. </vt:lpstr>
      <vt:lpstr>Diskoskasteren  Moderne kopier af græsk skulpur fra omkring 450 f. Kr. af kunstneren Myron. </vt:lpstr>
      <vt:lpstr>PowerPoint-præsentation</vt:lpstr>
      <vt:lpstr>PowerPoint-præsentation</vt:lpstr>
      <vt:lpstr>PowerPoint-præsentation</vt:lpstr>
      <vt:lpstr>Præsten Laokoon og hans sønner dræbes af slanger. Rhodisk arbejde i marmor fra omkring 150 f. Kr. Musei Vaticani, Rom</vt:lpstr>
      <vt:lpstr>ANTIKKEN – og den skulpturelle krop</vt:lpstr>
      <vt:lpstr>PowerPoint-præsentation</vt:lpstr>
      <vt:lpstr>Praktisk øvelse </vt:lpstr>
      <vt:lpstr>SKULPTUR - begreber</vt:lpstr>
      <vt:lpstr>Det klassiske skønhedsbegreb</vt:lpstr>
      <vt:lpstr>Forståelsesspørgsmål til dagens lektie:</vt:lpstr>
      <vt:lpstr>Det klassiske skønhedsideal</vt:lpstr>
      <vt:lpstr>Den klassiske æstetik</vt:lpstr>
      <vt:lpstr>PowerPoint-præsentation</vt:lpstr>
      <vt:lpstr>Michelangelo: David, 1501-4, marmor, 4,13 cm, Galleria dell'Accademia, Firenze</vt:lpstr>
      <vt:lpstr>    Michelangelo: ”David”, 1501-03, marmor, 4,13 cm høj </vt:lpstr>
      <vt:lpstr>Praktisk øvelse</vt:lpstr>
      <vt:lpstr>Værktøjskassen: Skulpturanalyse     Teoritekster om skulpturanalyse:   ”Skulpturanalyse – en grundig gennemgang”  ”Om SKULPTUR som udtryksform”  </vt:lpstr>
      <vt:lpstr>Duane Hansson: Turister II, 1988 </vt:lpstr>
      <vt:lpstr>Analyseøvelse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 Laokoon til lort på dåse</dc:title>
  <dc:creator>Ditte Bang Skovgård-Hansen</dc:creator>
  <cp:lastModifiedBy>Ditte Bang Skovgård-Hansen</cp:lastModifiedBy>
  <cp:revision>58</cp:revision>
  <cp:lastPrinted>2020-11-24T08:26:07Z</cp:lastPrinted>
  <dcterms:created xsi:type="dcterms:W3CDTF">2020-10-18T17:35:29Z</dcterms:created>
  <dcterms:modified xsi:type="dcterms:W3CDTF">2025-02-04T08:54:41Z</dcterms:modified>
</cp:coreProperties>
</file>