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1"/>
  </p:handoutMasterIdLst>
  <p:sldIdLst>
    <p:sldId id="256" r:id="rId2"/>
    <p:sldId id="290" r:id="rId3"/>
    <p:sldId id="294" r:id="rId4"/>
    <p:sldId id="276" r:id="rId5"/>
    <p:sldId id="283" r:id="rId6"/>
    <p:sldId id="277" r:id="rId7"/>
    <p:sldId id="278" r:id="rId8"/>
    <p:sldId id="288" r:id="rId9"/>
    <p:sldId id="279" r:id="rId10"/>
    <p:sldId id="280" r:id="rId11"/>
    <p:sldId id="257" r:id="rId12"/>
    <p:sldId id="260" r:id="rId13"/>
    <p:sldId id="266" r:id="rId14"/>
    <p:sldId id="267" r:id="rId15"/>
    <p:sldId id="258" r:id="rId16"/>
    <p:sldId id="259" r:id="rId17"/>
    <p:sldId id="282" r:id="rId18"/>
    <p:sldId id="261" r:id="rId19"/>
    <p:sldId id="262" r:id="rId20"/>
    <p:sldId id="284" r:id="rId21"/>
    <p:sldId id="285" r:id="rId22"/>
    <p:sldId id="287" r:id="rId23"/>
    <p:sldId id="286" r:id="rId24"/>
    <p:sldId id="289" r:id="rId25"/>
    <p:sldId id="291" r:id="rId26"/>
    <p:sldId id="292" r:id="rId27"/>
    <p:sldId id="281" r:id="rId28"/>
    <p:sldId id="293" r:id="rId29"/>
    <p:sldId id="275" r:id="rId30"/>
  </p:sldIdLst>
  <p:sldSz cx="9144000" cy="6858000" type="screen4x3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8E6B0-93AB-4794-92C1-19919D9B1F75}" type="datetimeFigureOut">
              <a:rPr lang="da-DK" smtClean="0"/>
              <a:t>06-11-2018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2249E-09BB-43E8-B0BF-A9194E0542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2744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da-DK" altLang="en-US"/>
              <a:t>Klik for at redigere titeltypografi i masteren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da-DK" altLang="en-US"/>
              <a:t>Klik for at redigere undertiteltypografien i masteren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33799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en-US"/>
              <a:t>Klik for at redigere titeltypografi i masteren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en-US"/>
              <a:t>Klik for at redigere teksttypografierne i masteren</a:t>
            </a:r>
          </a:p>
          <a:p>
            <a:pPr lvl="1"/>
            <a:r>
              <a:rPr lang="da-DK" altLang="en-US"/>
              <a:t>Andet niveau</a:t>
            </a:r>
          </a:p>
          <a:p>
            <a:pPr lvl="2"/>
            <a:r>
              <a:rPr lang="da-DK" altLang="en-US"/>
              <a:t>Tredje niveau</a:t>
            </a:r>
          </a:p>
          <a:p>
            <a:pPr lvl="3"/>
            <a:r>
              <a:rPr lang="da-DK" altLang="en-US"/>
              <a:t>Fjerde niveau</a:t>
            </a:r>
          </a:p>
          <a:p>
            <a:pPr lvl="4"/>
            <a:r>
              <a:rPr lang="da-DK" altLang="en-US"/>
              <a:t>Femte niveau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fld id="{D3A5A204-AAE7-4A38-AB0E-918BA06D24F0}" type="datetimeFigureOut">
              <a:rPr lang="da-DK" smtClean="0"/>
              <a:pPr/>
              <a:t>06-11-2018</a:t>
            </a:fld>
            <a:endParaRPr lang="da-DK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da-DK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98A7E949-F429-479E-B13B-F62EF6DBC5C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32775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34481" y="4093617"/>
            <a:ext cx="7623175" cy="1752600"/>
          </a:xfrm>
        </p:spPr>
        <p:txBody>
          <a:bodyPr/>
          <a:lstStyle/>
          <a:p>
            <a:endParaRPr lang="da-DK" sz="1800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sz="4000" dirty="0">
                <a:latin typeface="+mj-lt"/>
              </a:rPr>
              <a:t>ARKITEKTUR </a:t>
            </a:r>
          </a:p>
          <a:p>
            <a:r>
              <a:rPr lang="da-DK" sz="4000" dirty="0">
                <a:latin typeface="+mj-lt"/>
              </a:rPr>
              <a:t>PERSPEKTIV</a:t>
            </a:r>
          </a:p>
        </p:txBody>
      </p:sp>
      <p:sp>
        <p:nvSpPr>
          <p:cNvPr id="5" name="AutoShape 4" descr="Billedresultat for politigården københavn"/>
          <p:cNvSpPr>
            <a:spLocks noChangeAspect="1" noChangeArrowheads="1"/>
          </p:cNvSpPr>
          <p:nvPr/>
        </p:nvSpPr>
        <p:spPr bwMode="auto">
          <a:xfrm>
            <a:off x="1547664" y="12687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1032" name="Picture 8" descr="Billedresultat for politigården københav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0" y="871338"/>
            <a:ext cx="4248150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lateret bille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36040"/>
            <a:ext cx="3911721" cy="23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2E7F5E-0ADB-4C33-945C-0DB5E490C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sz="3600" dirty="0"/>
              <a:t>Metoder</a:t>
            </a:r>
            <a:endParaRPr lang="da-DK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5D04707-48EE-4259-ACBC-A819598AE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1019" y="1097757"/>
            <a:ext cx="4040188" cy="639762"/>
          </a:xfrm>
        </p:spPr>
        <p:txBody>
          <a:bodyPr/>
          <a:lstStyle/>
          <a:p>
            <a:pPr algn="ctr"/>
            <a:r>
              <a:rPr lang="da-DK" dirty="0"/>
              <a:t>1. BETYDNINGSANALYTISK METODE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982DB80-7128-4628-889A-737DA69F3A2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sz="1800" dirty="0"/>
              <a:t>Indholdsanalyse</a:t>
            </a:r>
          </a:p>
          <a:p>
            <a:r>
              <a:rPr lang="da-DK" sz="1800" dirty="0"/>
              <a:t>Fokus på udsmykningerne</a:t>
            </a:r>
          </a:p>
          <a:p>
            <a:r>
              <a:rPr lang="da-DK" sz="1800" b="1" dirty="0"/>
              <a:t>Symbolerne i fokus </a:t>
            </a:r>
            <a:r>
              <a:rPr lang="da-DK" sz="1800" dirty="0"/>
              <a:t>– dvs. arkitekturen ses som betydningsbærende  og som et billede på forskellige virkelighedsopfattelser</a:t>
            </a:r>
          </a:p>
          <a:p>
            <a:r>
              <a:rPr lang="da-DK" sz="1800" dirty="0"/>
              <a:t>Hvilken overordnet fortælling giver arkitekturen os?</a:t>
            </a:r>
          </a:p>
          <a:p>
            <a:r>
              <a:rPr lang="da-DK" sz="1800" dirty="0"/>
              <a:t>Hvad er den bagvedliggende mening med arkitekturens former?</a:t>
            </a:r>
          </a:p>
          <a:p>
            <a:r>
              <a:rPr lang="da-DK" sz="1800" dirty="0"/>
              <a:t>Hvordan er arkitekturens udtryk?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C1F6C80-C0D3-484E-A672-E949799386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156495"/>
            <a:ext cx="4041775" cy="639762"/>
          </a:xfrm>
        </p:spPr>
        <p:txBody>
          <a:bodyPr/>
          <a:lstStyle/>
          <a:p>
            <a:pPr algn="ctr"/>
            <a:r>
              <a:rPr lang="da-DK" dirty="0"/>
              <a:t>2.</a:t>
            </a:r>
          </a:p>
          <a:p>
            <a:pPr algn="ctr"/>
            <a:r>
              <a:rPr lang="da-DK" dirty="0"/>
              <a:t>SOCIALHISTORISK METODE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03E3C21-A7EE-45C4-BA04-E484C2D77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1827372"/>
            <a:ext cx="4041775" cy="3951288"/>
          </a:xfrm>
        </p:spPr>
        <p:txBody>
          <a:bodyPr/>
          <a:lstStyle/>
          <a:p>
            <a:r>
              <a:rPr lang="da-DK" sz="1800" dirty="0"/>
              <a:t>Arkitekturen sættes ind i en større sammenhæng og ses i relation til den historiske kontekst.</a:t>
            </a:r>
          </a:p>
          <a:p>
            <a:r>
              <a:rPr lang="da-DK" sz="1800" dirty="0"/>
              <a:t>Fokus på arkitekturens politiske, økonomiske og samfundsmæssige forhold.</a:t>
            </a:r>
          </a:p>
          <a:p>
            <a:r>
              <a:rPr lang="da-DK" sz="1800" dirty="0"/>
              <a:t>Hvad er arkitekturens funktion? </a:t>
            </a:r>
          </a:p>
          <a:p>
            <a:r>
              <a:rPr lang="da-DK" sz="1800" dirty="0"/>
              <a:t>Hvilken ideologi og hvilket menneskesyn ligger bag arkitekturen?</a:t>
            </a:r>
          </a:p>
          <a:p>
            <a:r>
              <a:rPr lang="da-DK" sz="1800" dirty="0"/>
              <a:t>Hvor er bygningen placeret – siger det noget om ‘magt’</a:t>
            </a:r>
            <a:r>
              <a:rPr lang="da-DK" sz="2000" dirty="0"/>
              <a:t>?</a:t>
            </a:r>
          </a:p>
          <a:p>
            <a:r>
              <a:rPr lang="da-DK" sz="1800" dirty="0"/>
              <a:t>Hvem er bygherre?</a:t>
            </a:r>
          </a:p>
          <a:p>
            <a:pPr marL="0" indent="0">
              <a:buNone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197452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3001BC-9E1D-41B5-AB9B-DB299EB3E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Sammenhængen?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CF066EB-53D3-4EA8-96F8-F503BCE98D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Colosseum</a:t>
            </a:r>
          </a:p>
        </p:txBody>
      </p:sp>
      <p:pic>
        <p:nvPicPr>
          <p:cNvPr id="12" name="Pladsholder til indhold 11">
            <a:extLst>
              <a:ext uri="{FF2B5EF4-FFF2-40B4-BE49-F238E27FC236}">
                <a16:creationId xmlns:a16="http://schemas.microsoft.com/office/drawing/2014/main" id="{9CC17788-20E4-4980-8308-EB59345A53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5576" y="3088518"/>
            <a:ext cx="2835650" cy="2124000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460C332-D09D-4C2F-A4D8-09C96F2496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sz="2000" dirty="0"/>
              <a:t>EUR –</a:t>
            </a:r>
            <a:r>
              <a:rPr lang="da-DK" sz="2000" b="0" dirty="0"/>
              <a:t> bydel 7 km fra Rom, </a:t>
            </a:r>
            <a:r>
              <a:rPr lang="da-DK" sz="2000" dirty="0"/>
              <a:t>Palazzo della </a:t>
            </a:r>
            <a:r>
              <a:rPr lang="da-DK" sz="2000" dirty="0" err="1"/>
              <a:t>civita</a:t>
            </a:r>
            <a:r>
              <a:rPr lang="da-DK" sz="2000" dirty="0"/>
              <a:t> Romana </a:t>
            </a:r>
            <a:r>
              <a:rPr lang="da-DK" sz="2000" b="0" dirty="0"/>
              <a:t>(opført fra 1937 af Mussolini</a:t>
            </a:r>
            <a:r>
              <a:rPr lang="da-DK" b="0" dirty="0"/>
              <a:t>)</a:t>
            </a:r>
            <a:endParaRPr lang="da-DK" dirty="0"/>
          </a:p>
        </p:txBody>
      </p:sp>
      <p:pic>
        <p:nvPicPr>
          <p:cNvPr id="11" name="Pladsholder til indhold 10">
            <a:extLst>
              <a:ext uri="{FF2B5EF4-FFF2-40B4-BE49-F238E27FC236}">
                <a16:creationId xmlns:a16="http://schemas.microsoft.com/office/drawing/2014/main" id="{FCE16B6C-D61E-4517-A03C-0D2407776BB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294946"/>
            <a:ext cx="4041775" cy="371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00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Renæssancen ca. 1400-1600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= ”Genfødsel” – af den græske og romerske antiks idealer om menneskets frihed og fornuft (</a:t>
            </a:r>
            <a:r>
              <a:rPr lang="da-DK" i="1" dirty="0"/>
              <a:t>logos/ratio</a:t>
            </a:r>
            <a:r>
              <a:rPr lang="da-DK" dirty="0"/>
              <a:t>) – påvirker tankerne, kunsten og arkitekturen. I arkitekturen blev symmetri og regelmæssighed ufravigelige krav.</a:t>
            </a:r>
          </a:p>
          <a:p>
            <a:r>
              <a:rPr lang="da-DK" dirty="0"/>
              <a:t>Skønheden defineres som en fornuftmæssig, harmonisk sammenstemning mellem alle dele. Nøgleord: Symmetri og regelmæssighed.</a:t>
            </a:r>
          </a:p>
          <a:p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1696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 foretrækker murværkets rolige flade. De gotiske (middelalderlige) ribbehvælv viger til fordel for de antikke hvælvformer (buer): Tøndehvælv, krydshvælv og kupler. </a:t>
            </a:r>
          </a:p>
          <a:p>
            <a:r>
              <a:rPr lang="da-DK" dirty="0"/>
              <a:t>Opgør med Middelalderens forståelse af mennesket (som lillebitte i forhold til Gud </a:t>
            </a:r>
            <a:r>
              <a:rPr lang="da-DK" dirty="0">
                <a:sym typeface="Wingdings" panose="05000000000000000000" pitchFamily="2" charset="2"/>
              </a:rPr>
              <a:t></a:t>
            </a:r>
            <a:r>
              <a:rPr lang="da-DK" dirty="0"/>
              <a:t> stor ontologisk differens). Middelalderens arkitektur var præget af at skulle ære Gud og vise almindelige mennesker Guds storhed. Himmelstræbende arkitektur – fx:</a:t>
            </a:r>
          </a:p>
        </p:txBody>
      </p:sp>
    </p:spTree>
    <p:extLst>
      <p:ext uri="{BB962C8B-B14F-4D97-AF65-F5344CB8AC3E}">
        <p14:creationId xmlns:p14="http://schemas.microsoft.com/office/powerpoint/2010/main" val="4227145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dirty="0"/>
              <a:t>Domkirken i Köln påbegyndt 1248-1322. Endeligt færdigbygget 1842-80</a:t>
            </a:r>
          </a:p>
        </p:txBody>
      </p:sp>
      <p:pic>
        <p:nvPicPr>
          <p:cNvPr id="2050" name="Picture 2" descr="https://www.colourbox.dk/preview/2604096-this-photograph-represent-the-famous-cologne-cathedral-at-night-german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7638"/>
            <a:ext cx="3194161" cy="453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media-cdn.tripadvisor.com/media/photo-s/07/85/30/b6/catedral-de-colon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2093565"/>
            <a:ext cx="523875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75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dirty="0"/>
              <a:t>I forhold til </a:t>
            </a:r>
            <a:r>
              <a:rPr lang="da-DK" sz="2800" b="1" dirty="0"/>
              <a:t>Domkirken i Firenze </a:t>
            </a:r>
            <a:r>
              <a:rPr lang="da-DK" sz="2800" dirty="0"/>
              <a:t>(hvor Renæssancen begynder) – Påbegyndt ca. 1300  færdig ca.1434</a:t>
            </a:r>
            <a:r>
              <a:rPr lang="da-DK" sz="3600" dirty="0"/>
              <a:t>.</a:t>
            </a:r>
          </a:p>
        </p:txBody>
      </p:sp>
      <p:pic>
        <p:nvPicPr>
          <p:cNvPr id="3074" name="Picture 2" descr="https://upload.wikimedia.org/wikipedia/commons/thumb/4/41/ITA_Firenze_Cattedrale_di_Santa_Maria_del_Fiore.jpg/1200px-ITA_Firenze_Cattedrale_di_Santa_Maria_del_Fior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23" y="1757732"/>
            <a:ext cx="4415999" cy="33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aerenlund.dk/toscana/images/piazza_del_duom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40730"/>
            <a:ext cx="4733925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147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vertikale kontra det horisontale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Domkirken i Køln, det indre</a:t>
            </a: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" y="2802565"/>
            <a:ext cx="4040188" cy="2695907"/>
          </a:xfrm>
          <a:prstGeom prst="rect">
            <a:avLst/>
          </a:prstGeom>
        </p:spPr>
      </p:pic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Domkirken i Firenze, det indre</a:t>
            </a:r>
          </a:p>
        </p:txBody>
      </p:sp>
      <p:pic>
        <p:nvPicPr>
          <p:cNvPr id="1028" name="Picture 4" descr="http://www.aerenlund.dk/toscana/images/smf_kirken_inde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826" y="2728518"/>
            <a:ext cx="3673066" cy="28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18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Renæssancens humanisme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dirty="0"/>
              <a:t>I 1400-tallet opstår humanismen: Naturvidenskaberne skulle ikke længere bygge på kirkens lære, men på objektive naturiagttagelser, fornuft og forstandsmæssig erfaring (LOGOS frem for MYTOS).</a:t>
            </a:r>
          </a:p>
          <a:p>
            <a:r>
              <a:rPr lang="da-DK" sz="2800" dirty="0"/>
              <a:t>Kunstnere og videnskabsmænd påvirket af renæssancens sammenknytning af religiøse, filosofiske og æstetiske ideer </a:t>
            </a:r>
            <a:endParaRPr lang="da-DK" sz="2800" dirty="0">
              <a:sym typeface="Wingdings" panose="05000000000000000000" pitchFamily="2" charset="2"/>
            </a:endParaRPr>
          </a:p>
          <a:p>
            <a:r>
              <a:rPr lang="da-DK" sz="2800" dirty="0">
                <a:sym typeface="Wingdings" panose="05000000000000000000" pitchFamily="2" charset="2"/>
              </a:rPr>
              <a:t>Byplanlægning og udformning tænkt i forhold til den menneskelige krops proportioner 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1530022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Menneskesynet afspejles i arkitekturen</a:t>
            </a:r>
          </a:p>
        </p:txBody>
      </p:sp>
      <p:sp>
        <p:nvSpPr>
          <p:cNvPr id="7" name="Pladsholder til tekst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dirty="0"/>
              <a:t>Mennesket i centrum for verden = </a:t>
            </a:r>
          </a:p>
          <a:p>
            <a:r>
              <a:rPr lang="da-DK" dirty="0"/>
              <a:t>Det </a:t>
            </a:r>
            <a:r>
              <a:rPr lang="da-DK" dirty="0" err="1"/>
              <a:t>antropocentriske</a:t>
            </a:r>
            <a:r>
              <a:rPr lang="da-DK" dirty="0"/>
              <a:t> </a:t>
            </a:r>
          </a:p>
          <a:p>
            <a:r>
              <a:rPr lang="da-DK" dirty="0"/>
              <a:t>verdensbillede afspejles i arkitekturen:</a:t>
            </a:r>
          </a:p>
          <a:p>
            <a:endParaRPr lang="da-DK" dirty="0"/>
          </a:p>
          <a:p>
            <a:r>
              <a:rPr lang="da-DK" dirty="0"/>
              <a:t>Individet – det enkelte menneske bliver noget i sig selv – ikke kun noget i kraft af sin slægt, sin status og sin tro.</a:t>
            </a:r>
          </a:p>
          <a:p>
            <a:endParaRPr lang="da-DK" dirty="0"/>
          </a:p>
          <a:p>
            <a:r>
              <a:rPr lang="da-DK" dirty="0"/>
              <a:t>Menneskets liv på jorden i centrum – i stedet for det evige liv hos Gud.</a:t>
            </a:r>
          </a:p>
          <a:p>
            <a:endParaRPr lang="da-DK" dirty="0"/>
          </a:p>
          <a:p>
            <a:r>
              <a:rPr lang="da-DK" dirty="0"/>
              <a:t>- Arkitekturen bliver mere ’flad’ /horisontal – nede på jorden (hos mennesket) fremfor det vertikale snit (i middelalderen)</a:t>
            </a:r>
          </a:p>
        </p:txBody>
      </p:sp>
      <p:pic>
        <p:nvPicPr>
          <p:cNvPr id="4100" name="Picture 4" descr="https://scalometer.wikispaces.com/file/view/Vitruvian_Man_by_Leonardo_Da_Vinci_small.png/237662967/Vitruvian_Man_by_Leonardo_Da_Vinci_small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587" y="512470"/>
            <a:ext cx="4516676" cy="537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802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77813"/>
            <a:ext cx="8363272" cy="1139825"/>
          </a:xfrm>
        </p:spPr>
        <p:txBody>
          <a:bodyPr/>
          <a:lstStyle/>
          <a:p>
            <a:r>
              <a:rPr lang="da-DK" sz="4000" dirty="0"/>
              <a:t>St Andrea – </a:t>
            </a:r>
            <a:r>
              <a:rPr lang="da-DK" sz="4000" dirty="0" err="1"/>
              <a:t>Montova</a:t>
            </a:r>
            <a:r>
              <a:rPr lang="da-DK" sz="4000" dirty="0"/>
              <a:t> af </a:t>
            </a:r>
            <a:r>
              <a:rPr lang="da-DK" sz="4000" dirty="0" err="1"/>
              <a:t>Battista</a:t>
            </a:r>
            <a:r>
              <a:rPr lang="da-DK" sz="4000" dirty="0"/>
              <a:t> </a:t>
            </a:r>
            <a:r>
              <a:rPr lang="da-DK" sz="4000" dirty="0" err="1"/>
              <a:t>Alberti</a:t>
            </a:r>
            <a:r>
              <a:rPr lang="da-DK" sz="4000" dirty="0"/>
              <a:t> bygget 1471 - Renæssance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4623" r="-17107"/>
          <a:stretch/>
        </p:blipFill>
        <p:spPr>
          <a:xfrm>
            <a:off x="609600" y="1600200"/>
            <a:ext cx="8077200" cy="4530725"/>
          </a:xfrm>
        </p:spPr>
      </p:pic>
    </p:spTree>
    <p:extLst>
      <p:ext uri="{BB962C8B-B14F-4D97-AF65-F5344CB8AC3E}">
        <p14:creationId xmlns:p14="http://schemas.microsoft.com/office/powerpoint/2010/main" val="539293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Villa </a:t>
            </a:r>
            <a:r>
              <a:rPr lang="da-DK" dirty="0" err="1"/>
              <a:t>Rotunda</a:t>
            </a:r>
            <a:r>
              <a:rPr lang="da-DK" dirty="0"/>
              <a:t> af </a:t>
            </a:r>
            <a:r>
              <a:rPr lang="da-DK" dirty="0" err="1"/>
              <a:t>Palladio</a:t>
            </a:r>
            <a:r>
              <a:rPr lang="da-DK" dirty="0"/>
              <a:t> </a:t>
            </a:r>
            <a:br>
              <a:rPr lang="da-DK" dirty="0"/>
            </a:br>
            <a:r>
              <a:rPr lang="da-DK" dirty="0"/>
              <a:t>opført 1550-1554 - Renæssance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rcRect t="5505" b="55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58304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Pallaza</a:t>
            </a:r>
            <a:r>
              <a:rPr lang="da-DK" dirty="0"/>
              <a:t> </a:t>
            </a:r>
            <a:r>
              <a:rPr lang="da-DK" dirty="0" err="1"/>
              <a:t>Rucellai</a:t>
            </a:r>
            <a:r>
              <a:rPr lang="da-DK" dirty="0"/>
              <a:t> af </a:t>
            </a:r>
            <a:r>
              <a:rPr lang="da-DK" dirty="0" err="1"/>
              <a:t>Alberti</a:t>
            </a:r>
            <a:r>
              <a:rPr lang="da-DK" dirty="0"/>
              <a:t> – opført 1446-1451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rcRect t="28935" b="289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45451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Detalje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rcRect t="29381" b="293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11879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Santa Susanna – Carlo Madernos 1597-1603 - Barok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rcRect l="-69445" r="-694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59848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Detaljer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00" t="47901" r="-3500" b="10239"/>
          <a:stretch/>
        </p:blipFill>
        <p:spPr>
          <a:xfrm>
            <a:off x="467544" y="1628800"/>
            <a:ext cx="8229600" cy="4530725"/>
          </a:xfrm>
        </p:spPr>
      </p:pic>
    </p:spTree>
    <p:extLst>
      <p:ext uri="{BB962C8B-B14F-4D97-AF65-F5344CB8AC3E}">
        <p14:creationId xmlns:p14="http://schemas.microsoft.com/office/powerpoint/2010/main" val="1078725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Klassicisme 1760-1856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000" dirty="0"/>
              <a:t>Klassicismen var en europæisk og nordamerikansk stilretning, der prægede Europa i varierende perioder i tiden ca. 1650-1850. Stilen var, ligesom renæssancen, kendetegnet ved en </a:t>
            </a:r>
            <a:r>
              <a:rPr lang="da-DK" sz="2000" dirty="0" err="1"/>
              <a:t>griben</a:t>
            </a:r>
            <a:r>
              <a:rPr lang="da-DK" sz="2000" dirty="0"/>
              <a:t> tilbage til antikkens formsprog. I Danmark var stilen fremherskende ca. 1760-1850.  </a:t>
            </a:r>
          </a:p>
          <a:p>
            <a:r>
              <a:rPr lang="da-DK" sz="2000" dirty="0"/>
              <a:t>Der byggedes offentlige bygninger og private palæer i klassisk stil -&gt; Ønske om at kunne måle sig med konge og kirke -&gt; Borgerskabet i DK – demokrati i DK ~ Demokratiet i Athen </a:t>
            </a:r>
          </a:p>
          <a:p>
            <a:r>
              <a:rPr lang="da-DK" sz="2000" dirty="0"/>
              <a:t>Arkitektur i klassisk stil får et politisk-ideologisk sigte!!!</a:t>
            </a:r>
          </a:p>
          <a:p>
            <a:r>
              <a:rPr lang="da-DK" sz="2000" dirty="0"/>
              <a:t>Man ønsker at genoplive antikkens kultur, bl.a. inspireret af udgravninger af Pompeji. Antikken på mode!</a:t>
            </a:r>
          </a:p>
          <a:p>
            <a:r>
              <a:rPr lang="da-DK" sz="2000" dirty="0"/>
              <a:t>Typiske elementer var tempelfronter, gavltrekanter, søjler og pilastre i de strengt symmetriske facader, der ofte har store nøgne murflader. </a:t>
            </a:r>
          </a:p>
          <a:p>
            <a:r>
              <a:rPr lang="da-DK" sz="2000" dirty="0"/>
              <a:t>Dekoration ofte i form af guirlander, vaser og medaljoner.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09673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Nyklassicisme – </a:t>
            </a:r>
            <a:r>
              <a:rPr lang="da-DK" dirty="0" err="1"/>
              <a:t>Harsdorffs</a:t>
            </a:r>
            <a:r>
              <a:rPr lang="da-DK" dirty="0"/>
              <a:t> Hus på </a:t>
            </a:r>
            <a:r>
              <a:rPr lang="da-DK" dirty="0" err="1"/>
              <a:t>Kgs</a:t>
            </a:r>
            <a:r>
              <a:rPr lang="da-DK" dirty="0"/>
              <a:t> Nytorv 1780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rcRect t="-8343" b="-83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83519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Detalje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rcRect t="13333" b="133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89589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Amalienborg 1764-1767 </a:t>
            </a:r>
            <a:br>
              <a:rPr lang="da-DK" dirty="0"/>
            </a:br>
            <a:r>
              <a:rPr lang="da-DK" dirty="0"/>
              <a:t>opført af købmand H.F. </a:t>
            </a:r>
            <a:r>
              <a:rPr lang="da-DK" dirty="0" err="1"/>
              <a:t>Bargin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988840"/>
            <a:ext cx="2847975" cy="160020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2924944"/>
            <a:ext cx="4736688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52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Amalienborg - Gallasalen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847725"/>
            <a:ext cx="4967999" cy="331200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367" y="2636912"/>
            <a:ext cx="4476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09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Københavns Universitet – hovedbygningen, Vor Frue Plads opført 1829-1836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559" y="1600200"/>
            <a:ext cx="7830882" cy="453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25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38" y="1556792"/>
            <a:ext cx="8626585" cy="3450634"/>
          </a:xfrm>
          <a:prstGeom prst="rect">
            <a:avLst/>
          </a:prstGeom>
        </p:spPr>
      </p:pic>
      <p:sp>
        <p:nvSpPr>
          <p:cNvPr id="4" name="AutoShape 2" descr="Billedresultat for københavns universitet"/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a-DK" dirty="0"/>
              <a:t>Københavns Universitet 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4509120"/>
            <a:ext cx="2238375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66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A1E8D6-F73C-4AEE-9AF3-651A78015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Christiansborg Slotskirke – opført 1811-22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D0E487BC-5FA3-4B57-A014-A0EE9030D7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2311" y="2994024"/>
            <a:ext cx="4544250" cy="30240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0BB9ABE0-11E4-4152-80A5-EA0A4C85C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334294"/>
            <a:ext cx="2619375" cy="1743075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41A4E57-BBCE-4843-B8DD-D56FA5338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436" y="1077119"/>
            <a:ext cx="2286000" cy="200025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B57AA0B8-1C50-4F06-9DE8-8E8DB8CCD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3421881"/>
            <a:ext cx="17526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64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EC4FA6-7731-4A83-BAA0-1A6B8A6A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Aarhus Banegård 1929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10B02E6-28F9-437F-8531-712810727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225" y="380090"/>
            <a:ext cx="3076575" cy="148590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35B321D2-92D3-4164-8106-DC2C67636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35" y="1107678"/>
            <a:ext cx="2143125" cy="2143125"/>
          </a:xfrm>
          <a:prstGeom prst="rect">
            <a:avLst/>
          </a:prstGeom>
        </p:spPr>
      </p:pic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E01635AE-A2E5-4CDA-92BA-1122802D9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11922" y="3717032"/>
            <a:ext cx="1847850" cy="2466975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12D11858-ECBF-40B5-B372-88B9FACA43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4581" y="2807025"/>
            <a:ext cx="5040000" cy="334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982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D69445-9BEC-4FBB-A83F-941AD8842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Viborg Katedralskole 1929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20BC738-58D1-40BA-A07C-C4E54830B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075" y="3717032"/>
            <a:ext cx="3754581" cy="234000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37B4AE2C-F385-4759-A0BB-3DC11626B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979" y="1033810"/>
            <a:ext cx="2466975" cy="184785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17B6DED7-422E-4CE1-A582-02ACD626D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151" y="3393936"/>
            <a:ext cx="1743075" cy="2619375"/>
          </a:xfrm>
          <a:prstGeom prst="rect">
            <a:avLst/>
          </a:prstGeom>
        </p:spPr>
      </p:pic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CCEA1585-B138-4AF9-B0EE-8D30F7AE5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576196" y="1081660"/>
            <a:ext cx="4881354" cy="1800000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00FAE12B-46AC-470F-8481-F58A745FCA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2708" y="3247742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461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Historicisme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400" dirty="0"/>
              <a:t>Historicismen er betegnelsen for den stilefterlignende arkitektur som anvendtes i Europa, herunder Danmark i perioden 1850-1910.</a:t>
            </a:r>
          </a:p>
          <a:p>
            <a:r>
              <a:rPr lang="da-DK" sz="2400" dirty="0"/>
              <a:t>Perioden var kendetegnet ved </a:t>
            </a:r>
            <a:r>
              <a:rPr lang="da-DK" sz="2400" u="sng" dirty="0"/>
              <a:t>stilblandinger</a:t>
            </a:r>
            <a:r>
              <a:rPr lang="da-DK" sz="2400" dirty="0"/>
              <a:t>, hvor de historiske stilarter blev imiteret og sammenstillet på nye måder. Nationalromantik</a:t>
            </a:r>
          </a:p>
          <a:p>
            <a:r>
              <a:rPr lang="da-DK" sz="2400" dirty="0"/>
              <a:t>Stilarternes former pludselig fik en ny betydning: Brugte man fx søjler fra antikken på en bygning, signalerede man klassisk dannelse og ophøjethed. </a:t>
            </a:r>
          </a:p>
          <a:p>
            <a:r>
              <a:rPr lang="da-DK" sz="2400" dirty="0"/>
              <a:t>Tidens bygninger er ofte stærkt dekorerede, bl.a. ved hjælp af nye materialer som cement, støbejern og stuk.</a:t>
            </a:r>
          </a:p>
        </p:txBody>
      </p:sp>
    </p:spTree>
    <p:extLst>
      <p:ext uri="{BB962C8B-B14F-4D97-AF65-F5344CB8AC3E}">
        <p14:creationId xmlns:p14="http://schemas.microsoft.com/office/powerpoint/2010/main" val="3862981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0CA90F-D757-46FF-A2C7-15D93F168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Aarhus Teater  - indviet år 1900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D499EC9C-F29D-4CB9-A3C6-154E372929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3957" y="1600200"/>
            <a:ext cx="6836085" cy="453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050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Gå sammen 2, 3 eller 4 og vælg et af de viste monumenter.</a:t>
            </a:r>
          </a:p>
          <a:p>
            <a:r>
              <a:rPr lang="da-DK" dirty="0"/>
              <a:t>I skal lave en beskrivelse af monumentet med fokus på de klassiske træk – er det fra græsk eller romersk arkitektur.</a:t>
            </a:r>
          </a:p>
          <a:p>
            <a:r>
              <a:rPr lang="da-DK" dirty="0"/>
              <a:t>Hvad udtrykker bygningen?</a:t>
            </a:r>
          </a:p>
          <a:p>
            <a:r>
              <a:rPr lang="da-DK" dirty="0"/>
              <a:t>Vær herefter parate til at fremlægge…</a:t>
            </a:r>
          </a:p>
        </p:txBody>
      </p:sp>
    </p:spTree>
    <p:extLst>
      <p:ext uri="{BB962C8B-B14F-4D97-AF65-F5344CB8AC3E}">
        <p14:creationId xmlns:p14="http://schemas.microsoft.com/office/powerpoint/2010/main" val="29084489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Kant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Kant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ant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1241</TotalTime>
  <Words>760</Words>
  <Application>Microsoft Office PowerPoint</Application>
  <PresentationFormat>Skærmshow (4:3)</PresentationFormat>
  <Paragraphs>79</Paragraphs>
  <Slides>29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29</vt:i4>
      </vt:variant>
    </vt:vector>
  </HeadingPairs>
  <TitlesOfParts>
    <vt:vector size="34" baseType="lpstr">
      <vt:lpstr>Arial</vt:lpstr>
      <vt:lpstr>Calibri</vt:lpstr>
      <vt:lpstr>Garamond</vt:lpstr>
      <vt:lpstr>Wingdings</vt:lpstr>
      <vt:lpstr>Tema1</vt:lpstr>
      <vt:lpstr>PowerPoint-præsentation</vt:lpstr>
      <vt:lpstr>Metoder</vt:lpstr>
      <vt:lpstr>Sammenhængen?</vt:lpstr>
      <vt:lpstr>Renæssancen ca. 1400-1600</vt:lpstr>
      <vt:lpstr>PowerPoint-præsentation</vt:lpstr>
      <vt:lpstr>Domkirken i Köln påbegyndt 1248-1322. Endeligt færdigbygget 1842-80</vt:lpstr>
      <vt:lpstr>I forhold til Domkirken i Firenze (hvor Renæssancen begynder) – Påbegyndt ca. 1300  færdig ca.1434.</vt:lpstr>
      <vt:lpstr>Det vertikale kontra det horisontale</vt:lpstr>
      <vt:lpstr>Renæssancens humanisme</vt:lpstr>
      <vt:lpstr>Menneskesynet afspejles i arkitekturen</vt:lpstr>
      <vt:lpstr>St Andrea – Montova af Battista Alberti bygget 1471 - Renæssance</vt:lpstr>
      <vt:lpstr>Villa Rotunda af Palladio  opført 1550-1554 - Renæssance</vt:lpstr>
      <vt:lpstr>Pallaza Rucellai af Alberti – opført 1446-1451</vt:lpstr>
      <vt:lpstr>Detalje</vt:lpstr>
      <vt:lpstr>Santa Susanna – Carlo Madernos 1597-1603 - Barok</vt:lpstr>
      <vt:lpstr>Detaljer</vt:lpstr>
      <vt:lpstr>Klassicisme 1760-1856</vt:lpstr>
      <vt:lpstr>Nyklassicisme – Harsdorffs Hus på Kgs Nytorv 1780</vt:lpstr>
      <vt:lpstr>Detalje</vt:lpstr>
      <vt:lpstr>Amalienborg 1764-1767  opført af købmand H.F. Bargin</vt:lpstr>
      <vt:lpstr>Amalienborg - Gallasalen</vt:lpstr>
      <vt:lpstr>Københavns Universitet – hovedbygningen, Vor Frue Plads opført 1829-1836 </vt:lpstr>
      <vt:lpstr>Københavns Universitet </vt:lpstr>
      <vt:lpstr>Christiansborg Slotskirke – opført 1811-22</vt:lpstr>
      <vt:lpstr>Aarhus Banegård 1929</vt:lpstr>
      <vt:lpstr>Viborg Katedralskole 1929</vt:lpstr>
      <vt:lpstr>Historicisme </vt:lpstr>
      <vt:lpstr>Aarhus Teater  - indviet år 1900</vt:lpstr>
      <vt:lpstr>Opgave</vt:lpstr>
    </vt:vector>
  </TitlesOfParts>
  <Company>Your Company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mv</dc:creator>
  <cp:lastModifiedBy>Mette Vinther</cp:lastModifiedBy>
  <cp:revision>65</cp:revision>
  <cp:lastPrinted>2017-12-03T16:07:25Z</cp:lastPrinted>
  <dcterms:created xsi:type="dcterms:W3CDTF">2012-11-12T16:21:59Z</dcterms:created>
  <dcterms:modified xsi:type="dcterms:W3CDTF">2018-11-06T08:06:22Z</dcterms:modified>
</cp:coreProperties>
</file>