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8" r:id="rId3"/>
    <p:sldId id="282" r:id="rId4"/>
    <p:sldId id="283" r:id="rId5"/>
    <p:sldId id="284" r:id="rId6"/>
    <p:sldId id="285" r:id="rId7"/>
    <p:sldId id="295" r:id="rId8"/>
    <p:sldId id="286" r:id="rId9"/>
    <p:sldId id="296" r:id="rId10"/>
    <p:sldId id="287" r:id="rId11"/>
    <p:sldId id="290" r:id="rId12"/>
    <p:sldId id="292" r:id="rId13"/>
    <p:sldId id="288" r:id="rId14"/>
    <p:sldId id="289" r:id="rId15"/>
    <p:sldId id="297" r:id="rId16"/>
    <p:sldId id="293" r:id="rId17"/>
    <p:sldId id="294" r:id="rId18"/>
    <p:sldId id="280" r:id="rId19"/>
    <p:sldId id="281" r:id="rId2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E26B09-9A39-4E60-88D5-6CD49A3C2DAB}" v="8" dt="2024-10-01T07:02:16.7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Ørslev Nielsen" userId="18eab44e-21d9-47d4-8a10-39b2b9c7d258" providerId="ADAL" clId="{6BE26B09-9A39-4E60-88D5-6CD49A3C2DAB}"/>
    <pc:docChg chg="modSld">
      <pc:chgData name="Christian Ørslev Nielsen" userId="18eab44e-21d9-47d4-8a10-39b2b9c7d258" providerId="ADAL" clId="{6BE26B09-9A39-4E60-88D5-6CD49A3C2DAB}" dt="2024-10-01T07:02:16.792" v="7"/>
      <pc:docMkLst>
        <pc:docMk/>
      </pc:docMkLst>
      <pc:sldChg chg="modAnim">
        <pc:chgData name="Christian Ørslev Nielsen" userId="18eab44e-21d9-47d4-8a10-39b2b9c7d258" providerId="ADAL" clId="{6BE26B09-9A39-4E60-88D5-6CD49A3C2DAB}" dt="2024-10-01T07:01:49.374" v="0"/>
        <pc:sldMkLst>
          <pc:docMk/>
          <pc:sldMk cId="421862855" sldId="258"/>
        </pc:sldMkLst>
      </pc:sldChg>
      <pc:sldChg chg="modAnim">
        <pc:chgData name="Christian Ørslev Nielsen" userId="18eab44e-21d9-47d4-8a10-39b2b9c7d258" providerId="ADAL" clId="{6BE26B09-9A39-4E60-88D5-6CD49A3C2DAB}" dt="2024-10-01T07:01:52.243" v="1"/>
        <pc:sldMkLst>
          <pc:docMk/>
          <pc:sldMk cId="738786394" sldId="282"/>
        </pc:sldMkLst>
      </pc:sldChg>
      <pc:sldChg chg="modAnim">
        <pc:chgData name="Christian Ørslev Nielsen" userId="18eab44e-21d9-47d4-8a10-39b2b9c7d258" providerId="ADAL" clId="{6BE26B09-9A39-4E60-88D5-6CD49A3C2DAB}" dt="2024-10-01T07:01:58.877" v="3"/>
        <pc:sldMkLst>
          <pc:docMk/>
          <pc:sldMk cId="3182583963" sldId="283"/>
        </pc:sldMkLst>
      </pc:sldChg>
      <pc:sldChg chg="modAnim">
        <pc:chgData name="Christian Ørslev Nielsen" userId="18eab44e-21d9-47d4-8a10-39b2b9c7d258" providerId="ADAL" clId="{6BE26B09-9A39-4E60-88D5-6CD49A3C2DAB}" dt="2024-10-01T07:02:02.489" v="4"/>
        <pc:sldMkLst>
          <pc:docMk/>
          <pc:sldMk cId="348035186" sldId="284"/>
        </pc:sldMkLst>
      </pc:sldChg>
      <pc:sldChg chg="modAnim">
        <pc:chgData name="Christian Ørslev Nielsen" userId="18eab44e-21d9-47d4-8a10-39b2b9c7d258" providerId="ADAL" clId="{6BE26B09-9A39-4E60-88D5-6CD49A3C2DAB}" dt="2024-10-01T07:02:08.134" v="5"/>
        <pc:sldMkLst>
          <pc:docMk/>
          <pc:sldMk cId="3002253298" sldId="285"/>
        </pc:sldMkLst>
      </pc:sldChg>
      <pc:sldChg chg="modAnim">
        <pc:chgData name="Christian Ørslev Nielsen" userId="18eab44e-21d9-47d4-8a10-39b2b9c7d258" providerId="ADAL" clId="{6BE26B09-9A39-4E60-88D5-6CD49A3C2DAB}" dt="2024-10-01T07:02:13.963" v="6"/>
        <pc:sldMkLst>
          <pc:docMk/>
          <pc:sldMk cId="3776918124" sldId="286"/>
        </pc:sldMkLst>
      </pc:sldChg>
      <pc:sldChg chg="modAnim">
        <pc:chgData name="Christian Ørslev Nielsen" userId="18eab44e-21d9-47d4-8a10-39b2b9c7d258" providerId="ADAL" clId="{6BE26B09-9A39-4E60-88D5-6CD49A3C2DAB}" dt="2024-10-01T07:02:16.792" v="7"/>
        <pc:sldMkLst>
          <pc:docMk/>
          <pc:sldMk cId="246844891" sldId="287"/>
        </pc:sldMkLst>
      </pc:sldChg>
    </pc:docChg>
  </pc:docChgLst>
  <pc:docChgLst>
    <pc:chgData name="Charlotte Andersen" userId="e684722c-9c71-4257-bb9b-3306f374ac1b" providerId="ADAL" clId="{0FD03569-28B4-4DA2-B1F8-8F1C7E8E5F87}"/>
    <pc:docChg chg="modSld">
      <pc:chgData name="Charlotte Andersen" userId="e684722c-9c71-4257-bb9b-3306f374ac1b" providerId="ADAL" clId="{0FD03569-28B4-4DA2-B1F8-8F1C7E8E5F87}" dt="2023-09-25T11:03:27.901" v="177" actId="20577"/>
      <pc:docMkLst>
        <pc:docMk/>
      </pc:docMkLst>
      <pc:sldChg chg="modSp">
        <pc:chgData name="Charlotte Andersen" userId="e684722c-9c71-4257-bb9b-3306f374ac1b" providerId="ADAL" clId="{0FD03569-28B4-4DA2-B1F8-8F1C7E8E5F87}" dt="2023-09-25T11:01:10.053" v="71" actId="20577"/>
        <pc:sldMkLst>
          <pc:docMk/>
          <pc:sldMk cId="2746846361" sldId="280"/>
        </pc:sldMkLst>
        <pc:spChg chg="mod">
          <ac:chgData name="Charlotte Andersen" userId="e684722c-9c71-4257-bb9b-3306f374ac1b" providerId="ADAL" clId="{0FD03569-28B4-4DA2-B1F8-8F1C7E8E5F87}" dt="2023-09-25T11:01:10.053" v="71" actId="20577"/>
          <ac:spMkLst>
            <pc:docMk/>
            <pc:sldMk cId="2746846361" sldId="280"/>
            <ac:spMk id="5" creationId="{6DCD4AC6-6F88-4185-BE50-4C9FAB2D9FDC}"/>
          </ac:spMkLst>
        </pc:spChg>
      </pc:sldChg>
      <pc:sldChg chg="modSp">
        <pc:chgData name="Charlotte Andersen" userId="e684722c-9c71-4257-bb9b-3306f374ac1b" providerId="ADAL" clId="{0FD03569-28B4-4DA2-B1F8-8F1C7E8E5F87}" dt="2023-09-25T11:03:27.901" v="177" actId="20577"/>
        <pc:sldMkLst>
          <pc:docMk/>
          <pc:sldMk cId="2425753978" sldId="281"/>
        </pc:sldMkLst>
        <pc:spChg chg="mod">
          <ac:chgData name="Charlotte Andersen" userId="e684722c-9c71-4257-bb9b-3306f374ac1b" providerId="ADAL" clId="{0FD03569-28B4-4DA2-B1F8-8F1C7E8E5F87}" dt="2023-09-25T11:03:27.901" v="177" actId="20577"/>
          <ac:spMkLst>
            <pc:docMk/>
            <pc:sldMk cId="2425753978" sldId="281"/>
            <ac:spMk id="3" creationId="{F916C8DC-D0A4-4DB1-A5CC-BC16D15533B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675E45-6DC9-4ACF-98E2-88C764CC4F1B}" type="datetimeFigureOut">
              <a:rPr lang="da-DK" smtClean="0"/>
              <a:t>30-09-2024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85FB3F-C49E-4610-8167-052C59040DEC}" type="slidenum">
              <a:rPr lang="da-DK" smtClean="0"/>
              <a:t>‹nr.›</a:t>
            </a:fld>
            <a:endParaRPr lang="da-DK"/>
          </a:p>
        </p:txBody>
      </p:sp>
    </p:spTree>
    <p:extLst>
      <p:ext uri="{BB962C8B-B14F-4D97-AF65-F5344CB8AC3E}">
        <p14:creationId xmlns:p14="http://schemas.microsoft.com/office/powerpoint/2010/main" val="2160219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Ofte spiller induktion og deduktion dog sammen i forskningen, på den måde at den induktive tilgang kan anvendes som et forarbejde til at udvikle teorier, som man så siden kan søge at få bekræftet deduktivt.</a:t>
            </a:r>
          </a:p>
          <a:p>
            <a:endParaRPr lang="da-DK" dirty="0"/>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B3474F-199B-4615-80C0-E91835ACDF1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9482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Hvordan viser billedet en induktiv metode?</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B3474F-199B-4615-80C0-E91835ACDF1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468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Psykologiens veje</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B3474F-199B-4615-80C0-E91835ACDF1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696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Psykologiens veje</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B3474F-199B-4615-80C0-E91835ACDF1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869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Figur fra psykologiens veje</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B3474F-199B-4615-80C0-E91835ACDF1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6170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Figur fra psykologiens veje</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B3474F-199B-4615-80C0-E91835ACDF1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6275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7786F249-80BA-47EB-B85A-46C239B10DFB}" type="datetimeFigureOut">
              <a:rPr lang="da-DK" smtClean="0"/>
              <a:t>30-09-2024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162477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7786F249-80BA-47EB-B85A-46C239B10DFB}" type="datetimeFigureOut">
              <a:rPr lang="da-DK" smtClean="0"/>
              <a:t>30-09-2024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4161099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7786F249-80BA-47EB-B85A-46C239B10DFB}" type="datetimeFigureOut">
              <a:rPr lang="da-DK" smtClean="0"/>
              <a:t>30-09-2024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1163580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7786F249-80BA-47EB-B85A-46C239B10DFB}" type="datetimeFigureOut">
              <a:rPr lang="da-DK" smtClean="0"/>
              <a:t>30-09-2024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658582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2" name="Date Placeholder 1"/>
          <p:cNvSpPr>
            <a:spLocks noGrp="1"/>
          </p:cNvSpPr>
          <p:nvPr>
            <p:ph type="dt" sz="half" idx="10"/>
          </p:nvPr>
        </p:nvSpPr>
        <p:spPr/>
        <p:txBody>
          <a:bodyPr/>
          <a:lstStyle/>
          <a:p>
            <a:fld id="{7786F249-80BA-47EB-B85A-46C239B10DFB}" type="datetimeFigureOut">
              <a:rPr lang="da-DK" smtClean="0"/>
              <a:t>30-09-2024</a:t>
            </a:fld>
            <a:endParaRPr lang="da-DK"/>
          </a:p>
        </p:txBody>
      </p:sp>
      <p:sp>
        <p:nvSpPr>
          <p:cNvPr id="11" name="Footer Placeholder 10"/>
          <p:cNvSpPr>
            <a:spLocks noGrp="1"/>
          </p:cNvSpPr>
          <p:nvPr>
            <p:ph type="ftr" sz="quarter" idx="11"/>
          </p:nvPr>
        </p:nvSpPr>
        <p:spPr/>
        <p:txBody>
          <a:bodyPr/>
          <a:lstStyle/>
          <a:p>
            <a:endParaRPr lang="da-DK"/>
          </a:p>
        </p:txBody>
      </p:sp>
      <p:sp>
        <p:nvSpPr>
          <p:cNvPr id="12" name="Slide Number Placeholder 11"/>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586030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a:t>Klik for at redigere titeltypografien i masteren</a:t>
            </a:r>
            <a:endParaRPr lang="en-US" dirty="0"/>
          </a:p>
        </p:txBody>
      </p:sp>
      <p:sp>
        <p:nvSpPr>
          <p:cNvPr id="2" name="Date Placeholder 1"/>
          <p:cNvSpPr>
            <a:spLocks noGrp="1"/>
          </p:cNvSpPr>
          <p:nvPr>
            <p:ph type="dt" sz="half" idx="10"/>
          </p:nvPr>
        </p:nvSpPr>
        <p:spPr/>
        <p:txBody>
          <a:bodyPr/>
          <a:lstStyle/>
          <a:p>
            <a:fld id="{7786F249-80BA-47EB-B85A-46C239B10DFB}" type="datetimeFigureOut">
              <a:rPr lang="da-DK" smtClean="0"/>
              <a:t>30-09-2024</a:t>
            </a:fld>
            <a:endParaRPr lang="da-DK"/>
          </a:p>
        </p:txBody>
      </p:sp>
      <p:sp>
        <p:nvSpPr>
          <p:cNvPr id="7" name="Footer Placeholder 6"/>
          <p:cNvSpPr>
            <a:spLocks noGrp="1"/>
          </p:cNvSpPr>
          <p:nvPr>
            <p:ph type="ftr" sz="quarter" idx="11"/>
          </p:nvPr>
        </p:nvSpPr>
        <p:spPr/>
        <p:txBody>
          <a:bodyPr/>
          <a:lstStyle/>
          <a:p>
            <a:endParaRPr lang="da-DK"/>
          </a:p>
        </p:txBody>
      </p:sp>
      <p:sp>
        <p:nvSpPr>
          <p:cNvPr id="8" name="Slide Number Placeholder 7"/>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390111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786F249-80BA-47EB-B85A-46C239B10DFB}" type="datetimeFigureOut">
              <a:rPr lang="da-DK" smtClean="0"/>
              <a:t>30-09-2024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591425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da-DK"/>
              <a:t>Klik for at redigere titeltypografien i masteren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7786F249-80BA-47EB-B85A-46C239B10DFB}" type="datetimeFigureOut">
              <a:rPr lang="da-DK" smtClean="0"/>
              <a:t>30-09-2024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3934271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7786F249-80BA-47EB-B85A-46C239B10DFB}" type="datetimeFigureOut">
              <a:rPr lang="da-DK" smtClean="0"/>
              <a:t>30-09-2024</a:t>
            </a:fld>
            <a:endParaRPr lang="da-DK"/>
          </a:p>
        </p:txBody>
      </p:sp>
      <p:sp>
        <p:nvSpPr>
          <p:cNvPr id="9" name="Footer Placeholder 8"/>
          <p:cNvSpPr>
            <a:spLocks noGrp="1"/>
          </p:cNvSpPr>
          <p:nvPr>
            <p:ph type="ftr" sz="quarter" idx="11"/>
          </p:nvPr>
        </p:nvSpPr>
        <p:spPr>
          <a:xfrm>
            <a:off x="3499101" y="6356350"/>
            <a:ext cx="5911517" cy="365125"/>
          </a:xfrm>
        </p:spPr>
        <p:txBody>
          <a:bodyPr/>
          <a:lstStyle/>
          <a:p>
            <a:endParaRPr lang="da-DK"/>
          </a:p>
        </p:txBody>
      </p:sp>
      <p:sp>
        <p:nvSpPr>
          <p:cNvPr id="10" name="Slide Number Placeholder 9"/>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1809154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7786F249-80BA-47EB-B85A-46C239B10DFB}" type="datetimeFigureOut">
              <a:rPr lang="da-DK" smtClean="0"/>
              <a:t>30-09-2024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2217237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7786F249-80BA-47EB-B85A-46C239B10DFB}" type="datetimeFigureOut">
              <a:rPr lang="da-DK" smtClean="0"/>
              <a:t>30-09-2024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E741FF6D-BC0A-43F1-B214-A13C7834DEA2}" type="slidenum">
              <a:rPr lang="da-DK" smtClean="0"/>
              <a:t>‹nr.›</a:t>
            </a:fld>
            <a:endParaRPr lang="da-DK"/>
          </a:p>
        </p:txBody>
      </p:sp>
    </p:spTree>
    <p:extLst>
      <p:ext uri="{BB962C8B-B14F-4D97-AF65-F5344CB8AC3E}">
        <p14:creationId xmlns:p14="http://schemas.microsoft.com/office/powerpoint/2010/main" val="87355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7786F249-80BA-47EB-B85A-46C239B10DFB}" type="datetimeFigureOut">
              <a:rPr lang="da-DK" smtClean="0"/>
              <a:t>30-09-2024</a:t>
            </a:fld>
            <a:endParaRPr lang="da-DK"/>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da-DK"/>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E741FF6D-BC0A-43F1-B214-A13C7834DEA2}" type="slidenum">
              <a:rPr lang="da-DK" smtClean="0"/>
              <a:t>‹nr.›</a:t>
            </a:fld>
            <a:endParaRPr lang="da-DK"/>
          </a:p>
        </p:txBody>
      </p:sp>
    </p:spTree>
    <p:extLst>
      <p:ext uri="{BB962C8B-B14F-4D97-AF65-F5344CB8AC3E}">
        <p14:creationId xmlns:p14="http://schemas.microsoft.com/office/powerpoint/2010/main" val="41908533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2754A0-B438-4237-B016-627356EBADF6}"/>
              </a:ext>
            </a:extLst>
          </p:cNvPr>
          <p:cNvSpPr>
            <a:spLocks noGrp="1"/>
          </p:cNvSpPr>
          <p:nvPr>
            <p:ph type="ctrTitle"/>
          </p:nvPr>
        </p:nvSpPr>
        <p:spPr/>
        <p:txBody>
          <a:bodyPr/>
          <a:lstStyle/>
          <a:p>
            <a:r>
              <a:rPr lang="da-DK" dirty="0">
                <a:solidFill>
                  <a:schemeClr val="tx1"/>
                </a:solidFill>
              </a:rPr>
              <a:t>Videnskabsteori og metode I</a:t>
            </a:r>
          </a:p>
        </p:txBody>
      </p:sp>
      <p:sp>
        <p:nvSpPr>
          <p:cNvPr id="3" name="Undertitel 2">
            <a:extLst>
              <a:ext uri="{FF2B5EF4-FFF2-40B4-BE49-F238E27FC236}">
                <a16:creationId xmlns:a16="http://schemas.microsoft.com/office/drawing/2014/main" id="{308D7AB4-C94B-4100-98BB-BFF156E631D5}"/>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2030230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FEEC8-4635-4068-8647-B9275AEB1CE6}"/>
              </a:ext>
            </a:extLst>
          </p:cNvPr>
          <p:cNvSpPr>
            <a:spLocks noGrp="1"/>
          </p:cNvSpPr>
          <p:nvPr>
            <p:ph type="title"/>
          </p:nvPr>
        </p:nvSpPr>
        <p:spPr/>
        <p:txBody>
          <a:bodyPr/>
          <a:lstStyle/>
          <a:p>
            <a:r>
              <a:rPr lang="da-DK" dirty="0">
                <a:solidFill>
                  <a:schemeClr val="tx1"/>
                </a:solidFill>
              </a:rPr>
              <a:t>Timens forløb</a:t>
            </a:r>
          </a:p>
        </p:txBody>
      </p:sp>
      <p:sp>
        <p:nvSpPr>
          <p:cNvPr id="3" name="Pladsholder til indhold 2">
            <a:extLst>
              <a:ext uri="{FF2B5EF4-FFF2-40B4-BE49-F238E27FC236}">
                <a16:creationId xmlns:a16="http://schemas.microsoft.com/office/drawing/2014/main" id="{CCA735CD-0D23-439C-8A5D-83EBFFC6B1F3}"/>
              </a:ext>
            </a:extLst>
          </p:cNvPr>
          <p:cNvSpPr>
            <a:spLocks noGrp="1"/>
          </p:cNvSpPr>
          <p:nvPr>
            <p:ph idx="1"/>
          </p:nvPr>
        </p:nvSpPr>
        <p:spPr/>
        <p:txBody>
          <a:bodyPr>
            <a:normAutofit/>
          </a:bodyPr>
          <a:lstStyle/>
          <a:p>
            <a:endParaRPr lang="da-DK" sz="2400" dirty="0"/>
          </a:p>
          <a:p>
            <a:r>
              <a:rPr lang="da-DK" sz="2400" dirty="0"/>
              <a:t>Oplæg: videnskabsteori og metode m. øvelser</a:t>
            </a:r>
          </a:p>
          <a:p>
            <a:r>
              <a:rPr lang="da-DK" sz="2400" dirty="0"/>
              <a:t>Arbejde i grupper med metode</a:t>
            </a:r>
          </a:p>
        </p:txBody>
      </p:sp>
    </p:spTree>
    <p:extLst>
      <p:ext uri="{BB962C8B-B14F-4D97-AF65-F5344CB8AC3E}">
        <p14:creationId xmlns:p14="http://schemas.microsoft.com/office/powerpoint/2010/main" val="421862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80FDC5-74DC-4877-A3E5-28EEA094B301}"/>
              </a:ext>
            </a:extLst>
          </p:cNvPr>
          <p:cNvSpPr>
            <a:spLocks noGrp="1"/>
          </p:cNvSpPr>
          <p:nvPr>
            <p:ph type="title"/>
          </p:nvPr>
        </p:nvSpPr>
        <p:spPr/>
        <p:txBody>
          <a:bodyPr/>
          <a:lstStyle/>
          <a:p>
            <a:r>
              <a:rPr lang="da-DK" dirty="0">
                <a:solidFill>
                  <a:schemeClr val="tx1"/>
                </a:solidFill>
              </a:rPr>
              <a:t>Empiri og teori</a:t>
            </a:r>
          </a:p>
        </p:txBody>
      </p:sp>
      <p:sp>
        <p:nvSpPr>
          <p:cNvPr id="3" name="Pladsholder til indhold 2">
            <a:extLst>
              <a:ext uri="{FF2B5EF4-FFF2-40B4-BE49-F238E27FC236}">
                <a16:creationId xmlns:a16="http://schemas.microsoft.com/office/drawing/2014/main" id="{E8BC8244-CB3D-4AA2-9E59-3BBC2AF04135}"/>
              </a:ext>
            </a:extLst>
          </p:cNvPr>
          <p:cNvSpPr>
            <a:spLocks noGrp="1"/>
          </p:cNvSpPr>
          <p:nvPr>
            <p:ph idx="1"/>
          </p:nvPr>
        </p:nvSpPr>
        <p:spPr/>
        <p:txBody>
          <a:bodyPr>
            <a:normAutofit/>
          </a:bodyPr>
          <a:lstStyle/>
          <a:p>
            <a:r>
              <a:rPr lang="da-DK" sz="2400" dirty="0"/>
              <a:t>Al videnskab bygger på systematisk indsamling og behandling af data</a:t>
            </a:r>
          </a:p>
          <a:p>
            <a:r>
              <a:rPr lang="da-DK" sz="2400" dirty="0"/>
              <a:t>Det data forskeren får fra sin undersøgelse, kaldes </a:t>
            </a:r>
            <a:r>
              <a:rPr lang="da-DK" sz="2400" i="1" dirty="0"/>
              <a:t>empiri</a:t>
            </a:r>
          </a:p>
          <a:p>
            <a:r>
              <a:rPr lang="da-DK" sz="2400" dirty="0"/>
              <a:t>Empiri fra en undersøgelse kan forskeren anvende, som grundlag for en </a:t>
            </a:r>
            <a:r>
              <a:rPr lang="da-DK" sz="2400" i="1" dirty="0"/>
              <a:t>teori</a:t>
            </a:r>
          </a:p>
        </p:txBody>
      </p:sp>
    </p:spTree>
    <p:extLst>
      <p:ext uri="{BB962C8B-B14F-4D97-AF65-F5344CB8AC3E}">
        <p14:creationId xmlns:p14="http://schemas.microsoft.com/office/powerpoint/2010/main" val="738786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65FEE7-7E0F-4C3E-BFC8-E079FF3FE48A}"/>
              </a:ext>
            </a:extLst>
          </p:cNvPr>
          <p:cNvSpPr>
            <a:spLocks noGrp="1"/>
          </p:cNvSpPr>
          <p:nvPr>
            <p:ph type="title"/>
          </p:nvPr>
        </p:nvSpPr>
        <p:spPr/>
        <p:txBody>
          <a:bodyPr/>
          <a:lstStyle/>
          <a:p>
            <a:r>
              <a:rPr lang="da-DK" dirty="0">
                <a:solidFill>
                  <a:schemeClr val="tx1"/>
                </a:solidFill>
              </a:rPr>
              <a:t>Induktion og deduktion</a:t>
            </a:r>
          </a:p>
        </p:txBody>
      </p:sp>
      <p:sp>
        <p:nvSpPr>
          <p:cNvPr id="3" name="Pladsholder til indhold 2">
            <a:extLst>
              <a:ext uri="{FF2B5EF4-FFF2-40B4-BE49-F238E27FC236}">
                <a16:creationId xmlns:a16="http://schemas.microsoft.com/office/drawing/2014/main" id="{7A73B5F8-D1F3-4427-A948-7A6D2E7838D7}"/>
              </a:ext>
            </a:extLst>
          </p:cNvPr>
          <p:cNvSpPr>
            <a:spLocks noGrp="1"/>
          </p:cNvSpPr>
          <p:nvPr>
            <p:ph idx="1"/>
          </p:nvPr>
        </p:nvSpPr>
        <p:spPr>
          <a:xfrm>
            <a:off x="3869267" y="877914"/>
            <a:ext cx="7414617" cy="2769958"/>
          </a:xfrm>
        </p:spPr>
        <p:txBody>
          <a:bodyPr>
            <a:noAutofit/>
          </a:bodyPr>
          <a:lstStyle/>
          <a:p>
            <a:r>
              <a:rPr lang="da-DK" sz="2200" dirty="0"/>
              <a:t>Induktion og deduktion er to forskellige </a:t>
            </a:r>
            <a:r>
              <a:rPr lang="da-DK" sz="2200" i="1" dirty="0"/>
              <a:t>metoder</a:t>
            </a:r>
            <a:r>
              <a:rPr lang="da-DK" sz="2200" dirty="0"/>
              <a:t> til at opbygge en teori</a:t>
            </a:r>
          </a:p>
          <a:p>
            <a:r>
              <a:rPr lang="da-DK" sz="2200" dirty="0"/>
              <a:t>Overordnet kan man sige…</a:t>
            </a:r>
          </a:p>
          <a:p>
            <a:pPr lvl="1"/>
            <a:r>
              <a:rPr lang="da-DK" sz="2200" dirty="0"/>
              <a:t>…at </a:t>
            </a:r>
            <a:r>
              <a:rPr lang="da-DK" sz="2200" b="1" dirty="0"/>
              <a:t>induktion</a:t>
            </a:r>
            <a:r>
              <a:rPr lang="da-DK" sz="2200" dirty="0"/>
              <a:t> foregår, når man ud fra sine data opstiller en teori</a:t>
            </a:r>
          </a:p>
          <a:p>
            <a:pPr lvl="1"/>
            <a:r>
              <a:rPr lang="da-DK" sz="2200" dirty="0"/>
              <a:t>…mens </a:t>
            </a:r>
            <a:r>
              <a:rPr lang="da-DK" sz="2200" b="1" dirty="0"/>
              <a:t>deduktion</a:t>
            </a:r>
            <a:r>
              <a:rPr lang="da-DK" sz="2200" dirty="0"/>
              <a:t> foregår, når man allerede har en teori, og derefter søger at bekræfte den ved hjælp af nye data.</a:t>
            </a:r>
          </a:p>
        </p:txBody>
      </p:sp>
      <p:pic>
        <p:nvPicPr>
          <p:cNvPr id="4" name="Billede 3">
            <a:extLst>
              <a:ext uri="{FF2B5EF4-FFF2-40B4-BE49-F238E27FC236}">
                <a16:creationId xmlns:a16="http://schemas.microsoft.com/office/drawing/2014/main" id="{A5FAF9D4-763B-4325-8806-8279D8B3A5B7}"/>
              </a:ext>
            </a:extLst>
          </p:cNvPr>
          <p:cNvPicPr>
            <a:picLocks noChangeAspect="1"/>
          </p:cNvPicPr>
          <p:nvPr/>
        </p:nvPicPr>
        <p:blipFill>
          <a:blip r:embed="rId3"/>
          <a:stretch>
            <a:fillRect/>
          </a:stretch>
        </p:blipFill>
        <p:spPr>
          <a:xfrm>
            <a:off x="4713644" y="3933887"/>
            <a:ext cx="5725861" cy="2300723"/>
          </a:xfrm>
          <a:prstGeom prst="rect">
            <a:avLst/>
          </a:prstGeom>
        </p:spPr>
      </p:pic>
    </p:spTree>
    <p:extLst>
      <p:ext uri="{BB962C8B-B14F-4D97-AF65-F5344CB8AC3E}">
        <p14:creationId xmlns:p14="http://schemas.microsoft.com/office/powerpoint/2010/main" val="3182583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Titel 1">
            <a:extLst>
              <a:ext uri="{FF2B5EF4-FFF2-40B4-BE49-F238E27FC236}">
                <a16:creationId xmlns:a16="http://schemas.microsoft.com/office/drawing/2014/main" id="{E238634B-A11E-489F-9143-00DFC361502E}"/>
              </a:ext>
            </a:extLst>
          </p:cNvPr>
          <p:cNvSpPr>
            <a:spLocks noGrp="1"/>
          </p:cNvSpPr>
          <p:nvPr>
            <p:ph type="title"/>
          </p:nvPr>
        </p:nvSpPr>
        <p:spPr>
          <a:xfrm>
            <a:off x="494260" y="1683144"/>
            <a:ext cx="2774922" cy="3491712"/>
          </a:xfrm>
        </p:spPr>
        <p:txBody>
          <a:bodyPr>
            <a:normAutofit/>
          </a:bodyPr>
          <a:lstStyle/>
          <a:p>
            <a:r>
              <a:rPr lang="da-DK" dirty="0">
                <a:solidFill>
                  <a:schemeClr val="tx1"/>
                </a:solidFill>
              </a:rPr>
              <a:t>Induktion I</a:t>
            </a:r>
          </a:p>
        </p:txBody>
      </p:sp>
      <p:sp>
        <p:nvSpPr>
          <p:cNvPr id="3" name="Pladsholder til indhold 2">
            <a:extLst>
              <a:ext uri="{FF2B5EF4-FFF2-40B4-BE49-F238E27FC236}">
                <a16:creationId xmlns:a16="http://schemas.microsoft.com/office/drawing/2014/main" id="{D61EE489-3D56-4192-A41B-79D3013D82AD}"/>
              </a:ext>
            </a:extLst>
          </p:cNvPr>
          <p:cNvSpPr>
            <a:spLocks noGrp="1"/>
          </p:cNvSpPr>
          <p:nvPr>
            <p:ph idx="1"/>
          </p:nvPr>
        </p:nvSpPr>
        <p:spPr>
          <a:xfrm>
            <a:off x="4361606" y="1683143"/>
            <a:ext cx="6627377" cy="3491713"/>
          </a:xfrm>
        </p:spPr>
        <p:txBody>
          <a:bodyPr>
            <a:noAutofit/>
          </a:bodyPr>
          <a:lstStyle/>
          <a:p>
            <a:pPr>
              <a:buClrTx/>
            </a:pPr>
            <a:r>
              <a:rPr lang="da-DK" sz="2200" dirty="0">
                <a:solidFill>
                  <a:schemeClr val="tx1"/>
                </a:solidFill>
              </a:rPr>
              <a:t>Når man ud fra sine data opstiller en teori, foretager man en slutning og konkluderer, at noget er på en bestemt måde ud fra sit enkelttilfælde. Det er også i daglig tale beskrivelsen for generaliseringer.</a:t>
            </a:r>
          </a:p>
          <a:p>
            <a:pPr>
              <a:buClrTx/>
            </a:pPr>
            <a:r>
              <a:rPr lang="da-DK" sz="2200" dirty="0">
                <a:solidFill>
                  <a:schemeClr val="tx1"/>
                </a:solidFill>
              </a:rPr>
              <a:t>Derfor er det afgørende, ikke at konkludere på for spinkelt et grundlag.</a:t>
            </a:r>
          </a:p>
          <a:p>
            <a:pPr>
              <a:buClrTx/>
            </a:pPr>
            <a:r>
              <a:rPr lang="da-DK" sz="2200" dirty="0">
                <a:solidFill>
                  <a:schemeClr val="tx1"/>
                </a:solidFill>
              </a:rPr>
              <a:t>Jo flere tilfælde, man bygger sin teori på, jo mere sikker kan man være på, at den siger noget rigtigt.</a:t>
            </a:r>
          </a:p>
          <a:p>
            <a:pPr>
              <a:buClrTx/>
            </a:pPr>
            <a:r>
              <a:rPr lang="da-DK" sz="2200" dirty="0">
                <a:solidFill>
                  <a:schemeClr val="tx1"/>
                </a:solidFill>
              </a:rPr>
              <a:t>…Men uanset hvor mange enkelttilfælde, kan man aldrig være helt sikker på, at teorien holder.</a:t>
            </a:r>
          </a:p>
          <a:p>
            <a:pPr>
              <a:buClrTx/>
            </a:pPr>
            <a:endParaRPr lang="da-DK" sz="2200" dirty="0">
              <a:solidFill>
                <a:schemeClr val="tx1"/>
              </a:solidFill>
            </a:endParaRP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48035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3577A01-3DD8-4E33-BEE1-3065F7E6F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95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Titel 1">
            <a:extLst>
              <a:ext uri="{FF2B5EF4-FFF2-40B4-BE49-F238E27FC236}">
                <a16:creationId xmlns:a16="http://schemas.microsoft.com/office/drawing/2014/main" id="{3E7DB08D-A509-42F0-97BD-7289D5F001E2}"/>
              </a:ext>
            </a:extLst>
          </p:cNvPr>
          <p:cNvSpPr>
            <a:spLocks noGrp="1"/>
          </p:cNvSpPr>
          <p:nvPr>
            <p:ph type="title"/>
          </p:nvPr>
        </p:nvSpPr>
        <p:spPr>
          <a:xfrm>
            <a:off x="289248" y="521295"/>
            <a:ext cx="6451110" cy="1255469"/>
          </a:xfrm>
        </p:spPr>
        <p:txBody>
          <a:bodyPr>
            <a:normAutofit/>
          </a:bodyPr>
          <a:lstStyle/>
          <a:p>
            <a:r>
              <a:rPr lang="da-DK" dirty="0">
                <a:solidFill>
                  <a:schemeClr val="tx1"/>
                </a:solidFill>
              </a:rPr>
              <a:t>Induktion II</a:t>
            </a:r>
          </a:p>
        </p:txBody>
      </p:sp>
      <p:sp>
        <p:nvSpPr>
          <p:cNvPr id="3" name="Pladsholder til indhold 2">
            <a:extLst>
              <a:ext uri="{FF2B5EF4-FFF2-40B4-BE49-F238E27FC236}">
                <a16:creationId xmlns:a16="http://schemas.microsoft.com/office/drawing/2014/main" id="{0CF3069F-6094-4624-BBBC-A6399BE862D8}"/>
              </a:ext>
            </a:extLst>
          </p:cNvPr>
          <p:cNvSpPr>
            <a:spLocks noGrp="1"/>
          </p:cNvSpPr>
          <p:nvPr>
            <p:ph idx="1"/>
          </p:nvPr>
        </p:nvSpPr>
        <p:spPr>
          <a:xfrm>
            <a:off x="289248" y="1625943"/>
            <a:ext cx="6611173" cy="3597962"/>
          </a:xfrm>
        </p:spPr>
        <p:txBody>
          <a:bodyPr anchor="t">
            <a:noAutofit/>
          </a:bodyPr>
          <a:lstStyle/>
          <a:p>
            <a:pPr>
              <a:buClrTx/>
              <a:buFont typeface="Wingdings" panose="05000000000000000000" pitchFamily="2" charset="2"/>
              <a:buChar char="§"/>
            </a:pPr>
            <a:r>
              <a:rPr lang="da-DK" sz="2200" dirty="0">
                <a:solidFill>
                  <a:schemeClr val="tx1"/>
                </a:solidFill>
              </a:rPr>
              <a:t>Fordi man har set 1000 hvide svaner, behøver alle svaner ikke være hvide. Der findes sorte svaner både i Australien og New Zealand.</a:t>
            </a:r>
          </a:p>
          <a:p>
            <a:pPr>
              <a:buClrTx/>
              <a:buFont typeface="Wingdings" panose="05000000000000000000" pitchFamily="2" charset="2"/>
              <a:buChar char="§"/>
            </a:pPr>
            <a:r>
              <a:rPr lang="da-DK" sz="2200" dirty="0">
                <a:solidFill>
                  <a:schemeClr val="tx1"/>
                </a:solidFill>
              </a:rPr>
              <a:t>Karl Popper (1902-1994) mente, at det er helt grundlæggende vigtigt for videnskaben at jagte ”sorte svaner”</a:t>
            </a:r>
          </a:p>
          <a:p>
            <a:pPr>
              <a:buClrTx/>
              <a:buFont typeface="Wingdings" panose="05000000000000000000" pitchFamily="2" charset="2"/>
              <a:buChar char="§"/>
            </a:pPr>
            <a:r>
              <a:rPr lang="da-DK" sz="2200" dirty="0">
                <a:solidFill>
                  <a:schemeClr val="tx1"/>
                </a:solidFill>
              </a:rPr>
              <a:t>I faglig term hedder det at falsificere (afkræfte) sin teori.</a:t>
            </a:r>
          </a:p>
          <a:p>
            <a:pPr>
              <a:buClrTx/>
              <a:buFont typeface="Wingdings" panose="05000000000000000000" pitchFamily="2" charset="2"/>
              <a:buChar char="§"/>
            </a:pPr>
            <a:r>
              <a:rPr lang="da-DK" sz="2200" dirty="0">
                <a:solidFill>
                  <a:schemeClr val="tx1"/>
                </a:solidFill>
              </a:rPr>
              <a:t>At falsificere teorier kan betyde fremkomst og udvikling af nye teorier. Netop dette kan bringe videnskaben videre og give nye indsigter.</a:t>
            </a:r>
          </a:p>
        </p:txBody>
      </p:sp>
      <p:pic>
        <p:nvPicPr>
          <p:cNvPr id="4" name="Billede 3">
            <a:extLst>
              <a:ext uri="{FF2B5EF4-FFF2-40B4-BE49-F238E27FC236}">
                <a16:creationId xmlns:a16="http://schemas.microsoft.com/office/drawing/2014/main" id="{192C857B-52B7-4A0C-A399-6C4BBFC122E8}"/>
              </a:ext>
            </a:extLst>
          </p:cNvPr>
          <p:cNvPicPr>
            <a:picLocks noChangeAspect="1"/>
          </p:cNvPicPr>
          <p:nvPr/>
        </p:nvPicPr>
        <p:blipFill rotWithShape="1">
          <a:blip r:embed="rId2"/>
          <a:srcRect l="14937" r="11425" b="3"/>
          <a:stretch/>
        </p:blipFill>
        <p:spPr>
          <a:xfrm>
            <a:off x="7545032" y="759599"/>
            <a:ext cx="3778286" cy="5330650"/>
          </a:xfrm>
          <a:prstGeom prst="rect">
            <a:avLst/>
          </a:prstGeom>
        </p:spPr>
      </p:pic>
    </p:spTree>
    <p:extLst>
      <p:ext uri="{BB962C8B-B14F-4D97-AF65-F5344CB8AC3E}">
        <p14:creationId xmlns:p14="http://schemas.microsoft.com/office/powerpoint/2010/main" val="3002253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78189-78A0-42D2-B10B-23C4E848711E}"/>
              </a:ext>
            </a:extLst>
          </p:cNvPr>
          <p:cNvSpPr>
            <a:spLocks noGrp="1"/>
          </p:cNvSpPr>
          <p:nvPr>
            <p:ph type="title"/>
          </p:nvPr>
        </p:nvSpPr>
        <p:spPr>
          <a:xfrm>
            <a:off x="252919" y="1123837"/>
            <a:ext cx="2947482" cy="1283461"/>
          </a:xfrm>
        </p:spPr>
        <p:txBody>
          <a:bodyPr anchor="b">
            <a:normAutofit/>
          </a:bodyPr>
          <a:lstStyle/>
          <a:p>
            <a:r>
              <a:rPr lang="da-DK" dirty="0">
                <a:solidFill>
                  <a:schemeClr val="tx1"/>
                </a:solidFill>
              </a:rPr>
              <a:t>Øvelse</a:t>
            </a:r>
          </a:p>
        </p:txBody>
      </p:sp>
      <p:sp>
        <p:nvSpPr>
          <p:cNvPr id="8" name="Content Placeholder 7">
            <a:extLst>
              <a:ext uri="{FF2B5EF4-FFF2-40B4-BE49-F238E27FC236}">
                <a16:creationId xmlns:a16="http://schemas.microsoft.com/office/drawing/2014/main" id="{405290EA-4A83-4146-968E-D2216C5C6317}"/>
              </a:ext>
            </a:extLst>
          </p:cNvPr>
          <p:cNvSpPr>
            <a:spLocks noGrp="1"/>
          </p:cNvSpPr>
          <p:nvPr>
            <p:ph idx="1"/>
          </p:nvPr>
        </p:nvSpPr>
        <p:spPr>
          <a:xfrm>
            <a:off x="252920" y="2407298"/>
            <a:ext cx="2947482" cy="3498980"/>
          </a:xfrm>
        </p:spPr>
        <p:txBody>
          <a:bodyPr anchor="t">
            <a:normAutofit/>
          </a:bodyPr>
          <a:lstStyle/>
          <a:p>
            <a:r>
              <a:rPr lang="da-DK" sz="2400" dirty="0">
                <a:solidFill>
                  <a:schemeClr val="tx1"/>
                </a:solidFill>
              </a:rPr>
              <a:t>Forklar induktion via billedet sammen med en sidemakker</a:t>
            </a:r>
          </a:p>
          <a:p>
            <a:endParaRPr lang="en-US" sz="1200" dirty="0">
              <a:solidFill>
                <a:srgbClr val="FFFFFF"/>
              </a:solidFill>
            </a:endParaRPr>
          </a:p>
        </p:txBody>
      </p:sp>
      <p:pic>
        <p:nvPicPr>
          <p:cNvPr id="4" name="Pladsholder til indhold 3" descr="Et billede, der indeholder tekst, bog, kort, linjetegning&#10;&#10;Automatisk genereret beskrivelse">
            <a:extLst>
              <a:ext uri="{FF2B5EF4-FFF2-40B4-BE49-F238E27FC236}">
                <a16:creationId xmlns:a16="http://schemas.microsoft.com/office/drawing/2014/main" id="{0AB76F4D-68EE-4B55-90DF-FE6D4F535F83}"/>
              </a:ext>
            </a:extLst>
          </p:cNvPr>
          <p:cNvPicPr>
            <a:picLocks noChangeAspect="1"/>
          </p:cNvPicPr>
          <p:nvPr/>
        </p:nvPicPr>
        <p:blipFill rotWithShape="1">
          <a:blip r:embed="rId2"/>
          <a:srcRect r="1" b="3418"/>
          <a:stretch/>
        </p:blipFill>
        <p:spPr>
          <a:xfrm>
            <a:off x="3778897" y="758952"/>
            <a:ext cx="7772401" cy="5330952"/>
          </a:xfrm>
          <a:prstGeom prst="rect">
            <a:avLst/>
          </a:prstGeom>
        </p:spPr>
      </p:pic>
    </p:spTree>
    <p:extLst>
      <p:ext uri="{BB962C8B-B14F-4D97-AF65-F5344CB8AC3E}">
        <p14:creationId xmlns:p14="http://schemas.microsoft.com/office/powerpoint/2010/main" val="1045552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Titel 1">
            <a:extLst>
              <a:ext uri="{FF2B5EF4-FFF2-40B4-BE49-F238E27FC236}">
                <a16:creationId xmlns:a16="http://schemas.microsoft.com/office/drawing/2014/main" id="{8177D365-88FF-4CFE-9972-A5AF7C01A0DF}"/>
              </a:ext>
            </a:extLst>
          </p:cNvPr>
          <p:cNvSpPr>
            <a:spLocks noGrp="1"/>
          </p:cNvSpPr>
          <p:nvPr>
            <p:ph type="title"/>
          </p:nvPr>
        </p:nvSpPr>
        <p:spPr>
          <a:xfrm>
            <a:off x="494260" y="1683144"/>
            <a:ext cx="2774922" cy="3491712"/>
          </a:xfrm>
        </p:spPr>
        <p:txBody>
          <a:bodyPr>
            <a:normAutofit/>
          </a:bodyPr>
          <a:lstStyle/>
          <a:p>
            <a:r>
              <a:rPr lang="da-DK" dirty="0">
                <a:solidFill>
                  <a:schemeClr val="tx1"/>
                </a:solidFill>
              </a:rPr>
              <a:t>Deduktion</a:t>
            </a:r>
          </a:p>
        </p:txBody>
      </p:sp>
      <p:sp>
        <p:nvSpPr>
          <p:cNvPr id="3" name="Pladsholder til indhold 2">
            <a:extLst>
              <a:ext uri="{FF2B5EF4-FFF2-40B4-BE49-F238E27FC236}">
                <a16:creationId xmlns:a16="http://schemas.microsoft.com/office/drawing/2014/main" id="{C483534E-E3F6-45C8-B9F6-296D78E86A30}"/>
              </a:ext>
            </a:extLst>
          </p:cNvPr>
          <p:cNvSpPr>
            <a:spLocks noGrp="1"/>
          </p:cNvSpPr>
          <p:nvPr>
            <p:ph idx="1"/>
          </p:nvPr>
        </p:nvSpPr>
        <p:spPr>
          <a:xfrm>
            <a:off x="4361606" y="1683143"/>
            <a:ext cx="6627377" cy="3491713"/>
          </a:xfrm>
        </p:spPr>
        <p:txBody>
          <a:bodyPr>
            <a:normAutofit/>
          </a:bodyPr>
          <a:lstStyle/>
          <a:p>
            <a:pPr>
              <a:buClrTx/>
            </a:pPr>
            <a:r>
              <a:rPr lang="da-DK" sz="2400" dirty="0"/>
              <a:t>Når man allerede har en teori og derefter forsøger at bekræfte den med nye data, så opstiller man en </a:t>
            </a:r>
            <a:r>
              <a:rPr lang="da-DK" sz="2400" b="1" dirty="0"/>
              <a:t>hypotese</a:t>
            </a:r>
            <a:r>
              <a:rPr lang="da-DK" sz="2400" dirty="0"/>
              <a:t>.</a:t>
            </a:r>
          </a:p>
          <a:p>
            <a:pPr>
              <a:buClrTx/>
            </a:pPr>
            <a:r>
              <a:rPr lang="da-DK" sz="2400" dirty="0"/>
              <a:t>Denne hypotese udspringer af teorien og dermed af, hvad forskeren mener, der vil ske, hvis teorien holder.</a:t>
            </a:r>
          </a:p>
          <a:p>
            <a:pPr>
              <a:buClrTx/>
            </a:pPr>
            <a:r>
              <a:rPr lang="da-DK" sz="2400" dirty="0"/>
              <a:t>Bliver udfaldet med de nye data, at de bekræfter hypotesen, så vil den styrkes, og omvendt hvis hypotesen ikke bekræftes, så svækkes teorien.</a:t>
            </a: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776918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105723-5D6B-45CF-A38E-8EF4CB967A34}"/>
              </a:ext>
            </a:extLst>
          </p:cNvPr>
          <p:cNvSpPr>
            <a:spLocks noGrp="1"/>
          </p:cNvSpPr>
          <p:nvPr>
            <p:ph type="title"/>
          </p:nvPr>
        </p:nvSpPr>
        <p:spPr>
          <a:xfrm>
            <a:off x="252919" y="1123837"/>
            <a:ext cx="2947482" cy="1283461"/>
          </a:xfrm>
        </p:spPr>
        <p:txBody>
          <a:bodyPr anchor="b">
            <a:normAutofit/>
          </a:bodyPr>
          <a:lstStyle/>
          <a:p>
            <a:r>
              <a:rPr lang="da-DK" dirty="0">
                <a:solidFill>
                  <a:schemeClr val="tx1"/>
                </a:solidFill>
              </a:rPr>
              <a:t>Øvelse</a:t>
            </a:r>
          </a:p>
        </p:txBody>
      </p:sp>
      <p:sp>
        <p:nvSpPr>
          <p:cNvPr id="8" name="Content Placeholder 7">
            <a:extLst>
              <a:ext uri="{FF2B5EF4-FFF2-40B4-BE49-F238E27FC236}">
                <a16:creationId xmlns:a16="http://schemas.microsoft.com/office/drawing/2014/main" id="{925590D6-3041-41D3-BB6A-833B2AE2FBAA}"/>
              </a:ext>
            </a:extLst>
          </p:cNvPr>
          <p:cNvSpPr>
            <a:spLocks noGrp="1"/>
          </p:cNvSpPr>
          <p:nvPr>
            <p:ph idx="1"/>
          </p:nvPr>
        </p:nvSpPr>
        <p:spPr>
          <a:xfrm>
            <a:off x="252920" y="2407298"/>
            <a:ext cx="2947482" cy="3498980"/>
          </a:xfrm>
        </p:spPr>
        <p:txBody>
          <a:bodyPr anchor="t">
            <a:normAutofit/>
          </a:bodyPr>
          <a:lstStyle/>
          <a:p>
            <a:r>
              <a:rPr lang="en-US" sz="2400" dirty="0" err="1">
                <a:solidFill>
                  <a:schemeClr val="tx1"/>
                </a:solidFill>
              </a:rPr>
              <a:t>Forklar</a:t>
            </a:r>
            <a:r>
              <a:rPr lang="en-US" sz="2400" dirty="0">
                <a:solidFill>
                  <a:schemeClr val="tx1"/>
                </a:solidFill>
              </a:rPr>
              <a:t> </a:t>
            </a:r>
            <a:r>
              <a:rPr lang="en-US" sz="2400" dirty="0" err="1">
                <a:solidFill>
                  <a:schemeClr val="tx1"/>
                </a:solidFill>
              </a:rPr>
              <a:t>deduktion</a:t>
            </a:r>
            <a:r>
              <a:rPr lang="en-US" sz="2400" dirty="0">
                <a:solidFill>
                  <a:schemeClr val="tx1"/>
                </a:solidFill>
              </a:rPr>
              <a:t> via </a:t>
            </a:r>
            <a:r>
              <a:rPr lang="en-US" sz="2400" dirty="0" err="1">
                <a:solidFill>
                  <a:schemeClr val="tx1"/>
                </a:solidFill>
              </a:rPr>
              <a:t>billedet</a:t>
            </a:r>
            <a:r>
              <a:rPr lang="en-US" sz="2400" dirty="0">
                <a:solidFill>
                  <a:schemeClr val="tx1"/>
                </a:solidFill>
              </a:rPr>
              <a:t> </a:t>
            </a:r>
            <a:r>
              <a:rPr lang="en-US" sz="2400" dirty="0" err="1">
                <a:solidFill>
                  <a:schemeClr val="tx1"/>
                </a:solidFill>
              </a:rPr>
              <a:t>sammen</a:t>
            </a:r>
            <a:r>
              <a:rPr lang="en-US" sz="2400" dirty="0">
                <a:solidFill>
                  <a:schemeClr val="tx1"/>
                </a:solidFill>
              </a:rPr>
              <a:t> med </a:t>
            </a:r>
            <a:r>
              <a:rPr lang="en-US" sz="2400" dirty="0" err="1">
                <a:solidFill>
                  <a:schemeClr val="tx1"/>
                </a:solidFill>
              </a:rPr>
              <a:t>sidemakker</a:t>
            </a:r>
            <a:endParaRPr lang="en-US" sz="2400" dirty="0">
              <a:solidFill>
                <a:schemeClr val="tx1"/>
              </a:solidFill>
            </a:endParaRPr>
          </a:p>
        </p:txBody>
      </p:sp>
      <p:pic>
        <p:nvPicPr>
          <p:cNvPr id="4" name="Pladsholder til indhold 3">
            <a:extLst>
              <a:ext uri="{FF2B5EF4-FFF2-40B4-BE49-F238E27FC236}">
                <a16:creationId xmlns:a16="http://schemas.microsoft.com/office/drawing/2014/main" id="{B045E1B4-DE67-470E-8CBB-2DCB7C1959AB}"/>
              </a:ext>
            </a:extLst>
          </p:cNvPr>
          <p:cNvPicPr>
            <a:picLocks noChangeAspect="1"/>
          </p:cNvPicPr>
          <p:nvPr/>
        </p:nvPicPr>
        <p:blipFill rotWithShape="1">
          <a:blip r:embed="rId2"/>
          <a:srcRect r="-5" b="3343"/>
          <a:stretch/>
        </p:blipFill>
        <p:spPr>
          <a:xfrm>
            <a:off x="3778897" y="758952"/>
            <a:ext cx="7772401" cy="5330952"/>
          </a:xfrm>
          <a:prstGeom prst="rect">
            <a:avLst/>
          </a:prstGeom>
        </p:spPr>
      </p:pic>
    </p:spTree>
    <p:extLst>
      <p:ext uri="{BB962C8B-B14F-4D97-AF65-F5344CB8AC3E}">
        <p14:creationId xmlns:p14="http://schemas.microsoft.com/office/powerpoint/2010/main" val="3578244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FE79E7-A26D-4A52-9BE8-717438B1CB98}"/>
              </a:ext>
            </a:extLst>
          </p:cNvPr>
          <p:cNvSpPr>
            <a:spLocks noGrp="1"/>
          </p:cNvSpPr>
          <p:nvPr>
            <p:ph type="title"/>
          </p:nvPr>
        </p:nvSpPr>
        <p:spPr/>
        <p:txBody>
          <a:bodyPr/>
          <a:lstStyle/>
          <a:p>
            <a:r>
              <a:rPr lang="da-DK" dirty="0">
                <a:solidFill>
                  <a:schemeClr val="tx1"/>
                </a:solidFill>
              </a:rPr>
              <a:t>Kvantitativ metode</a:t>
            </a:r>
          </a:p>
        </p:txBody>
      </p:sp>
      <p:sp>
        <p:nvSpPr>
          <p:cNvPr id="3" name="Pladsholder til indhold 2">
            <a:extLst>
              <a:ext uri="{FF2B5EF4-FFF2-40B4-BE49-F238E27FC236}">
                <a16:creationId xmlns:a16="http://schemas.microsoft.com/office/drawing/2014/main" id="{6C7FE01E-20E5-4E33-BB08-E5AC693DA9C0}"/>
              </a:ext>
            </a:extLst>
          </p:cNvPr>
          <p:cNvSpPr>
            <a:spLocks noGrp="1"/>
          </p:cNvSpPr>
          <p:nvPr>
            <p:ph idx="1"/>
          </p:nvPr>
        </p:nvSpPr>
        <p:spPr/>
        <p:txBody>
          <a:bodyPr>
            <a:noAutofit/>
          </a:bodyPr>
          <a:lstStyle/>
          <a:p>
            <a:r>
              <a:rPr lang="da-DK" sz="2200" dirty="0"/>
              <a:t>Når den kvantitative metode benyttes indenfor psykologien, bliver mennesker (eller dyr) studeret som </a:t>
            </a:r>
            <a:r>
              <a:rPr lang="da-DK" sz="2200" b="1" i="1" dirty="0"/>
              <a:t>objekter</a:t>
            </a:r>
            <a:r>
              <a:rPr lang="da-DK" sz="2200" dirty="0"/>
              <a:t>, der har en række kendetegn tilfælles</a:t>
            </a:r>
          </a:p>
          <a:p>
            <a:r>
              <a:rPr lang="da-DK" sz="2200" dirty="0"/>
              <a:t>Formål: at finde frem til almene lovmæssigheder, det generelle eller det typiske i den måde, mennesker fungerer på.</a:t>
            </a:r>
          </a:p>
          <a:p>
            <a:r>
              <a:rPr lang="da-DK" sz="2200" dirty="0"/>
              <a:t>En vigtig ambition, når man benytter kvantitativ metode, er at nå frem til en fuldstændig objektiv beskrivelse af virkeligheden. </a:t>
            </a:r>
          </a:p>
          <a:p>
            <a:r>
              <a:rPr lang="da-DK" sz="2200" dirty="0"/>
              <a:t>Derfor er det et fundamentalt krav, at der er fuld kontrol med omstændighederne i de undersøgelser, forskeren foretager, således at han eller hun ikke selv risikerer at påvirke resultaterne. </a:t>
            </a:r>
          </a:p>
          <a:p>
            <a:r>
              <a:rPr lang="da-DK" sz="2200" dirty="0"/>
              <a:t>Det er ligeledes kravet til objektivitet der gør, at forskeren benytter sig af data, der kan udtrykkes i tal og kvantificeres. </a:t>
            </a:r>
          </a:p>
        </p:txBody>
      </p:sp>
    </p:spTree>
    <p:extLst>
      <p:ext uri="{BB962C8B-B14F-4D97-AF65-F5344CB8AC3E}">
        <p14:creationId xmlns:p14="http://schemas.microsoft.com/office/powerpoint/2010/main" val="246844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FE79E7-A26D-4A52-9BE8-717438B1CB98}"/>
              </a:ext>
            </a:extLst>
          </p:cNvPr>
          <p:cNvSpPr>
            <a:spLocks noGrp="1"/>
          </p:cNvSpPr>
          <p:nvPr>
            <p:ph type="title"/>
          </p:nvPr>
        </p:nvSpPr>
        <p:spPr/>
        <p:txBody>
          <a:bodyPr/>
          <a:lstStyle/>
          <a:p>
            <a:r>
              <a:rPr lang="da-DK" dirty="0">
                <a:solidFill>
                  <a:schemeClr val="tx1"/>
                </a:solidFill>
              </a:rPr>
              <a:t>Kvalitativ metode</a:t>
            </a:r>
          </a:p>
        </p:txBody>
      </p:sp>
      <p:sp>
        <p:nvSpPr>
          <p:cNvPr id="3" name="Pladsholder til indhold 2">
            <a:extLst>
              <a:ext uri="{FF2B5EF4-FFF2-40B4-BE49-F238E27FC236}">
                <a16:creationId xmlns:a16="http://schemas.microsoft.com/office/drawing/2014/main" id="{6C7FE01E-20E5-4E33-BB08-E5AC693DA9C0}"/>
              </a:ext>
            </a:extLst>
          </p:cNvPr>
          <p:cNvSpPr>
            <a:spLocks noGrp="1"/>
          </p:cNvSpPr>
          <p:nvPr>
            <p:ph idx="1"/>
          </p:nvPr>
        </p:nvSpPr>
        <p:spPr/>
        <p:txBody>
          <a:bodyPr>
            <a:noAutofit/>
          </a:bodyPr>
          <a:lstStyle/>
          <a:p>
            <a:r>
              <a:rPr lang="da-DK" dirty="0"/>
              <a:t>Når den kvalitative metode benyttes inden for psykologien, bliver mennesker studeret som </a:t>
            </a:r>
            <a:r>
              <a:rPr lang="da-DK" b="1" i="1" dirty="0"/>
              <a:t>subjekter</a:t>
            </a:r>
            <a:r>
              <a:rPr lang="da-DK" dirty="0"/>
              <a:t>, der i kraft af deres frie vilje og forskellige erfaringer handler ud fra hver deres motiver eller intentioner</a:t>
            </a:r>
          </a:p>
          <a:p>
            <a:r>
              <a:rPr lang="da-DK" dirty="0"/>
              <a:t>For overhovedet at forstå dem, må forskeren spørge ind til deres tanker og følelser og få indblik i deres nære oplevelses- og livsverden. </a:t>
            </a:r>
          </a:p>
          <a:p>
            <a:r>
              <a:rPr lang="da-DK" dirty="0"/>
              <a:t>Formål: at finde frem til det særlige og de mange forskellige og samvirkende faktorer, der indvirker på nogle menneskers liv i helt bestemte livssituationer eller kontekster.</a:t>
            </a:r>
          </a:p>
          <a:p>
            <a:r>
              <a:rPr lang="da-DK" dirty="0"/>
              <a:t>Den kvalitative forsker vil hævde, at den eneste virkelighed, der findes for mennesker, er en allerede fortolket virkelighed. Man kan ikke komme på afstand af den virkelighed, man selv er aktør i til daglig, og betragte den fuldstændig objektivt. </a:t>
            </a:r>
          </a:p>
          <a:p>
            <a:r>
              <a:rPr lang="da-DK" dirty="0"/>
              <a:t>Den kvalitative forsker må derfor hele tiden være uhyre opmærksom på, om hun, uden at vide det, blot lægger sin egen forståelse af virkeligheden ned over sit datamateriale og overser alt det, der bryder med hendes egen viden og forforståelse.</a:t>
            </a:r>
          </a:p>
        </p:txBody>
      </p:sp>
    </p:spTree>
    <p:extLst>
      <p:ext uri="{BB962C8B-B14F-4D97-AF65-F5344CB8AC3E}">
        <p14:creationId xmlns:p14="http://schemas.microsoft.com/office/powerpoint/2010/main" val="417182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B2B2B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B2B2B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B2B2B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A5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pic>
        <p:nvPicPr>
          <p:cNvPr id="4" name="Pladsholder til indhold 3">
            <a:extLst>
              <a:ext uri="{FF2B5EF4-FFF2-40B4-BE49-F238E27FC236}">
                <a16:creationId xmlns:a16="http://schemas.microsoft.com/office/drawing/2014/main" id="{199442B5-79F0-40CF-8418-D27491D4EEE0}"/>
              </a:ext>
            </a:extLst>
          </p:cNvPr>
          <p:cNvPicPr>
            <a:picLocks noGrp="1" noChangeAspect="1"/>
          </p:cNvPicPr>
          <p:nvPr>
            <p:ph idx="4294967295"/>
          </p:nvPr>
        </p:nvPicPr>
        <p:blipFill>
          <a:blip r:embed="rId2"/>
          <a:stretch>
            <a:fillRect/>
          </a:stretch>
        </p:blipFill>
        <p:spPr>
          <a:xfrm>
            <a:off x="3460024" y="771434"/>
            <a:ext cx="5271953" cy="5271953"/>
          </a:xfrm>
          <a:prstGeom prst="rect">
            <a:avLst/>
          </a:prstGeom>
        </p:spPr>
      </p:pic>
    </p:spTree>
    <p:extLst>
      <p:ext uri="{BB962C8B-B14F-4D97-AF65-F5344CB8AC3E}">
        <p14:creationId xmlns:p14="http://schemas.microsoft.com/office/powerpoint/2010/main" val="4167506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4D0494EA-3350-4748-AA5D-31ACABDAF690}"/>
              </a:ext>
            </a:extLst>
          </p:cNvPr>
          <p:cNvGraphicFramePr>
            <a:graphicFrameLocks noGrp="1"/>
          </p:cNvGraphicFramePr>
          <p:nvPr>
            <p:ph idx="4294967295"/>
          </p:nvPr>
        </p:nvGraphicFramePr>
        <p:xfrm>
          <a:off x="2102994" y="868363"/>
          <a:ext cx="7986012" cy="5470378"/>
        </p:xfrm>
        <a:graphic>
          <a:graphicData uri="http://schemas.openxmlformats.org/drawingml/2006/table">
            <a:tbl>
              <a:tblPr>
                <a:tableStyleId>{125E5076-3810-47DD-B79F-674D7AD40C01}</a:tableStyleId>
              </a:tblPr>
              <a:tblGrid>
                <a:gridCol w="1728000">
                  <a:extLst>
                    <a:ext uri="{9D8B030D-6E8A-4147-A177-3AD203B41FA5}">
                      <a16:colId xmlns:a16="http://schemas.microsoft.com/office/drawing/2014/main" val="2471110818"/>
                    </a:ext>
                  </a:extLst>
                </a:gridCol>
                <a:gridCol w="3276000">
                  <a:extLst>
                    <a:ext uri="{9D8B030D-6E8A-4147-A177-3AD203B41FA5}">
                      <a16:colId xmlns:a16="http://schemas.microsoft.com/office/drawing/2014/main" val="3550810758"/>
                    </a:ext>
                  </a:extLst>
                </a:gridCol>
                <a:gridCol w="2982012">
                  <a:extLst>
                    <a:ext uri="{9D8B030D-6E8A-4147-A177-3AD203B41FA5}">
                      <a16:colId xmlns:a16="http://schemas.microsoft.com/office/drawing/2014/main" val="3573535942"/>
                    </a:ext>
                  </a:extLst>
                </a:gridCol>
              </a:tblGrid>
              <a:tr h="324000">
                <a:tc>
                  <a:txBody>
                    <a:bodyPr/>
                    <a:lstStyle/>
                    <a:p>
                      <a:pPr algn="l" fontAlgn="t">
                        <a:spcBef>
                          <a:spcPts val="0"/>
                        </a:spcBef>
                        <a:spcAft>
                          <a:spcPts val="0"/>
                        </a:spcAft>
                      </a:pPr>
                      <a:endParaRPr lang="da-DK" sz="1400" b="1" i="0" u="none" strike="noStrike" dirty="0">
                        <a:solidFill>
                          <a:schemeClr val="tx1"/>
                        </a:solidFill>
                        <a:effectLst/>
                        <a:latin typeface="Arial" panose="020B0604020202020204" pitchFamily="34" charset="0"/>
                      </a:endParaRPr>
                    </a:p>
                  </a:txBody>
                  <a:tcPr marL="55961" marR="55961" marT="27981" marB="27981"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600" b="1" u="none" strike="noStrike" dirty="0">
                          <a:solidFill>
                            <a:schemeClr val="tx1"/>
                          </a:solidFill>
                          <a:effectLst/>
                        </a:rPr>
                        <a:t>Kvantitativ metode</a:t>
                      </a:r>
                      <a:endParaRPr lang="da-DK" sz="1600" b="1" i="0" u="none" strike="noStrike" dirty="0">
                        <a:solidFill>
                          <a:schemeClr val="tx1"/>
                        </a:solidFill>
                        <a:effectLst/>
                        <a:latin typeface="Arial" panose="020B0604020202020204" pitchFamily="34" charset="0"/>
                      </a:endParaRPr>
                    </a:p>
                  </a:txBody>
                  <a:tcPr marL="55961" marR="55961" marT="27981" marB="27981"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600" b="1" u="none" strike="noStrike" dirty="0">
                          <a:solidFill>
                            <a:schemeClr val="tx1"/>
                          </a:solidFill>
                          <a:effectLst/>
                        </a:rPr>
                        <a:t>Kvalitativ metode</a:t>
                      </a:r>
                    </a:p>
                  </a:txBody>
                  <a:tcPr marL="55961" marR="55961" marT="27981" marB="27981"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3233071338"/>
                  </a:ext>
                </a:extLst>
              </a:tr>
              <a:tr h="0">
                <a:tc>
                  <a:txBody>
                    <a:bodyPr/>
                    <a:lstStyle/>
                    <a:p>
                      <a:pPr algn="l" fontAlgn="t">
                        <a:spcBef>
                          <a:spcPts val="0"/>
                        </a:spcBef>
                        <a:spcAft>
                          <a:spcPts val="0"/>
                        </a:spcAft>
                      </a:pPr>
                      <a:r>
                        <a:rPr lang="da-DK" sz="1600" b="1" u="none" strike="noStrike" dirty="0">
                          <a:solidFill>
                            <a:schemeClr val="tx1"/>
                          </a:solidFill>
                          <a:effectLst/>
                        </a:rPr>
                        <a:t>Empiri</a:t>
                      </a:r>
                      <a:endParaRPr lang="da-DK" sz="16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dirty="0">
                          <a:solidFill>
                            <a:schemeClr val="tx1"/>
                          </a:solidFill>
                          <a:effectLst/>
                        </a:rPr>
                        <a:t>Data, der udtrykkes i tal (fx antal skilsmisser, antal svar, antal pulsslag m.m.).</a:t>
                      </a:r>
                      <a:endParaRPr lang="da-DK" sz="14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dirty="0">
                          <a:solidFill>
                            <a:schemeClr val="tx1"/>
                          </a:solidFill>
                          <a:effectLst/>
                        </a:rPr>
                        <a:t>Data i form af samtaler, udsagn eller billeder, der gør rede for tanker, følelser eller handlinger hos dem, der deltager i undersøgelsen.</a:t>
                      </a:r>
                      <a:endParaRPr lang="da-DK" sz="14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3179693020"/>
                  </a:ext>
                </a:extLst>
              </a:tr>
              <a:tr h="290884">
                <a:tc>
                  <a:txBody>
                    <a:bodyPr/>
                    <a:lstStyle/>
                    <a:p>
                      <a:pPr algn="l" fontAlgn="t">
                        <a:spcBef>
                          <a:spcPts val="0"/>
                        </a:spcBef>
                        <a:spcAft>
                          <a:spcPts val="0"/>
                        </a:spcAft>
                      </a:pPr>
                      <a:r>
                        <a:rPr lang="da-DK" sz="1600" b="1" u="none" strike="noStrike" dirty="0">
                          <a:solidFill>
                            <a:schemeClr val="tx1"/>
                          </a:solidFill>
                          <a:effectLst/>
                        </a:rPr>
                        <a:t>Behandling af empiri</a:t>
                      </a:r>
                      <a:endParaRPr lang="da-DK" sz="16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a:solidFill>
                            <a:schemeClr val="tx1"/>
                          </a:solidFill>
                          <a:effectLst/>
                        </a:rPr>
                        <a:t>Statistisk analyse af data.</a:t>
                      </a:r>
                      <a:endParaRPr lang="da-DK" sz="1400" b="0" i="0" u="none" strike="noStrike">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a:solidFill>
                            <a:schemeClr val="tx1"/>
                          </a:solidFill>
                          <a:effectLst/>
                        </a:rPr>
                        <a:t>Fortolkning af data.</a:t>
                      </a:r>
                      <a:endParaRPr lang="da-DK" sz="1400" b="0" i="0" u="none" strike="noStrike">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2202756583"/>
                  </a:ext>
                </a:extLst>
              </a:tr>
              <a:tr h="751768">
                <a:tc>
                  <a:txBody>
                    <a:bodyPr/>
                    <a:lstStyle/>
                    <a:p>
                      <a:pPr algn="l" fontAlgn="t">
                        <a:spcBef>
                          <a:spcPts val="0"/>
                        </a:spcBef>
                        <a:spcAft>
                          <a:spcPts val="0"/>
                        </a:spcAft>
                      </a:pPr>
                      <a:r>
                        <a:rPr lang="da-DK" sz="1600" b="1" u="none" strike="noStrike" dirty="0">
                          <a:solidFill>
                            <a:schemeClr val="tx1"/>
                          </a:solidFill>
                          <a:effectLst/>
                        </a:rPr>
                        <a:t>Objektiv - subjektiv</a:t>
                      </a:r>
                      <a:endParaRPr lang="da-DK" sz="16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dirty="0">
                          <a:solidFill>
                            <a:schemeClr val="tx1"/>
                          </a:solidFill>
                          <a:effectLst/>
                        </a:rPr>
                        <a:t>Ideal om objektivitet og dermed om at undgå enhver form for subjektivitet i forskningen.</a:t>
                      </a:r>
                      <a:endParaRPr lang="da-DK" sz="14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a:solidFill>
                            <a:schemeClr val="tx1"/>
                          </a:solidFill>
                          <a:effectLst/>
                        </a:rPr>
                        <a:t>Anerkendelse af en subjektiv/fortolkende dimension i forskningen.</a:t>
                      </a:r>
                      <a:endParaRPr lang="da-DK" sz="1400" b="0" i="0" u="none" strike="noStrike">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974104004"/>
                  </a:ext>
                </a:extLst>
              </a:tr>
              <a:tr h="0">
                <a:tc>
                  <a:txBody>
                    <a:bodyPr/>
                    <a:lstStyle/>
                    <a:p>
                      <a:pPr algn="l" fontAlgn="t">
                        <a:spcBef>
                          <a:spcPts val="0"/>
                        </a:spcBef>
                        <a:spcAft>
                          <a:spcPts val="0"/>
                        </a:spcAft>
                      </a:pPr>
                      <a:r>
                        <a:rPr lang="da-DK" sz="1600" b="1" u="none" strike="noStrike" dirty="0">
                          <a:solidFill>
                            <a:schemeClr val="tx1"/>
                          </a:solidFill>
                          <a:effectLst/>
                        </a:rPr>
                        <a:t>Formål</a:t>
                      </a:r>
                      <a:endParaRPr lang="da-DK" sz="16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a:solidFill>
                            <a:schemeClr val="tx1"/>
                          </a:solidFill>
                          <a:effectLst/>
                        </a:rPr>
                        <a:t>Finde frem til det almene, det generelle, mønstrene i mange/alle menneskers liv.</a:t>
                      </a:r>
                    </a:p>
                    <a:p>
                      <a:pPr algn="l" fontAlgn="t">
                        <a:spcBef>
                          <a:spcPts val="0"/>
                        </a:spcBef>
                        <a:spcAft>
                          <a:spcPts val="0"/>
                        </a:spcAft>
                      </a:pPr>
                      <a:r>
                        <a:rPr lang="da-DK" sz="1400" b="0" u="none" strike="noStrike">
                          <a:solidFill>
                            <a:schemeClr val="tx1"/>
                          </a:solidFill>
                          <a:effectLst/>
                        </a:rPr>
                        <a:t>Skabe overblik.</a:t>
                      </a:r>
                    </a:p>
                    <a:p>
                      <a:pPr algn="l" fontAlgn="t">
                        <a:spcBef>
                          <a:spcPts val="0"/>
                        </a:spcBef>
                        <a:spcAft>
                          <a:spcPts val="0"/>
                        </a:spcAft>
                      </a:pPr>
                      <a:r>
                        <a:rPr lang="da-DK" sz="1400" b="0" u="none" strike="noStrike">
                          <a:solidFill>
                            <a:schemeClr val="tx1"/>
                          </a:solidFill>
                          <a:effectLst/>
                        </a:rPr>
                        <a:t>Forklare årsager til adfærd.</a:t>
                      </a:r>
                      <a:endParaRPr lang="da-DK" sz="1400" b="0" i="0" u="none" strike="noStrike">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dirty="0">
                          <a:solidFill>
                            <a:schemeClr val="tx1"/>
                          </a:solidFill>
                          <a:effectLst/>
                        </a:rPr>
                        <a:t>Finde frem til det særlige, det specifikke i nogle få menneskers liv.</a:t>
                      </a:r>
                    </a:p>
                    <a:p>
                      <a:pPr algn="l" fontAlgn="t">
                        <a:spcBef>
                          <a:spcPts val="0"/>
                        </a:spcBef>
                        <a:spcAft>
                          <a:spcPts val="0"/>
                        </a:spcAft>
                      </a:pPr>
                      <a:r>
                        <a:rPr lang="da-DK" sz="1400" b="0" u="none" strike="noStrike" dirty="0">
                          <a:solidFill>
                            <a:schemeClr val="tx1"/>
                          </a:solidFill>
                          <a:effectLst/>
                        </a:rPr>
                        <a:t>Skabe indblik.</a:t>
                      </a:r>
                    </a:p>
                    <a:p>
                      <a:pPr algn="l" fontAlgn="t">
                        <a:spcBef>
                          <a:spcPts val="0"/>
                        </a:spcBef>
                        <a:spcAft>
                          <a:spcPts val="0"/>
                        </a:spcAft>
                      </a:pPr>
                      <a:r>
                        <a:rPr lang="da-DK" sz="1400" b="0" u="none" strike="noStrike" dirty="0">
                          <a:solidFill>
                            <a:schemeClr val="tx1"/>
                          </a:solidFill>
                          <a:effectLst/>
                        </a:rPr>
                        <a:t>Forstå motiver til adfærd.</a:t>
                      </a:r>
                      <a:endParaRPr lang="da-DK" sz="14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407043874"/>
                  </a:ext>
                </a:extLst>
              </a:tr>
              <a:tr h="0">
                <a:tc>
                  <a:txBody>
                    <a:bodyPr/>
                    <a:lstStyle/>
                    <a:p>
                      <a:pPr algn="l" fontAlgn="t">
                        <a:spcBef>
                          <a:spcPts val="0"/>
                        </a:spcBef>
                        <a:spcAft>
                          <a:spcPts val="0"/>
                        </a:spcAft>
                      </a:pPr>
                      <a:r>
                        <a:rPr lang="da-DK" sz="1600" b="1" u="none" strike="noStrike" dirty="0">
                          <a:solidFill>
                            <a:schemeClr val="tx1"/>
                          </a:solidFill>
                          <a:effectLst/>
                        </a:rPr>
                        <a:t>Typiske undersøgelsesmetoder</a:t>
                      </a:r>
                      <a:endParaRPr lang="da-DK" sz="16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dirty="0">
                          <a:solidFill>
                            <a:schemeClr val="tx1"/>
                          </a:solidFill>
                          <a:effectLst/>
                        </a:rPr>
                        <a:t>Eksperiment, spørgeskemaundersøgelse, korrelationsundersøgelse, tvillingeundersøgelse, kvantitativ observationsundersøgelse.</a:t>
                      </a:r>
                      <a:endParaRPr lang="da-DK" sz="14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a:solidFill>
                            <a:schemeClr val="tx1"/>
                          </a:solidFill>
                          <a:effectLst/>
                        </a:rPr>
                        <a:t>Interview, casestudie, kvalitativ observationsundersøgelse.</a:t>
                      </a:r>
                      <a:endParaRPr lang="da-DK" sz="1400" b="0" i="0" u="none" strike="noStrike">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247602392"/>
                  </a:ext>
                </a:extLst>
              </a:tr>
              <a:tr h="0">
                <a:tc>
                  <a:txBody>
                    <a:bodyPr/>
                    <a:lstStyle/>
                    <a:p>
                      <a:pPr algn="l" fontAlgn="t">
                        <a:spcBef>
                          <a:spcPts val="0"/>
                        </a:spcBef>
                        <a:spcAft>
                          <a:spcPts val="0"/>
                        </a:spcAft>
                      </a:pPr>
                      <a:r>
                        <a:rPr lang="da-DK" sz="1600" b="1" u="none" strike="noStrike" dirty="0">
                          <a:solidFill>
                            <a:schemeClr val="tx1"/>
                          </a:solidFill>
                          <a:effectLst/>
                        </a:rPr>
                        <a:t>Eksempel: kriminalitet</a:t>
                      </a:r>
                      <a:endParaRPr lang="da-DK" sz="16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a:solidFill>
                            <a:schemeClr val="tx1"/>
                          </a:solidFill>
                          <a:effectLst/>
                        </a:rPr>
                        <a:t>Hvor mange unge begår kriminalitet i dag?</a:t>
                      </a:r>
                    </a:p>
                    <a:p>
                      <a:pPr algn="l" fontAlgn="t">
                        <a:spcBef>
                          <a:spcPts val="0"/>
                        </a:spcBef>
                        <a:spcAft>
                          <a:spcPts val="0"/>
                        </a:spcAft>
                      </a:pPr>
                      <a:r>
                        <a:rPr lang="da-DK" sz="1400" b="0" u="none" strike="noStrike">
                          <a:solidFill>
                            <a:schemeClr val="tx1"/>
                          </a:solidFill>
                          <a:effectLst/>
                        </a:rPr>
                        <a:t>Er der sammenhæng mellem lav selvkontrol og kriminalitet?</a:t>
                      </a:r>
                    </a:p>
                    <a:p>
                      <a:pPr algn="l" fontAlgn="t">
                        <a:spcBef>
                          <a:spcPts val="0"/>
                        </a:spcBef>
                        <a:spcAft>
                          <a:spcPts val="0"/>
                        </a:spcAft>
                      </a:pPr>
                      <a:r>
                        <a:rPr lang="da-DK" sz="1400" b="0" u="none" strike="noStrike">
                          <a:solidFill>
                            <a:schemeClr val="tx1"/>
                          </a:solidFill>
                          <a:effectLst/>
                        </a:rPr>
                        <a:t>Hvilken social baggrund har unge, der begår kriminalitet?</a:t>
                      </a:r>
                      <a:endParaRPr lang="da-DK" sz="1400" b="0" i="0" u="none" strike="noStrike">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algn="l" fontAlgn="t">
                        <a:spcBef>
                          <a:spcPts val="0"/>
                        </a:spcBef>
                        <a:spcAft>
                          <a:spcPts val="0"/>
                        </a:spcAft>
                      </a:pPr>
                      <a:r>
                        <a:rPr lang="da-DK" sz="1400" b="0" u="none" strike="noStrike" dirty="0">
                          <a:solidFill>
                            <a:schemeClr val="tx1"/>
                          </a:solidFill>
                          <a:effectLst/>
                        </a:rPr>
                        <a:t>Hvordan kan man forstå den subkultur, unge bandemedlemmer lever i?</a:t>
                      </a:r>
                    </a:p>
                    <a:p>
                      <a:pPr algn="l" fontAlgn="t">
                        <a:spcBef>
                          <a:spcPts val="0"/>
                        </a:spcBef>
                        <a:spcAft>
                          <a:spcPts val="0"/>
                        </a:spcAft>
                      </a:pPr>
                      <a:r>
                        <a:rPr lang="da-DK" sz="1400" b="0" u="none" strike="noStrike" dirty="0">
                          <a:solidFill>
                            <a:schemeClr val="tx1"/>
                          </a:solidFill>
                          <a:effectLst/>
                        </a:rPr>
                        <a:t>Hvordan ser unge på institution selv på deres egen kriminalitet?</a:t>
                      </a:r>
                      <a:endParaRPr lang="da-DK" sz="1400" b="0" i="0" u="none" strike="noStrike" dirty="0">
                        <a:solidFill>
                          <a:schemeClr val="tx1"/>
                        </a:solidFill>
                        <a:effectLst/>
                        <a:latin typeface="Arial" panose="020B0604020202020204" pitchFamily="34" charset="0"/>
                      </a:endParaRPr>
                    </a:p>
                  </a:txBody>
                  <a:tcPr marL="55961" marR="55961" marT="27981" marB="27981">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411882254"/>
                  </a:ext>
                </a:extLst>
              </a:tr>
            </a:tbl>
          </a:graphicData>
        </a:graphic>
      </p:graphicFrame>
    </p:spTree>
    <p:extLst>
      <p:ext uri="{BB962C8B-B14F-4D97-AF65-F5344CB8AC3E}">
        <p14:creationId xmlns:p14="http://schemas.microsoft.com/office/powerpoint/2010/main" val="161182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abel 4">
            <a:extLst>
              <a:ext uri="{FF2B5EF4-FFF2-40B4-BE49-F238E27FC236}">
                <a16:creationId xmlns:a16="http://schemas.microsoft.com/office/drawing/2014/main" id="{D8A06852-7C98-44AC-B0C9-3F98E1BDD4EE}"/>
              </a:ext>
            </a:extLst>
          </p:cNvPr>
          <p:cNvGraphicFramePr>
            <a:graphicFrameLocks noGrp="1"/>
          </p:cNvGraphicFramePr>
          <p:nvPr/>
        </p:nvGraphicFramePr>
        <p:xfrm>
          <a:off x="2438400" y="1005840"/>
          <a:ext cx="7315200" cy="4846320"/>
        </p:xfrm>
        <a:graphic>
          <a:graphicData uri="http://schemas.openxmlformats.org/drawingml/2006/table">
            <a:tbl>
              <a:tblPr>
                <a:tableStyleId>{125E5076-3810-47DD-B79F-674D7AD40C01}</a:tableStyleId>
              </a:tblPr>
              <a:tblGrid>
                <a:gridCol w="3657600">
                  <a:extLst>
                    <a:ext uri="{9D8B030D-6E8A-4147-A177-3AD203B41FA5}">
                      <a16:colId xmlns:a16="http://schemas.microsoft.com/office/drawing/2014/main" val="2972194236"/>
                    </a:ext>
                  </a:extLst>
                </a:gridCol>
                <a:gridCol w="3657600">
                  <a:extLst>
                    <a:ext uri="{9D8B030D-6E8A-4147-A177-3AD203B41FA5}">
                      <a16:colId xmlns:a16="http://schemas.microsoft.com/office/drawing/2014/main" val="852571419"/>
                    </a:ext>
                  </a:extLst>
                </a:gridCol>
              </a:tblGrid>
              <a:tr h="0">
                <a:tc>
                  <a:txBody>
                    <a:bodyPr/>
                    <a:lstStyle/>
                    <a:p>
                      <a:pPr algn="ctr" fontAlgn="t"/>
                      <a:r>
                        <a:rPr lang="da-DK" b="1" dirty="0">
                          <a:solidFill>
                            <a:schemeClr val="tx1"/>
                          </a:solidFill>
                          <a:effectLst/>
                        </a:rPr>
                        <a:t>Kvantitativ metode</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algn="ctr" fontAlgn="t"/>
                      <a:r>
                        <a:rPr lang="da-DK" b="1">
                          <a:solidFill>
                            <a:schemeClr val="tx1"/>
                          </a:solidFill>
                          <a:effectLst/>
                        </a:rPr>
                        <a:t>Kvalitativ metode.</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extLst>
                  <a:ext uri="{0D108BD9-81ED-4DB2-BD59-A6C34878D82A}">
                    <a16:rowId xmlns:a16="http://schemas.microsoft.com/office/drawing/2014/main" val="22385086"/>
                  </a:ext>
                </a:extLst>
              </a:tr>
              <a:tr h="0">
                <a:tc>
                  <a:txBody>
                    <a:bodyPr/>
                    <a:lstStyle/>
                    <a:p>
                      <a:pPr algn="l" fontAlgn="t"/>
                      <a:r>
                        <a:rPr lang="da-DK" b="1">
                          <a:solidFill>
                            <a:schemeClr val="tx1"/>
                          </a:solidFill>
                          <a:effectLst/>
                        </a:rPr>
                        <a:t>Eksperiment</a:t>
                      </a:r>
                      <a:r>
                        <a:rPr lang="da-DK">
                          <a:solidFill>
                            <a:schemeClr val="tx1"/>
                          </a:solidFill>
                          <a:effectLst/>
                        </a:rPr>
                        <a:t>: Forskerne udsætter deltagerne for en eller flere påvirkninger og måler virkningen.</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algn="l" fontAlgn="t"/>
                      <a:r>
                        <a:rPr lang="da-DK" b="1">
                          <a:solidFill>
                            <a:schemeClr val="tx1"/>
                          </a:solidFill>
                          <a:effectLst/>
                        </a:rPr>
                        <a:t>Interview</a:t>
                      </a:r>
                      <a:r>
                        <a:rPr lang="da-DK">
                          <a:solidFill>
                            <a:schemeClr val="tx1"/>
                          </a:solidFill>
                          <a:effectLst/>
                        </a:rPr>
                        <a:t>: Forskerne foretager dybdegående interview med et begrænset antal personer.</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extLst>
                  <a:ext uri="{0D108BD9-81ED-4DB2-BD59-A6C34878D82A}">
                    <a16:rowId xmlns:a16="http://schemas.microsoft.com/office/drawing/2014/main" val="3060930092"/>
                  </a:ext>
                </a:extLst>
              </a:tr>
              <a:tr h="0">
                <a:tc>
                  <a:txBody>
                    <a:bodyPr/>
                    <a:lstStyle/>
                    <a:p>
                      <a:pPr algn="l" fontAlgn="t"/>
                      <a:r>
                        <a:rPr lang="da-DK" b="1" dirty="0">
                          <a:solidFill>
                            <a:schemeClr val="tx1"/>
                          </a:solidFill>
                          <a:effectLst/>
                        </a:rPr>
                        <a:t>Korrelationsundersøgelse</a:t>
                      </a:r>
                      <a:r>
                        <a:rPr lang="da-DK" dirty="0">
                          <a:solidFill>
                            <a:schemeClr val="tx1"/>
                          </a:solidFill>
                          <a:effectLst/>
                        </a:rPr>
                        <a:t>: Forskerne undersøger statistiske sammenhænge mellem forskellige faktorer.</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algn="l" fontAlgn="t"/>
                      <a:r>
                        <a:rPr lang="da-DK" b="1" dirty="0">
                          <a:solidFill>
                            <a:schemeClr val="tx1"/>
                          </a:solidFill>
                          <a:effectLst/>
                        </a:rPr>
                        <a:t>Casestudie</a:t>
                      </a:r>
                      <a:r>
                        <a:rPr lang="da-DK" dirty="0">
                          <a:solidFill>
                            <a:schemeClr val="tx1"/>
                          </a:solidFill>
                          <a:effectLst/>
                        </a:rPr>
                        <a:t>: Forskerne undersøger et enkelt eller nogle få individer.</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extLst>
                  <a:ext uri="{0D108BD9-81ED-4DB2-BD59-A6C34878D82A}">
                    <a16:rowId xmlns:a16="http://schemas.microsoft.com/office/drawing/2014/main" val="1274160216"/>
                  </a:ext>
                </a:extLst>
              </a:tr>
              <a:tr h="0">
                <a:tc>
                  <a:txBody>
                    <a:bodyPr/>
                    <a:lstStyle/>
                    <a:p>
                      <a:pPr algn="l" fontAlgn="t"/>
                      <a:r>
                        <a:rPr lang="da-DK" b="1">
                          <a:solidFill>
                            <a:schemeClr val="tx1"/>
                          </a:solidFill>
                          <a:effectLst/>
                        </a:rPr>
                        <a:t>Kvantitativ observationsundersøgelse</a:t>
                      </a:r>
                      <a:r>
                        <a:rPr lang="da-DK">
                          <a:solidFill>
                            <a:schemeClr val="tx1"/>
                          </a:solidFill>
                          <a:effectLst/>
                        </a:rPr>
                        <a:t>: Forskerne observerer en eller flere faktorers forekomst hos et eller flere individer.</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algn="l" fontAlgn="t"/>
                      <a:r>
                        <a:rPr lang="da-DK" b="1">
                          <a:solidFill>
                            <a:schemeClr val="tx1"/>
                          </a:solidFill>
                          <a:effectLst/>
                        </a:rPr>
                        <a:t>Kvalitativ observationsundersøgelse</a:t>
                      </a:r>
                      <a:r>
                        <a:rPr lang="da-DK">
                          <a:solidFill>
                            <a:schemeClr val="tx1"/>
                          </a:solidFill>
                          <a:effectLst/>
                        </a:rPr>
                        <a:t>: Forskerne observerer et eller flere individers livsverden.</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extLst>
                  <a:ext uri="{0D108BD9-81ED-4DB2-BD59-A6C34878D82A}">
                    <a16:rowId xmlns:a16="http://schemas.microsoft.com/office/drawing/2014/main" val="3632705056"/>
                  </a:ext>
                </a:extLst>
              </a:tr>
              <a:tr h="0">
                <a:tc>
                  <a:txBody>
                    <a:bodyPr/>
                    <a:lstStyle/>
                    <a:p>
                      <a:pPr algn="l" fontAlgn="t"/>
                      <a:r>
                        <a:rPr lang="da-DK" b="1" dirty="0">
                          <a:solidFill>
                            <a:schemeClr val="tx1"/>
                          </a:solidFill>
                          <a:effectLst/>
                        </a:rPr>
                        <a:t>Spørgeskemaundersøgelse</a:t>
                      </a:r>
                      <a:r>
                        <a:rPr lang="da-DK" dirty="0">
                          <a:solidFill>
                            <a:schemeClr val="tx1"/>
                          </a:solidFill>
                          <a:effectLst/>
                        </a:rPr>
                        <a:t>: Forskerne indhenter oplysninger fra mange mennesker ved hjælp af faste svarkategorier.</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endParaRPr lang="da-DK" dirty="0">
                        <a:solidFill>
                          <a:schemeClr val="tx1"/>
                        </a:solidFill>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extLst>
                  <a:ext uri="{0D108BD9-81ED-4DB2-BD59-A6C34878D82A}">
                    <a16:rowId xmlns:a16="http://schemas.microsoft.com/office/drawing/2014/main" val="3012758248"/>
                  </a:ext>
                </a:extLst>
              </a:tr>
            </a:tbl>
          </a:graphicData>
        </a:graphic>
      </p:graphicFrame>
    </p:spTree>
    <p:extLst>
      <p:ext uri="{BB962C8B-B14F-4D97-AF65-F5344CB8AC3E}">
        <p14:creationId xmlns:p14="http://schemas.microsoft.com/office/powerpoint/2010/main" val="1234607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06BD5B-DE1F-4744-BB17-B4358E6736B2}"/>
              </a:ext>
            </a:extLst>
          </p:cNvPr>
          <p:cNvSpPr>
            <a:spLocks noGrp="1"/>
          </p:cNvSpPr>
          <p:nvPr>
            <p:ph type="title"/>
          </p:nvPr>
        </p:nvSpPr>
        <p:spPr/>
        <p:txBody>
          <a:bodyPr/>
          <a:lstStyle/>
          <a:p>
            <a:r>
              <a:rPr lang="da-DK" dirty="0">
                <a:solidFill>
                  <a:schemeClr val="tx1"/>
                </a:solidFill>
              </a:rPr>
              <a:t>Øvelse: Tal med sidemakker</a:t>
            </a:r>
          </a:p>
        </p:txBody>
      </p:sp>
      <p:sp>
        <p:nvSpPr>
          <p:cNvPr id="3" name="Pladsholder til indhold 2">
            <a:extLst>
              <a:ext uri="{FF2B5EF4-FFF2-40B4-BE49-F238E27FC236}">
                <a16:creationId xmlns:a16="http://schemas.microsoft.com/office/drawing/2014/main" id="{CAFABF9A-07C0-4121-977A-A68607A3479E}"/>
              </a:ext>
            </a:extLst>
          </p:cNvPr>
          <p:cNvSpPr>
            <a:spLocks noGrp="1"/>
          </p:cNvSpPr>
          <p:nvPr>
            <p:ph idx="1"/>
          </p:nvPr>
        </p:nvSpPr>
        <p:spPr/>
        <p:txBody>
          <a:bodyPr/>
          <a:lstStyle/>
          <a:p>
            <a:pPr marL="0" indent="0">
              <a:buNone/>
            </a:pPr>
            <a:r>
              <a:rPr lang="da-DK" sz="2400" dirty="0"/>
              <a:t>Indsæt kvantitativ/kvalitativ metode</a:t>
            </a:r>
          </a:p>
          <a:p>
            <a:pPr marL="457200" indent="-457200">
              <a:buFont typeface="+mj-lt"/>
              <a:buAutoNum type="arabicPeriod"/>
            </a:pPr>
            <a:r>
              <a:rPr lang="da-DK" sz="2400" dirty="0"/>
              <a:t>En undersøgelse, der fokuserer på de særlige egenskaber og karakteristika </a:t>
            </a:r>
            <a:r>
              <a:rPr lang="da-DK" sz="2400"/>
              <a:t>ved personer, </a:t>
            </a:r>
            <a:r>
              <a:rPr lang="da-DK" sz="2400" dirty="0"/>
              <a:t>kaldes …</a:t>
            </a:r>
          </a:p>
          <a:p>
            <a:pPr marL="457200" indent="-457200">
              <a:buFont typeface="+mj-lt"/>
              <a:buAutoNum type="arabicPeriod"/>
            </a:pPr>
            <a:r>
              <a:rPr lang="da-DK" sz="2400" dirty="0"/>
              <a:t>Statistisk set arbejder de humanistiske fag oftest med … </a:t>
            </a:r>
          </a:p>
          <a:p>
            <a:pPr marL="457200" indent="-457200">
              <a:buFont typeface="+mj-lt"/>
              <a:buAutoNum type="arabicPeriod"/>
            </a:pPr>
            <a:r>
              <a:rPr lang="da-DK" sz="2400" dirty="0"/>
              <a:t>Statistisk set arbejder de naturvidenskabelige fag oftest med …</a:t>
            </a:r>
            <a:endParaRPr lang="da-DK" dirty="0"/>
          </a:p>
          <a:p>
            <a:endParaRPr lang="da-DK" dirty="0"/>
          </a:p>
        </p:txBody>
      </p:sp>
    </p:spTree>
    <p:extLst>
      <p:ext uri="{BB962C8B-B14F-4D97-AF65-F5344CB8AC3E}">
        <p14:creationId xmlns:p14="http://schemas.microsoft.com/office/powerpoint/2010/main" val="575858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19A303-BAF6-4021-A63D-8EE0342DE8B5}"/>
              </a:ext>
            </a:extLst>
          </p:cNvPr>
          <p:cNvSpPr>
            <a:spLocks noGrp="1"/>
          </p:cNvSpPr>
          <p:nvPr>
            <p:ph type="title"/>
          </p:nvPr>
        </p:nvSpPr>
        <p:spPr/>
        <p:txBody>
          <a:bodyPr/>
          <a:lstStyle/>
          <a:p>
            <a:r>
              <a:rPr lang="da-DK" dirty="0">
                <a:solidFill>
                  <a:schemeClr val="tx1"/>
                </a:solidFill>
              </a:rPr>
              <a:t>Validitet og reliabilitet</a:t>
            </a:r>
          </a:p>
        </p:txBody>
      </p:sp>
      <p:sp>
        <p:nvSpPr>
          <p:cNvPr id="3" name="Pladsholder til indhold 2">
            <a:extLst>
              <a:ext uri="{FF2B5EF4-FFF2-40B4-BE49-F238E27FC236}">
                <a16:creationId xmlns:a16="http://schemas.microsoft.com/office/drawing/2014/main" id="{3C973520-F8C4-479C-9A81-7E8D13F83B9F}"/>
              </a:ext>
            </a:extLst>
          </p:cNvPr>
          <p:cNvSpPr>
            <a:spLocks noGrp="1"/>
          </p:cNvSpPr>
          <p:nvPr>
            <p:ph idx="1"/>
          </p:nvPr>
        </p:nvSpPr>
        <p:spPr>
          <a:xfrm>
            <a:off x="3869267" y="682906"/>
            <a:ext cx="7682267" cy="5984112"/>
          </a:xfrm>
        </p:spPr>
        <p:txBody>
          <a:bodyPr>
            <a:noAutofit/>
          </a:bodyPr>
          <a:lstStyle/>
          <a:p>
            <a:pPr marL="0" indent="0">
              <a:spcBef>
                <a:spcPts val="600"/>
              </a:spcBef>
              <a:buNone/>
            </a:pPr>
            <a:r>
              <a:rPr lang="da-DK" b="1" dirty="0"/>
              <a:t>Intern validitet</a:t>
            </a:r>
          </a:p>
          <a:p>
            <a:pPr>
              <a:spcBef>
                <a:spcPts val="600"/>
              </a:spcBef>
            </a:pPr>
            <a:r>
              <a:rPr lang="da-DK" dirty="0"/>
              <a:t>I hvilken grad er undersøgelsen og den efterfølgende behandling af datamaterialet korrekt foretaget og optræder der bias eller andre forstyrrende variabler, som forskerne ikke har kontrol over?</a:t>
            </a:r>
          </a:p>
          <a:p>
            <a:pPr marL="0" indent="0">
              <a:spcBef>
                <a:spcPts val="600"/>
              </a:spcBef>
              <a:buNone/>
            </a:pPr>
            <a:r>
              <a:rPr lang="da-DK" b="1" dirty="0"/>
              <a:t>Ekstern validitet</a:t>
            </a:r>
          </a:p>
          <a:p>
            <a:pPr>
              <a:spcBef>
                <a:spcPts val="600"/>
              </a:spcBef>
            </a:pPr>
            <a:r>
              <a:rPr lang="da-DK" i="1" dirty="0"/>
              <a:t>Ved den kvantitative metode: </a:t>
            </a:r>
            <a:r>
              <a:rPr lang="da-DK" dirty="0"/>
              <a:t>I hvor høj grad kan resultaterne af undersøgelsen generaliseres til at gælde andre situationer og individer end undersøgelsens? Er samplet tilstrækkeligt og repræsentativt?</a:t>
            </a:r>
          </a:p>
          <a:p>
            <a:pPr>
              <a:spcBef>
                <a:spcPts val="600"/>
              </a:spcBef>
            </a:pPr>
            <a:r>
              <a:rPr lang="da-DK" i="1" dirty="0"/>
              <a:t>Ved den kvalitative metode: </a:t>
            </a:r>
            <a:r>
              <a:rPr lang="da-DK" dirty="0"/>
              <a:t>understøttes undersøgelsens konklusioner af veletablerede teorier på området?</a:t>
            </a:r>
          </a:p>
          <a:p>
            <a:pPr marL="0" indent="0">
              <a:spcBef>
                <a:spcPts val="600"/>
              </a:spcBef>
              <a:buNone/>
            </a:pPr>
            <a:r>
              <a:rPr lang="da-DK" b="1" dirty="0"/>
              <a:t>Økologisk validitet</a:t>
            </a:r>
          </a:p>
          <a:p>
            <a:pPr>
              <a:spcBef>
                <a:spcPts val="600"/>
              </a:spcBef>
            </a:pPr>
            <a:r>
              <a:rPr lang="da-DK" dirty="0"/>
              <a:t>Omhandler </a:t>
            </a:r>
            <a:r>
              <a:rPr lang="da-DK" i="1" dirty="0"/>
              <a:t>undersøgelsens miljø </a:t>
            </a:r>
            <a:r>
              <a:rPr lang="da-DK" dirty="0"/>
              <a:t>og betegner, hvorvidt undersøgelsens resultater kan overføres til virkeligheden?</a:t>
            </a:r>
          </a:p>
          <a:p>
            <a:pPr marL="0" indent="0">
              <a:spcBef>
                <a:spcPts val="600"/>
              </a:spcBef>
              <a:buNone/>
            </a:pPr>
            <a:r>
              <a:rPr lang="da-DK" b="1" dirty="0"/>
              <a:t>Reliabilitet</a:t>
            </a:r>
          </a:p>
          <a:p>
            <a:pPr>
              <a:spcBef>
                <a:spcPts val="600"/>
              </a:spcBef>
              <a:buFont typeface="Wingdings" panose="05000000000000000000" pitchFamily="2" charset="2"/>
              <a:buChar char="§"/>
            </a:pPr>
            <a:r>
              <a:rPr lang="da-DK" dirty="0"/>
              <a:t>Hvorvidt kan undersøgelsen bekræftes af andre undersøgelser? Er undersøgelsen så velbeskrevet og systematisk udført, at den kan gentages?</a:t>
            </a:r>
          </a:p>
        </p:txBody>
      </p:sp>
    </p:spTree>
    <p:extLst>
      <p:ext uri="{BB962C8B-B14F-4D97-AF65-F5344CB8AC3E}">
        <p14:creationId xmlns:p14="http://schemas.microsoft.com/office/powerpoint/2010/main" val="156089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B2B2B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B2B2B2"/>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6" end="6"/>
                                            </p:txEl>
                                          </p:spTgt>
                                        </p:tgtEl>
                                        <p:attrNameLst>
                                          <p:attrName>ppt_c</p:attrName>
                                        </p:attrNameLst>
                                      </p:cBhvr>
                                      <p:to>
                                        <a:srgbClr val="B2B2B2"/>
                                      </p:to>
                                    </p:animClr>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8" end="8"/>
                                            </p:txEl>
                                          </p:spTgt>
                                        </p:tgtEl>
                                        <p:attrNameLst>
                                          <p:attrName>ppt_c</p:attrName>
                                        </p:attrNameLst>
                                      </p:cBhvr>
                                      <p:to>
                                        <a:srgbClr val="B2B2B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9C66BD-2452-4D77-8032-71139BE1189D}"/>
              </a:ext>
            </a:extLst>
          </p:cNvPr>
          <p:cNvSpPr>
            <a:spLocks noGrp="1"/>
          </p:cNvSpPr>
          <p:nvPr>
            <p:ph type="title"/>
          </p:nvPr>
        </p:nvSpPr>
        <p:spPr/>
        <p:txBody>
          <a:bodyPr/>
          <a:lstStyle/>
          <a:p>
            <a:r>
              <a:rPr lang="da-DK" dirty="0">
                <a:solidFill>
                  <a:schemeClr val="tx1"/>
                </a:solidFill>
              </a:rPr>
              <a:t>Etik</a:t>
            </a:r>
          </a:p>
        </p:txBody>
      </p:sp>
      <p:sp>
        <p:nvSpPr>
          <p:cNvPr id="3" name="Pladsholder til indhold 2">
            <a:extLst>
              <a:ext uri="{FF2B5EF4-FFF2-40B4-BE49-F238E27FC236}">
                <a16:creationId xmlns:a16="http://schemas.microsoft.com/office/drawing/2014/main" id="{C60D9860-010D-466E-803B-6D7419B7C703}"/>
              </a:ext>
            </a:extLst>
          </p:cNvPr>
          <p:cNvSpPr>
            <a:spLocks noGrp="1"/>
          </p:cNvSpPr>
          <p:nvPr>
            <p:ph idx="1"/>
          </p:nvPr>
        </p:nvSpPr>
        <p:spPr/>
        <p:txBody>
          <a:bodyPr>
            <a:normAutofit/>
          </a:bodyPr>
          <a:lstStyle/>
          <a:p>
            <a:pPr marL="0" indent="0">
              <a:buNone/>
            </a:pPr>
            <a:r>
              <a:rPr lang="da-DK" sz="2200" dirty="0"/>
              <a:t>Hvilke etiske overvejelser tager undersøgelsen med/ikke med?</a:t>
            </a:r>
          </a:p>
          <a:p>
            <a:r>
              <a:rPr lang="da-DK" sz="2200" dirty="0"/>
              <a:t>Informeret samtykke? – Overvej altid, er der nogen der kan føle sig stødt over fx eksperimenter, som man selv synes er harmløse. </a:t>
            </a:r>
          </a:p>
          <a:p>
            <a:r>
              <a:rPr lang="da-DK" sz="2200" dirty="0"/>
              <a:t>Anonymitet? det er et krav til undersøgelser, at deltagerne i undersøgelsen forbliver anonyme.</a:t>
            </a:r>
          </a:p>
          <a:p>
            <a:r>
              <a:rPr lang="da-DK" sz="2200" dirty="0"/>
              <a:t>Beskyttelse af deltagerne? deltagerne må ikke lide overlast</a:t>
            </a:r>
          </a:p>
          <a:p>
            <a:r>
              <a:rPr lang="da-DK" sz="2200" dirty="0"/>
              <a:t>Retten til at fortryde?</a:t>
            </a:r>
          </a:p>
          <a:p>
            <a:endParaRPr lang="da-DK" sz="2200" dirty="0"/>
          </a:p>
        </p:txBody>
      </p:sp>
    </p:spTree>
    <p:extLst>
      <p:ext uri="{BB962C8B-B14F-4D97-AF65-F5344CB8AC3E}">
        <p14:creationId xmlns:p14="http://schemas.microsoft.com/office/powerpoint/2010/main" val="231040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0BC4F87-7308-49BD-BBC3-31733597A028}"/>
              </a:ext>
            </a:extLst>
          </p:cNvPr>
          <p:cNvSpPr>
            <a:spLocks noGrp="1"/>
          </p:cNvSpPr>
          <p:nvPr>
            <p:ph type="title"/>
          </p:nvPr>
        </p:nvSpPr>
        <p:spPr/>
        <p:txBody>
          <a:bodyPr/>
          <a:lstStyle/>
          <a:p>
            <a:r>
              <a:rPr lang="da-DK" dirty="0">
                <a:solidFill>
                  <a:schemeClr val="tx1"/>
                </a:solidFill>
              </a:rPr>
              <a:t>Arbejde med metoder på plancher</a:t>
            </a:r>
          </a:p>
        </p:txBody>
      </p:sp>
      <p:sp>
        <p:nvSpPr>
          <p:cNvPr id="5" name="Pladsholder til indhold 4">
            <a:extLst>
              <a:ext uri="{FF2B5EF4-FFF2-40B4-BE49-F238E27FC236}">
                <a16:creationId xmlns:a16="http://schemas.microsoft.com/office/drawing/2014/main" id="{6DCD4AC6-6F88-4185-BE50-4C9FAB2D9FDC}"/>
              </a:ext>
            </a:extLst>
          </p:cNvPr>
          <p:cNvSpPr>
            <a:spLocks noGrp="1"/>
          </p:cNvSpPr>
          <p:nvPr>
            <p:ph idx="1"/>
          </p:nvPr>
        </p:nvSpPr>
        <p:spPr/>
        <p:txBody>
          <a:bodyPr>
            <a:normAutofit fontScale="92500" lnSpcReduction="10000"/>
          </a:bodyPr>
          <a:lstStyle/>
          <a:p>
            <a:pPr marL="0" indent="0">
              <a:lnSpc>
                <a:spcPct val="107000"/>
              </a:lnSpc>
              <a:spcAft>
                <a:spcPts val="800"/>
              </a:spcAft>
              <a:buNone/>
            </a:pPr>
            <a:r>
              <a:rPr lang="da-DK" sz="1800" b="1" dirty="0">
                <a:effectLst/>
                <a:latin typeface="Calibri" panose="020F0502020204030204" pitchFamily="34" charset="0"/>
                <a:ea typeface="Calibri" panose="020F0502020204030204" pitchFamily="34" charset="0"/>
                <a:cs typeface="Times New Roman" panose="02020603050405020304" pitchFamily="18" charset="0"/>
              </a:rPr>
              <a:t>I første time:</a:t>
            </a:r>
          </a:p>
          <a:p>
            <a:pPr marL="0" indent="0">
              <a:lnSpc>
                <a:spcPct val="107000"/>
              </a:lnSpc>
              <a:spcAft>
                <a:spcPts val="800"/>
              </a:spcAft>
              <a:buNone/>
            </a:pPr>
            <a:r>
              <a:rPr lang="da-DK" sz="1800" dirty="0">
                <a:effectLst/>
                <a:latin typeface="Calibri" panose="020F0502020204030204" pitchFamily="34" charset="0"/>
                <a:ea typeface="Calibri" panose="020F0502020204030204" pitchFamily="34" charset="0"/>
                <a:cs typeface="Times New Roman" panose="02020603050405020304" pitchFamily="18" charset="0"/>
              </a:rPr>
              <a:t>Mål: at få lavet en planche om en metode, som skal præsenteres for resten af klassen</a:t>
            </a:r>
          </a:p>
          <a:p>
            <a:pPr marL="342900" lvl="0" indent="-342900">
              <a:lnSpc>
                <a:spcPct val="107000"/>
              </a:lnSpc>
              <a:buFont typeface="+mj-lt"/>
              <a:buAutoNum type="arabicPeriod"/>
            </a:pPr>
            <a:r>
              <a:rPr lang="da-DK" sz="1800" dirty="0">
                <a:effectLst/>
                <a:latin typeface="Calibri" panose="020F0502020204030204" pitchFamily="34" charset="0"/>
                <a:ea typeface="Calibri" panose="020F0502020204030204" pitchFamily="34" charset="0"/>
                <a:cs typeface="Times New Roman" panose="02020603050405020304" pitchFamily="18" charset="0"/>
              </a:rPr>
              <a:t>Gå i gruppe med de andre, som har læst om samme metode</a:t>
            </a:r>
          </a:p>
          <a:p>
            <a:pPr marL="342900" lvl="0" indent="-342900">
              <a:lnSpc>
                <a:spcPct val="107000"/>
              </a:lnSpc>
              <a:buFont typeface="+mj-lt"/>
              <a:buAutoNum type="arabicPeriod"/>
            </a:pPr>
            <a:r>
              <a:rPr lang="da-DK" sz="1800" dirty="0">
                <a:effectLst/>
                <a:latin typeface="Calibri" panose="020F0502020204030204" pitchFamily="34" charset="0"/>
                <a:ea typeface="Calibri" panose="020F0502020204030204" pitchFamily="34" charset="0"/>
                <a:cs typeface="Times New Roman" panose="02020603050405020304" pitchFamily="18" charset="0"/>
              </a:rPr>
              <a:t>Lav et mindmap til jeres metode, som inddrager:</a:t>
            </a:r>
          </a:p>
          <a:p>
            <a:pPr marL="742950" lvl="1" indent="-285750">
              <a:lnSpc>
                <a:spcPct val="107000"/>
              </a:lnSpc>
              <a:buFont typeface="+mj-lt"/>
              <a:buAutoNum type="alphaLcPeriod"/>
            </a:pPr>
            <a:r>
              <a:rPr lang="da-DK" dirty="0">
                <a:effectLst/>
                <a:latin typeface="Calibri" panose="020F0502020204030204" pitchFamily="34" charset="0"/>
                <a:ea typeface="Calibri" panose="020F0502020204030204" pitchFamily="34" charset="0"/>
                <a:cs typeface="Times New Roman" panose="02020603050405020304" pitchFamily="18" charset="0"/>
              </a:rPr>
              <a:t>En definition og en kortere uddybning af metoden</a:t>
            </a:r>
          </a:p>
          <a:p>
            <a:pPr marL="742950" lvl="1" indent="-285750">
              <a:lnSpc>
                <a:spcPct val="107000"/>
              </a:lnSpc>
              <a:buFont typeface="+mj-lt"/>
              <a:buAutoNum type="alphaLcPeriod"/>
            </a:pPr>
            <a:r>
              <a:rPr lang="da-DK" dirty="0">
                <a:effectLst/>
                <a:latin typeface="Calibri" panose="020F0502020204030204" pitchFamily="34" charset="0"/>
                <a:ea typeface="Calibri" panose="020F0502020204030204" pitchFamily="34" charset="0"/>
                <a:cs typeface="Times New Roman" panose="02020603050405020304" pitchFamily="18" charset="0"/>
              </a:rPr>
              <a:t>Metodens fordele og ulemper</a:t>
            </a:r>
          </a:p>
          <a:p>
            <a:pPr marL="742950" lvl="1" indent="-285750">
              <a:lnSpc>
                <a:spcPct val="107000"/>
              </a:lnSpc>
              <a:buFont typeface="+mj-lt"/>
              <a:buAutoNum type="alphaLcPeriod"/>
            </a:pPr>
            <a:r>
              <a:rPr lang="da-DK" dirty="0">
                <a:effectLst/>
                <a:latin typeface="Calibri" panose="020F0502020204030204" pitchFamily="34" charset="0"/>
                <a:ea typeface="Calibri" panose="020F0502020204030204" pitchFamily="34" charset="0"/>
                <a:cs typeface="Times New Roman" panose="02020603050405020304" pitchFamily="18" charset="0"/>
              </a:rPr>
              <a:t>Kritisk vurdering af 1-2 psykologiske undersøgelser, der anvender </a:t>
            </a:r>
            <a:r>
              <a:rPr lang="da-DK" dirty="0">
                <a:latin typeface="Calibri" panose="020F0502020204030204" pitchFamily="34" charset="0"/>
                <a:ea typeface="Calibri" panose="020F0502020204030204" pitchFamily="34" charset="0"/>
                <a:cs typeface="Times New Roman" panose="02020603050405020304" pitchFamily="18" charset="0"/>
              </a:rPr>
              <a:t>denne</a:t>
            </a:r>
            <a:r>
              <a:rPr lang="da-DK" dirty="0">
                <a:effectLst/>
                <a:latin typeface="Calibri" panose="020F0502020204030204" pitchFamily="34" charset="0"/>
                <a:ea typeface="Calibri" panose="020F0502020204030204" pitchFamily="34" charset="0"/>
                <a:cs typeface="Times New Roman" panose="02020603050405020304" pitchFamily="18" charset="0"/>
              </a:rPr>
              <a:t> metode. I skal selv finde undersøgelserne fra undervisningen i psykologi c/b</a:t>
            </a:r>
            <a:r>
              <a:rPr lang="da-DK" dirty="0">
                <a:latin typeface="Calibri" panose="020F0502020204030204" pitchFamily="34" charset="0"/>
                <a:ea typeface="Calibri" panose="020F0502020204030204" pitchFamily="34" charset="0"/>
                <a:cs typeface="Times New Roman" panose="02020603050405020304" pitchFamily="18" charset="0"/>
              </a:rPr>
              <a:t> eller via informationssøgning</a:t>
            </a:r>
            <a:r>
              <a:rPr lang="da-DK" dirty="0">
                <a:effectLst/>
                <a:latin typeface="Calibri" panose="020F0502020204030204" pitchFamily="34" charset="0"/>
                <a:ea typeface="Calibri" panose="020F0502020204030204" pitchFamily="34" charset="0"/>
                <a:cs typeface="Times New Roman" panose="02020603050405020304" pitchFamily="18" charset="0"/>
              </a:rPr>
              <a:t>. Inddrag ét eller flere af følgende begreber i jeres vurdering: Empiri/</a:t>
            </a:r>
            <a:r>
              <a:rPr lang="da-DK" dirty="0">
                <a:latin typeface="Calibri" panose="020F0502020204030204" pitchFamily="34" charset="0"/>
                <a:ea typeface="Calibri" panose="020F0502020204030204" pitchFamily="34" charset="0"/>
                <a:cs typeface="Times New Roman" panose="02020603050405020304" pitchFamily="18" charset="0"/>
              </a:rPr>
              <a:t>teori, </a:t>
            </a:r>
            <a:r>
              <a:rPr lang="da-DK" dirty="0">
                <a:effectLst/>
                <a:latin typeface="Calibri" panose="020F0502020204030204" pitchFamily="34" charset="0"/>
                <a:ea typeface="Calibri" panose="020F0502020204030204" pitchFamily="34" charset="0"/>
                <a:cs typeface="Times New Roman" panose="02020603050405020304" pitchFamily="18" charset="0"/>
              </a:rPr>
              <a:t>induktion/deduktion, kvantitativ/kvalitativ, validitet/reliabilitet og etik.</a:t>
            </a:r>
          </a:p>
          <a:p>
            <a:pPr marL="342900" lvl="0" indent="-342900">
              <a:lnSpc>
                <a:spcPct val="107000"/>
              </a:lnSpc>
              <a:buFont typeface="+mj-lt"/>
              <a:buAutoNum type="arabicPeriod"/>
            </a:pPr>
            <a:r>
              <a:rPr lang="da-DK" sz="1800" dirty="0">
                <a:effectLst/>
                <a:latin typeface="Calibri" panose="020F0502020204030204" pitchFamily="34" charset="0"/>
                <a:ea typeface="Calibri" panose="020F0502020204030204" pitchFamily="34" charset="0"/>
                <a:cs typeface="Times New Roman" panose="02020603050405020304" pitchFamily="18" charset="0"/>
              </a:rPr>
              <a:t>Jeres mindmap skal skrives på en planche, hvortil i forbereder en mundtlig udfoldelse af planchen. Husk at alle fra gruppen skal have ordet.</a:t>
            </a:r>
          </a:p>
          <a:p>
            <a:pPr marL="342900" lvl="0" indent="-342900">
              <a:lnSpc>
                <a:spcPct val="107000"/>
              </a:lnSpc>
              <a:spcAft>
                <a:spcPts val="800"/>
              </a:spcAft>
              <a:buFont typeface="+mj-lt"/>
              <a:buAutoNum type="arabicPeriod"/>
            </a:pPr>
            <a:r>
              <a:rPr lang="da-DK" sz="1800" dirty="0">
                <a:effectLst/>
                <a:latin typeface="Calibri" panose="020F0502020204030204" pitchFamily="34" charset="0"/>
                <a:ea typeface="Calibri" panose="020F0502020204030204" pitchFamily="34" charset="0"/>
                <a:cs typeface="Times New Roman" panose="02020603050405020304" pitchFamily="18" charset="0"/>
              </a:rPr>
              <a:t>Planchen afleveres til lærer, når timen slutter.</a:t>
            </a:r>
          </a:p>
        </p:txBody>
      </p:sp>
    </p:spTree>
    <p:extLst>
      <p:ext uri="{BB962C8B-B14F-4D97-AF65-F5344CB8AC3E}">
        <p14:creationId xmlns:p14="http://schemas.microsoft.com/office/powerpoint/2010/main" val="274684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48FD58-CA5B-4D8F-A6F6-8ED93C20CC9A}"/>
              </a:ext>
            </a:extLst>
          </p:cNvPr>
          <p:cNvSpPr>
            <a:spLocks noGrp="1"/>
          </p:cNvSpPr>
          <p:nvPr>
            <p:ph type="title"/>
          </p:nvPr>
        </p:nvSpPr>
        <p:spPr/>
        <p:txBody>
          <a:bodyPr/>
          <a:lstStyle/>
          <a:p>
            <a:r>
              <a:rPr lang="da-DK" dirty="0">
                <a:solidFill>
                  <a:schemeClr val="tx1"/>
                </a:solidFill>
              </a:rPr>
              <a:t>Fernisering</a:t>
            </a:r>
          </a:p>
        </p:txBody>
      </p:sp>
      <p:sp>
        <p:nvSpPr>
          <p:cNvPr id="3" name="Pladsholder til indhold 2">
            <a:extLst>
              <a:ext uri="{FF2B5EF4-FFF2-40B4-BE49-F238E27FC236}">
                <a16:creationId xmlns:a16="http://schemas.microsoft.com/office/drawing/2014/main" id="{F916C8DC-D0A4-4DB1-A5CC-BC16D15533BC}"/>
              </a:ext>
            </a:extLst>
          </p:cNvPr>
          <p:cNvSpPr>
            <a:spLocks noGrp="1"/>
          </p:cNvSpPr>
          <p:nvPr>
            <p:ph idx="1"/>
          </p:nvPr>
        </p:nvSpPr>
        <p:spPr/>
        <p:txBody>
          <a:bodyPr/>
          <a:lstStyle/>
          <a:p>
            <a:pPr marL="0" indent="0">
              <a:lnSpc>
                <a:spcPct val="107000"/>
              </a:lnSpc>
              <a:spcAft>
                <a:spcPts val="800"/>
              </a:spcAft>
              <a:buNone/>
            </a:pPr>
            <a:r>
              <a:rPr lang="da-DK" sz="1800" b="1" dirty="0">
                <a:effectLst/>
                <a:latin typeface="Calibri" panose="020F0502020204030204" pitchFamily="34" charset="0"/>
                <a:ea typeface="Calibri" panose="020F0502020204030204" pitchFamily="34" charset="0"/>
                <a:cs typeface="Times New Roman" panose="02020603050405020304" pitchFamily="18" charset="0"/>
              </a:rPr>
              <a:t>I anden time: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da-DK" sz="1800" dirty="0">
                <a:effectLst/>
                <a:latin typeface="Calibri" panose="020F0502020204030204" pitchFamily="34" charset="0"/>
                <a:ea typeface="Calibri" panose="020F0502020204030204" pitchFamily="34" charset="0"/>
                <a:cs typeface="Times New Roman" panose="02020603050405020304" pitchFamily="18" charset="0"/>
              </a:rPr>
              <a:t>Mål: Fernisering – præsentation af plancher </a:t>
            </a:r>
          </a:p>
          <a:p>
            <a:pPr marL="342900" lvl="0" indent="-342900">
              <a:lnSpc>
                <a:spcPct val="107000"/>
              </a:lnSpc>
              <a:buFont typeface="Symbol" panose="05050102010706020507" pitchFamily="18" charset="2"/>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Plancherne hænges op på tavler, der skal være plads nok imellem tavlerne til at klassen kan bevæge sig rundt imellem dem.</a:t>
            </a:r>
          </a:p>
          <a:p>
            <a:pPr marL="342900" lvl="0" indent="-342900">
              <a:lnSpc>
                <a:spcPct val="107000"/>
              </a:lnSpc>
              <a:buFont typeface="Symbol" panose="05050102010706020507" pitchFamily="18" charset="2"/>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Alle grupper præsenterer på skift, mens de lyttende stiller spørgsmål for </a:t>
            </a:r>
            <a:r>
              <a:rPr lang="da-DK" sz="1800">
                <a:effectLst/>
                <a:latin typeface="Calibri" panose="020F0502020204030204" pitchFamily="34" charset="0"/>
                <a:ea typeface="Calibri" panose="020F0502020204030204" pitchFamily="34" charset="0"/>
                <a:cs typeface="Times New Roman" panose="02020603050405020304" pitchFamily="18" charset="0"/>
              </a:rPr>
              <a:t>yderligere uddybning.</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Til slut tages billede af plancherne, så de kan blive gemt på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lectio</a:t>
            </a:r>
            <a:r>
              <a:rPr lang="da-DK"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da-DK" dirty="0"/>
          </a:p>
        </p:txBody>
      </p:sp>
    </p:spTree>
    <p:extLst>
      <p:ext uri="{BB962C8B-B14F-4D97-AF65-F5344CB8AC3E}">
        <p14:creationId xmlns:p14="http://schemas.microsoft.com/office/powerpoint/2010/main" val="242575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am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Ram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am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1144</TotalTime>
  <Words>1509</Words>
  <Application>Microsoft Office PowerPoint</Application>
  <PresentationFormat>Widescreen</PresentationFormat>
  <Paragraphs>129</Paragraphs>
  <Slides>19</Slides>
  <Notes>6</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19</vt:i4>
      </vt:variant>
    </vt:vector>
  </HeadingPairs>
  <TitlesOfParts>
    <vt:vector size="26" baseType="lpstr">
      <vt:lpstr>Arial</vt:lpstr>
      <vt:lpstr>Calibri</vt:lpstr>
      <vt:lpstr>Corbel</vt:lpstr>
      <vt:lpstr>Symbol</vt:lpstr>
      <vt:lpstr>Wingdings</vt:lpstr>
      <vt:lpstr>Wingdings 2</vt:lpstr>
      <vt:lpstr>Ramme</vt:lpstr>
      <vt:lpstr>Videnskabsteori og metode I</vt:lpstr>
      <vt:lpstr>Timens forløb</vt:lpstr>
      <vt:lpstr>Empiri og teori</vt:lpstr>
      <vt:lpstr>Induktion og deduktion</vt:lpstr>
      <vt:lpstr>Induktion I</vt:lpstr>
      <vt:lpstr>Induktion II</vt:lpstr>
      <vt:lpstr>Øvelse</vt:lpstr>
      <vt:lpstr>Deduktion</vt:lpstr>
      <vt:lpstr>Øvelse</vt:lpstr>
      <vt:lpstr>Kvantitativ metode</vt:lpstr>
      <vt:lpstr>Kvalitativ metode</vt:lpstr>
      <vt:lpstr>PowerPoint-præsentation</vt:lpstr>
      <vt:lpstr>PowerPoint-præsentation</vt:lpstr>
      <vt:lpstr>PowerPoint-præsentation</vt:lpstr>
      <vt:lpstr>Øvelse: Tal med sidemakker</vt:lpstr>
      <vt:lpstr>Validitet og reliabilitet</vt:lpstr>
      <vt:lpstr>Etik</vt:lpstr>
      <vt:lpstr>Arbejde med metoder på plancher</vt:lpstr>
      <vt:lpstr>Fernisering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Videnskabsteori og metode I</dc:title>
  <dc:creator>Charlotte Andersen</dc:creator>
  <cp:lastModifiedBy>Christian Ørslev Nielsen</cp:lastModifiedBy>
  <cp:revision>1</cp:revision>
  <dcterms:created xsi:type="dcterms:W3CDTF">2023-09-25T10:47:36Z</dcterms:created>
  <dcterms:modified xsi:type="dcterms:W3CDTF">2024-10-01T07:02:19Z</dcterms:modified>
</cp:coreProperties>
</file>