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5" r:id="rId10"/>
    <p:sldId id="264" r:id="rId11"/>
    <p:sldId id="266" r:id="rId12"/>
    <p:sldId id="267" r:id="rId1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4" autoAdjust="0"/>
    <p:restoredTop sz="94660"/>
  </p:normalViewPr>
  <p:slideViewPr>
    <p:cSldViewPr snapToGrid="0">
      <p:cViewPr>
        <p:scale>
          <a:sx n="76" d="100"/>
          <a:sy n="76" d="100"/>
        </p:scale>
        <p:origin x="18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Hauervig" userId="a35a7c7c-5fb9-4c6a-96b7-abddfd9a80ae" providerId="ADAL" clId="{01073010-96F4-4F76-B1D5-AD2D24BD4AFB}"/>
    <pc:docChg chg="custSel modSld">
      <pc:chgData name="Andreas Hauervig" userId="a35a7c7c-5fb9-4c6a-96b7-abddfd9a80ae" providerId="ADAL" clId="{01073010-96F4-4F76-B1D5-AD2D24BD4AFB}" dt="2024-10-01T11:08:38.261" v="394" actId="113"/>
      <pc:docMkLst>
        <pc:docMk/>
      </pc:docMkLst>
      <pc:sldChg chg="modSp mod">
        <pc:chgData name="Andreas Hauervig" userId="a35a7c7c-5fb9-4c6a-96b7-abddfd9a80ae" providerId="ADAL" clId="{01073010-96F4-4F76-B1D5-AD2D24BD4AFB}" dt="2024-10-01T11:05:52.638" v="174" actId="313"/>
        <pc:sldMkLst>
          <pc:docMk/>
          <pc:sldMk cId="2937754386" sldId="262"/>
        </pc:sldMkLst>
        <pc:spChg chg="mod">
          <ac:chgData name="Andreas Hauervig" userId="a35a7c7c-5fb9-4c6a-96b7-abddfd9a80ae" providerId="ADAL" clId="{01073010-96F4-4F76-B1D5-AD2D24BD4AFB}" dt="2024-10-01T11:05:34.087" v="122" actId="27636"/>
          <ac:spMkLst>
            <pc:docMk/>
            <pc:sldMk cId="2937754386" sldId="262"/>
            <ac:spMk id="2" creationId="{7A755BFB-2924-44FF-BCE2-16FC25DA8746}"/>
          </ac:spMkLst>
        </pc:spChg>
        <pc:spChg chg="mod">
          <ac:chgData name="Andreas Hauervig" userId="a35a7c7c-5fb9-4c6a-96b7-abddfd9a80ae" providerId="ADAL" clId="{01073010-96F4-4F76-B1D5-AD2D24BD4AFB}" dt="2024-10-01T11:05:52.638" v="174" actId="313"/>
          <ac:spMkLst>
            <pc:docMk/>
            <pc:sldMk cId="2937754386" sldId="262"/>
            <ac:spMk id="3" creationId="{232312A2-BE51-42D8-A855-59475C74A144}"/>
          </ac:spMkLst>
        </pc:spChg>
      </pc:sldChg>
      <pc:sldChg chg="modSp mod">
        <pc:chgData name="Andreas Hauervig" userId="a35a7c7c-5fb9-4c6a-96b7-abddfd9a80ae" providerId="ADAL" clId="{01073010-96F4-4F76-B1D5-AD2D24BD4AFB}" dt="2024-10-01T11:02:58.764" v="94" actId="20577"/>
        <pc:sldMkLst>
          <pc:docMk/>
          <pc:sldMk cId="242263372" sldId="264"/>
        </pc:sldMkLst>
        <pc:spChg chg="mod">
          <ac:chgData name="Andreas Hauervig" userId="a35a7c7c-5fb9-4c6a-96b7-abddfd9a80ae" providerId="ADAL" clId="{01073010-96F4-4F76-B1D5-AD2D24BD4AFB}" dt="2024-10-01T11:02:58.764" v="94" actId="20577"/>
          <ac:spMkLst>
            <pc:docMk/>
            <pc:sldMk cId="242263372" sldId="264"/>
            <ac:spMk id="3" creationId="{232312A2-BE51-42D8-A855-59475C74A144}"/>
          </ac:spMkLst>
        </pc:spChg>
      </pc:sldChg>
      <pc:sldChg chg="modSp mod">
        <pc:chgData name="Andreas Hauervig" userId="a35a7c7c-5fb9-4c6a-96b7-abddfd9a80ae" providerId="ADAL" clId="{01073010-96F4-4F76-B1D5-AD2D24BD4AFB}" dt="2024-10-01T11:08:38.261" v="394" actId="113"/>
        <pc:sldMkLst>
          <pc:docMk/>
          <pc:sldMk cId="899355519" sldId="265"/>
        </pc:sldMkLst>
        <pc:spChg chg="mod">
          <ac:chgData name="Andreas Hauervig" userId="a35a7c7c-5fb9-4c6a-96b7-abddfd9a80ae" providerId="ADAL" clId="{01073010-96F4-4F76-B1D5-AD2D24BD4AFB}" dt="2024-10-01T11:08:38.261" v="394" actId="113"/>
          <ac:spMkLst>
            <pc:docMk/>
            <pc:sldMk cId="899355519" sldId="265"/>
            <ac:spMk id="3" creationId="{232312A2-BE51-42D8-A855-59475C74A144}"/>
          </ac:spMkLst>
        </pc:spChg>
      </pc:sldChg>
      <pc:sldChg chg="modSp mod">
        <pc:chgData name="Andreas Hauervig" userId="a35a7c7c-5fb9-4c6a-96b7-abddfd9a80ae" providerId="ADAL" clId="{01073010-96F4-4F76-B1D5-AD2D24BD4AFB}" dt="2024-10-01T10:39:12.235" v="14" actId="20577"/>
        <pc:sldMkLst>
          <pc:docMk/>
          <pc:sldMk cId="3025333679" sldId="267"/>
        </pc:sldMkLst>
        <pc:spChg chg="mod">
          <ac:chgData name="Andreas Hauervig" userId="a35a7c7c-5fb9-4c6a-96b7-abddfd9a80ae" providerId="ADAL" clId="{01073010-96F4-4F76-B1D5-AD2D24BD4AFB}" dt="2024-10-01T10:39:12.235" v="14" actId="20577"/>
          <ac:spMkLst>
            <pc:docMk/>
            <pc:sldMk cId="3025333679" sldId="267"/>
            <ac:spMk id="2" creationId="{F3C2AF8B-CAAE-AA5C-2DB3-AD520240B2A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9898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773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435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091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351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091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11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927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543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004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377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445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28" r:id="rId6"/>
    <p:sldLayoutId id="2147483724" r:id="rId7"/>
    <p:sldLayoutId id="2147483725" r:id="rId8"/>
    <p:sldLayoutId id="2147483726" r:id="rId9"/>
    <p:sldLayoutId id="2147483727" r:id="rId10"/>
    <p:sldLayoutId id="214748372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E2F58BF-12E5-4B5A-AD25-4DAAA2742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015BC91-07A2-42AE-9229-23113CE4CA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da-DK" sz="4800" dirty="0"/>
              <a:t>Iagttagelse</a:t>
            </a:r>
            <a:br>
              <a:rPr lang="da-DK" sz="4800" dirty="0"/>
            </a:br>
            <a:r>
              <a:rPr lang="da-DK" sz="4800" dirty="0"/>
              <a:t>Sansning</a:t>
            </a:r>
            <a:br>
              <a:rPr lang="da-DK" sz="4800" dirty="0"/>
            </a:br>
            <a:r>
              <a:rPr lang="da-DK" sz="4800" dirty="0"/>
              <a:t>Væren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E9F9CCA-403A-46DF-A721-04EBD9200D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r>
              <a:rPr lang="da-DK" sz="2000" dirty="0"/>
              <a:t>Erkendelse</a:t>
            </a:r>
          </a:p>
        </p:txBody>
      </p:sp>
      <p:sp>
        <p:nvSpPr>
          <p:cNvPr id="11" name="!!accent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3D-lilla Chromosome design">
            <a:extLst>
              <a:ext uri="{FF2B5EF4-FFF2-40B4-BE49-F238E27FC236}">
                <a16:creationId xmlns:a16="http://schemas.microsoft.com/office/drawing/2014/main" id="{95ED98DD-7570-0BAF-C86A-A65B984FFB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78" r="1" b="3080"/>
          <a:stretch/>
        </p:blipFill>
        <p:spPr>
          <a:xfrm>
            <a:off x="4868487" y="10"/>
            <a:ext cx="732351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651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422B80-99DB-4738-9456-A6B2CDFCD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Iagttagelse 1 - forskellen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4B79CB8-A3D4-4835-B765-E53F89CB7BF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568" y="3020437"/>
            <a:ext cx="3422876" cy="342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96134612-09B2-4038-82BE-64DA3CB86756}"/>
              </a:ext>
            </a:extLst>
          </p:cNvPr>
          <p:cNvSpPr txBox="1"/>
          <p:nvPr/>
        </p:nvSpPr>
        <p:spPr>
          <a:xfrm>
            <a:off x="5240323" y="2903523"/>
            <a:ext cx="41529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000" b="1" dirty="0"/>
              <a:t>Rubins vase</a:t>
            </a:r>
          </a:p>
          <a:p>
            <a:r>
              <a:rPr lang="da-DK" sz="4000" dirty="0"/>
              <a:t>Figur/grund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07F3EF16-4E1D-C3DB-B620-2BDC524395AF}"/>
              </a:ext>
            </a:extLst>
          </p:cNvPr>
          <p:cNvSpPr txBox="1"/>
          <p:nvPr/>
        </p:nvSpPr>
        <p:spPr>
          <a:xfrm>
            <a:off x="5327009" y="4731875"/>
            <a:ext cx="618470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”At iagttage er at håndtere en forskel med henblik på at </a:t>
            </a:r>
          </a:p>
          <a:p>
            <a:r>
              <a:rPr lang="da-DK" dirty="0"/>
              <a:t>betegne den ene, og ikke den anden, side af forskellen. </a:t>
            </a:r>
          </a:p>
          <a:p>
            <a:r>
              <a:rPr lang="da-DK" dirty="0"/>
              <a:t>Det indebærer et dobbelt fravalg: Først fravælges andre</a:t>
            </a:r>
          </a:p>
          <a:p>
            <a:r>
              <a:rPr lang="da-DK" dirty="0"/>
              <a:t>forskelle, dernæst fravælges den umarkerede side af </a:t>
            </a:r>
          </a:p>
          <a:p>
            <a:r>
              <a:rPr lang="da-DK" dirty="0"/>
              <a:t>forskellen.” (Thyssen)</a:t>
            </a:r>
          </a:p>
        </p:txBody>
      </p:sp>
    </p:spTree>
    <p:extLst>
      <p:ext uri="{BB962C8B-B14F-4D97-AF65-F5344CB8AC3E}">
        <p14:creationId xmlns:p14="http://schemas.microsoft.com/office/powerpoint/2010/main" val="960247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CBF9FA-50A2-443A-9F8B-8001E7CFA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Iagttagelse 2 - relationen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31CB6FC-2B45-48D9-A4FA-C7FF195D2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3405632" cy="3694176"/>
          </a:xfrm>
        </p:spPr>
        <p:txBody>
          <a:bodyPr/>
          <a:lstStyle/>
          <a:p>
            <a:pPr marL="0" indent="0">
              <a:buNone/>
            </a:pPr>
            <a:r>
              <a:rPr lang="da-DK" b="1" dirty="0"/>
              <a:t>Præpositioner</a:t>
            </a:r>
          </a:p>
          <a:p>
            <a:pPr marL="0" indent="0">
              <a:buNone/>
            </a:pPr>
            <a:r>
              <a:rPr lang="da-DK" dirty="0"/>
              <a:t>I, ved, over, under …</a:t>
            </a:r>
          </a:p>
        </p:txBody>
      </p:sp>
      <p:pic>
        <p:nvPicPr>
          <p:cNvPr id="2050" name="Picture 2" descr="Dansksiderne: Præpositioner">
            <a:extLst>
              <a:ext uri="{FF2B5EF4-FFF2-40B4-BE49-F238E27FC236}">
                <a16:creationId xmlns:a16="http://schemas.microsoft.com/office/drawing/2014/main" id="{42F5D266-D120-411B-A4C1-F7532B18A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478024"/>
            <a:ext cx="4546600" cy="378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8174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427ACE-878B-405F-AF01-340C577FB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Hierarki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F0A127C1-1460-42F2-9EF0-D7DFDD15CE7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62" y="2478088"/>
            <a:ext cx="5175638" cy="3694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A9E99D93-4EB1-4AF4-B5D0-9ED5BE0249CF}"/>
              </a:ext>
            </a:extLst>
          </p:cNvPr>
          <p:cNvSpPr txBox="1"/>
          <p:nvPr/>
        </p:nvSpPr>
        <p:spPr>
          <a:xfrm>
            <a:off x="6423520" y="2478088"/>
            <a:ext cx="53965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”Sansning kommer før iagttagelse, fordi både ord og det, som ord henviser til må sanses for at kunne genkendes. Men med sproget dør sansningens uskyld.” (Thyssen)</a:t>
            </a:r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Iagttagelse kræver tænkning/sprog</a:t>
            </a:r>
          </a:p>
          <a:p>
            <a:endParaRPr lang="da-DK" dirty="0"/>
          </a:p>
          <a:p>
            <a:r>
              <a:rPr lang="da-DK" dirty="0"/>
              <a:t>Sansning er umiddelbar</a:t>
            </a:r>
          </a:p>
          <a:p>
            <a:endParaRPr lang="da-DK" dirty="0"/>
          </a:p>
          <a:p>
            <a:r>
              <a:rPr lang="da-DK" dirty="0"/>
              <a:t>”Iagttagelse finder sted i en ordnet verden. Den kræver </a:t>
            </a:r>
            <a:r>
              <a:rPr lang="da-DK" i="1" dirty="0"/>
              <a:t>en iagttager, en forskel, en verden</a:t>
            </a:r>
            <a:r>
              <a:rPr lang="da-DK" dirty="0"/>
              <a:t>, som forskellen kan åbne, </a:t>
            </a:r>
            <a:r>
              <a:rPr lang="da-DK" i="1" dirty="0"/>
              <a:t>og andre mulige forskelle</a:t>
            </a:r>
            <a:r>
              <a:rPr lang="da-DK" dirty="0"/>
              <a:t>. (Thyssen – min kursivering)</a:t>
            </a:r>
          </a:p>
        </p:txBody>
      </p:sp>
    </p:spTree>
    <p:extLst>
      <p:ext uri="{BB962C8B-B14F-4D97-AF65-F5344CB8AC3E}">
        <p14:creationId xmlns:p14="http://schemas.microsoft.com/office/powerpoint/2010/main" val="2874325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09C4D7-2E71-4ABE-BBBF-C2ED47D5E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Sansning</a:t>
            </a:r>
          </a:p>
        </p:txBody>
      </p:sp>
      <p:pic>
        <p:nvPicPr>
          <p:cNvPr id="4098" name="Picture 2" descr="Sære sanser">
            <a:extLst>
              <a:ext uri="{FF2B5EF4-FFF2-40B4-BE49-F238E27FC236}">
                <a16:creationId xmlns:a16="http://schemas.microsoft.com/office/drawing/2014/main" id="{E4CCC4AB-E31D-4C82-8F2C-6C0088950A7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568" y="2138112"/>
            <a:ext cx="4832088" cy="451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F3530E2B-7AB8-CF83-77F0-37E8DEE836A9}"/>
              </a:ext>
            </a:extLst>
          </p:cNvPr>
          <p:cNvSpPr txBox="1"/>
          <p:nvPr/>
        </p:nvSpPr>
        <p:spPr>
          <a:xfrm>
            <a:off x="6912528" y="2785145"/>
            <a:ext cx="501611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”Mennesket lever og handler, før det taler”</a:t>
            </a:r>
          </a:p>
          <a:p>
            <a:endParaRPr lang="da-DK" dirty="0"/>
          </a:p>
          <a:p>
            <a:r>
              <a:rPr lang="da-DK" dirty="0"/>
              <a:t>”At filosofere er at trænge ned til den dybe</a:t>
            </a:r>
          </a:p>
          <a:p>
            <a:r>
              <a:rPr lang="da-DK" dirty="0"/>
              <a:t>forskel, som ligger til grund for andre forskel-</a:t>
            </a:r>
          </a:p>
          <a:p>
            <a:r>
              <a:rPr lang="da-DK" dirty="0"/>
              <a:t>le.”</a:t>
            </a:r>
          </a:p>
          <a:p>
            <a:endParaRPr lang="da-DK" dirty="0"/>
          </a:p>
          <a:p>
            <a:r>
              <a:rPr lang="da-DK" dirty="0"/>
              <a:t>”Det filosofiske blik vil se verden i et nyt lys.</a:t>
            </a:r>
          </a:p>
          <a:p>
            <a:r>
              <a:rPr lang="da-DK" dirty="0"/>
              <a:t>Det foreslår alternativer.” (Thyssen)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55190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21F301-3362-4D7A-AEED-227FFB30E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Argumentation 1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EA4B570-9610-4A60-BC15-B2587AC31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3615654"/>
            <a:ext cx="5272532" cy="255654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dirty="0"/>
              <a:t>P1: 	Alle mennesker er dødelige</a:t>
            </a:r>
          </a:p>
          <a:p>
            <a:pPr marL="0" indent="0">
              <a:buNone/>
            </a:pPr>
            <a:r>
              <a:rPr lang="da-DK" dirty="0"/>
              <a:t>P2: 	Sokrates er et menneske.</a:t>
            </a:r>
          </a:p>
          <a:p>
            <a:pPr marL="0" indent="0">
              <a:buNone/>
            </a:pPr>
            <a:r>
              <a:rPr lang="da-DK" dirty="0"/>
              <a:t>K: 	Sokrates er dødelig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Tilstrækkelig</a:t>
            </a:r>
          </a:p>
          <a:p>
            <a:pPr marL="0" indent="0">
              <a:buNone/>
            </a:pPr>
            <a:r>
              <a:rPr lang="da-DK" dirty="0"/>
              <a:t>Nødvendig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BEE038DA-F69B-4CC7-A1B4-82BCF81179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504123"/>
            <a:ext cx="4302164" cy="3805237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517B1655-8FF1-D213-1F57-8F9AC4A26EEE}"/>
              </a:ext>
            </a:extLst>
          </p:cNvPr>
          <p:cNvSpPr txBox="1"/>
          <p:nvPr/>
        </p:nvSpPr>
        <p:spPr>
          <a:xfrm>
            <a:off x="1183016" y="2210270"/>
            <a:ext cx="5016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Filosofi beskriver verden uden appel til guder. Argumentet er dens våben og møntfod.” (Thyssen)</a:t>
            </a:r>
          </a:p>
        </p:txBody>
      </p:sp>
    </p:spTree>
    <p:extLst>
      <p:ext uri="{BB962C8B-B14F-4D97-AF65-F5344CB8AC3E}">
        <p14:creationId xmlns:p14="http://schemas.microsoft.com/office/powerpoint/2010/main" val="4042388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21F301-3362-4D7A-AEED-227FFB30E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Argumentation 2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EA4B570-9610-4A60-BC15-B2587AC31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6288532" cy="3694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 err="1"/>
              <a:t>Axiom</a:t>
            </a:r>
            <a:r>
              <a:rPr lang="da-DK" dirty="0"/>
              <a:t>: 	Alle mennesker er dødelige</a:t>
            </a:r>
          </a:p>
          <a:p>
            <a:pPr marL="0" indent="0">
              <a:buNone/>
            </a:pPr>
            <a:r>
              <a:rPr lang="da-DK" dirty="0"/>
              <a:t>		Sokrates er et menneske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Deduktion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Teori:	 	Sokrates er dødelig</a:t>
            </a:r>
          </a:p>
          <a:p>
            <a:pPr marL="0" indent="0">
              <a:buNone/>
            </a:pPr>
            <a:endParaRPr lang="da-DK" dirty="0"/>
          </a:p>
        </p:txBody>
      </p:sp>
      <p:cxnSp>
        <p:nvCxnSpPr>
          <p:cNvPr id="6" name="Lige pilforbindelse 5">
            <a:extLst>
              <a:ext uri="{FF2B5EF4-FFF2-40B4-BE49-F238E27FC236}">
                <a16:creationId xmlns:a16="http://schemas.microsoft.com/office/drawing/2014/main" id="{87152B2B-D22A-4044-A266-047F2D2AC7CD}"/>
              </a:ext>
            </a:extLst>
          </p:cNvPr>
          <p:cNvCxnSpPr/>
          <p:nvPr/>
        </p:nvCxnSpPr>
        <p:spPr>
          <a:xfrm>
            <a:off x="1701800" y="2997200"/>
            <a:ext cx="0" cy="520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Lige pilforbindelse 6">
            <a:extLst>
              <a:ext uri="{FF2B5EF4-FFF2-40B4-BE49-F238E27FC236}">
                <a16:creationId xmlns:a16="http://schemas.microsoft.com/office/drawing/2014/main" id="{A377D409-E206-4960-B211-B3C12C146C40}"/>
              </a:ext>
            </a:extLst>
          </p:cNvPr>
          <p:cNvCxnSpPr/>
          <p:nvPr/>
        </p:nvCxnSpPr>
        <p:spPr>
          <a:xfrm>
            <a:off x="1701800" y="4572000"/>
            <a:ext cx="0" cy="520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felt 7">
            <a:extLst>
              <a:ext uri="{FF2B5EF4-FFF2-40B4-BE49-F238E27FC236}">
                <a16:creationId xmlns:a16="http://schemas.microsoft.com/office/drawing/2014/main" id="{DF183A75-7F01-43F4-8EDC-30BFD8D947AE}"/>
              </a:ext>
            </a:extLst>
          </p:cNvPr>
          <p:cNvSpPr txBox="1"/>
          <p:nvPr/>
        </p:nvSpPr>
        <p:spPr>
          <a:xfrm>
            <a:off x="7670800" y="2794000"/>
            <a:ext cx="3911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/>
              <a:t>Axiom</a:t>
            </a:r>
            <a:r>
              <a:rPr lang="da-DK" dirty="0"/>
              <a:t>: En selvindlysende sandhed</a:t>
            </a:r>
          </a:p>
          <a:p>
            <a:r>
              <a:rPr lang="da-DK" dirty="0"/>
              <a:t>Teori/teoremer: Dom som logisk må være sandt.</a:t>
            </a:r>
          </a:p>
          <a:p>
            <a:r>
              <a:rPr lang="da-DK" dirty="0"/>
              <a:t>Deduktion: Udledning – fra det ene til det andet. Hvis A og B gælder, så gælder også C.</a:t>
            </a:r>
          </a:p>
        </p:txBody>
      </p:sp>
    </p:spTree>
    <p:extLst>
      <p:ext uri="{BB962C8B-B14F-4D97-AF65-F5344CB8AC3E}">
        <p14:creationId xmlns:p14="http://schemas.microsoft.com/office/powerpoint/2010/main" val="4120503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755BFB-2924-44FF-BCE2-16FC25DA8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err="1"/>
              <a:t>Parmenides</a:t>
            </a:r>
            <a:r>
              <a:rPr lang="da-DK" dirty="0"/>
              <a:t> 1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32312A2-BE51-42D8-A855-59475C74A1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”Det, der er, er – det, der ikke er, er ikke.”</a:t>
            </a:r>
          </a:p>
          <a:p>
            <a:r>
              <a:rPr lang="da-DK" dirty="0"/>
              <a:t>Undersøg den argumentation som </a:t>
            </a:r>
            <a:r>
              <a:rPr lang="da-DK" dirty="0" err="1"/>
              <a:t>Parmenides</a:t>
            </a:r>
            <a:r>
              <a:rPr lang="da-DK" dirty="0"/>
              <a:t> bruger for at konkludere, at alt er</a:t>
            </a:r>
          </a:p>
          <a:p>
            <a:r>
              <a:rPr lang="da-DK" dirty="0" err="1"/>
              <a:t>Uskabt</a:t>
            </a:r>
            <a:r>
              <a:rPr lang="da-DK" dirty="0"/>
              <a:t> (har altid eksisteret)</a:t>
            </a:r>
          </a:p>
          <a:p>
            <a:r>
              <a:rPr lang="da-DK" dirty="0"/>
              <a:t>Uforgængeligt (kan ikke ophøre med at eksistere)</a:t>
            </a:r>
          </a:p>
          <a:p>
            <a:r>
              <a:rPr lang="da-DK" dirty="0"/>
              <a:t>Evigt (her er der noget med tid, som måske er interessant)</a:t>
            </a:r>
          </a:p>
          <a:p>
            <a:r>
              <a:rPr lang="da-DK" dirty="0"/>
              <a:t>Uforanderligt</a:t>
            </a:r>
          </a:p>
        </p:txBody>
      </p:sp>
    </p:spTree>
    <p:extLst>
      <p:ext uri="{BB962C8B-B14F-4D97-AF65-F5344CB8AC3E}">
        <p14:creationId xmlns:p14="http://schemas.microsoft.com/office/powerpoint/2010/main" val="2937754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755BFB-2924-44FF-BCE2-16FC25DA8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Parmenides</a:t>
            </a:r>
            <a:r>
              <a:rPr lang="da-DK" dirty="0"/>
              <a:t> 2 (opsamling)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32312A2-BE51-42D8-A855-59475C74A1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dirty="0"/>
              <a:t>P1: Det, der er, er! (Det, der eksisterer, har væren)</a:t>
            </a:r>
          </a:p>
          <a:p>
            <a:pPr marL="0" indent="0">
              <a:buNone/>
            </a:pPr>
            <a:r>
              <a:rPr lang="da-DK" dirty="0"/>
              <a:t>P2: Det, der ikke er, er ikke! (Det, der ikke eksisterer, har ikke væren)</a:t>
            </a:r>
          </a:p>
          <a:p>
            <a:pPr marL="0" indent="0">
              <a:buNone/>
            </a:pPr>
            <a:r>
              <a:rPr lang="da-DK" dirty="0"/>
              <a:t>K: Det, der er, kan ikke skabes af det, der ikke er. (Det vil jo betyde, at det, der er, skulle komme ud af ingenting).</a:t>
            </a:r>
          </a:p>
          <a:p>
            <a:pPr marL="0" indent="0">
              <a:buNone/>
            </a:pPr>
            <a:r>
              <a:rPr lang="da-DK" dirty="0"/>
              <a:t>K: Det, der er, kan ikke forgå, da et ville betyde, at det, der er, skulle blive til det, der ikke er.</a:t>
            </a:r>
          </a:p>
          <a:p>
            <a:pPr marL="0" indent="0">
              <a:buNone/>
            </a:pPr>
            <a:r>
              <a:rPr lang="da-DK" dirty="0"/>
              <a:t>Osv.</a:t>
            </a:r>
          </a:p>
          <a:p>
            <a:pPr marL="0" indent="0">
              <a:buNone/>
            </a:pPr>
            <a:r>
              <a:rPr lang="da-DK" dirty="0"/>
              <a:t>At eksisterer er en </a:t>
            </a:r>
            <a:r>
              <a:rPr lang="da-DK" b="1" i="1" dirty="0"/>
              <a:t>tilstrækkelig</a:t>
            </a:r>
            <a:r>
              <a:rPr lang="da-DK" dirty="0"/>
              <a:t> egenskab for at have væren.</a:t>
            </a:r>
          </a:p>
          <a:p>
            <a:pPr marL="0" indent="0">
              <a:buNone/>
            </a:pPr>
            <a:r>
              <a:rPr lang="da-DK" dirty="0"/>
              <a:t>At have være er en </a:t>
            </a:r>
            <a:r>
              <a:rPr lang="da-DK" b="1" i="1" dirty="0"/>
              <a:t>nødvendig</a:t>
            </a:r>
            <a:r>
              <a:rPr lang="da-DK" dirty="0"/>
              <a:t> egenskab for at eksistere.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99355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755BFB-2924-44FF-BCE2-16FC25DA8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Parmenides</a:t>
            </a:r>
            <a:r>
              <a:rPr lang="da-DK" dirty="0"/>
              <a:t> 3 </a:t>
            </a:r>
            <a:r>
              <a:rPr lang="da-DK"/>
              <a:t>(opsamling)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32312A2-BE51-42D8-A855-59475C74A1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Kun det værende eksisterer – monisme</a:t>
            </a:r>
          </a:p>
          <a:p>
            <a:pPr marL="0" indent="0">
              <a:buNone/>
            </a:pPr>
            <a:r>
              <a:rPr lang="da-DK" dirty="0"/>
              <a:t>Problem: </a:t>
            </a:r>
            <a:r>
              <a:rPr lang="da-DK" dirty="0" err="1"/>
              <a:t>Parmenides</a:t>
            </a:r>
            <a:r>
              <a:rPr lang="da-DK" dirty="0"/>
              <a:t> skelner ikke mellem det at være noget – f.eks. Bilen er blå (Prædikativ) og det at eksistere – f.eks. Der er en bil.</a:t>
            </a:r>
          </a:p>
          <a:p>
            <a:pPr marL="0" indent="0">
              <a:buNone/>
            </a:pPr>
            <a:r>
              <a:rPr lang="da-DK" dirty="0"/>
              <a:t>Det absolutte: Tingen-i-sig-selv</a:t>
            </a:r>
          </a:p>
          <a:p>
            <a:pPr marL="0" indent="0">
              <a:buNone/>
            </a:pPr>
            <a:r>
              <a:rPr lang="da-DK" dirty="0"/>
              <a:t>Ellers: Tingen-som-den-viser-sig-for-mig</a:t>
            </a:r>
          </a:p>
        </p:txBody>
      </p:sp>
    </p:spTree>
    <p:extLst>
      <p:ext uri="{BB962C8B-B14F-4D97-AF65-F5344CB8AC3E}">
        <p14:creationId xmlns:p14="http://schemas.microsoft.com/office/powerpoint/2010/main" val="242263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1EB492-A3AC-2CF1-FE84-DB26C7FBA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tekst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6747E79-2C53-D8C2-292A-988EE090E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3825548" cy="3694176"/>
          </a:xfrm>
        </p:spPr>
        <p:txBody>
          <a:bodyPr/>
          <a:lstStyle/>
          <a:p>
            <a:r>
              <a:rPr lang="da-DK" dirty="0"/>
              <a:t>Vi læser dagens tekst og kommenterer løbende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A8BF9DE-7092-8A6F-E7D2-C9AEB65C0F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8601" y="2262949"/>
            <a:ext cx="2474595" cy="4124325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6663DB40-6F41-8F40-0B59-7CA6D41433C7}"/>
              </a:ext>
            </a:extLst>
          </p:cNvPr>
          <p:cNvSpPr txBox="1"/>
          <p:nvPr/>
        </p:nvSpPr>
        <p:spPr>
          <a:xfrm>
            <a:off x="8229600" y="2478024"/>
            <a:ext cx="31626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Henri </a:t>
            </a:r>
            <a:r>
              <a:rPr lang="da-DK" b="1" dirty="0" err="1"/>
              <a:t>Bergson</a:t>
            </a:r>
            <a:r>
              <a:rPr lang="da-DK" b="1" dirty="0"/>
              <a:t> </a:t>
            </a:r>
            <a:r>
              <a:rPr lang="da-DK" dirty="0"/>
              <a:t>(1859-1941)</a:t>
            </a:r>
          </a:p>
          <a:p>
            <a:r>
              <a:rPr lang="da-DK" dirty="0"/>
              <a:t>Fransk filosof</a:t>
            </a:r>
          </a:p>
          <a:p>
            <a:r>
              <a:rPr lang="da-DK" dirty="0"/>
              <a:t>Nobelpris i litteratur 1927</a:t>
            </a:r>
          </a:p>
          <a:p>
            <a:endParaRPr lang="da-DK" dirty="0"/>
          </a:p>
          <a:p>
            <a:r>
              <a:rPr lang="da-DK" dirty="0"/>
              <a:t>Hovedemner:</a:t>
            </a:r>
          </a:p>
          <a:p>
            <a:r>
              <a:rPr lang="da-DK" dirty="0"/>
              <a:t>Tid</a:t>
            </a:r>
          </a:p>
          <a:p>
            <a:r>
              <a:rPr lang="da-DK" dirty="0"/>
              <a:t>Erindring</a:t>
            </a:r>
          </a:p>
          <a:p>
            <a:r>
              <a:rPr lang="da-DK" dirty="0"/>
              <a:t>Vilje</a:t>
            </a:r>
          </a:p>
          <a:p>
            <a:r>
              <a:rPr lang="da-DK" dirty="0"/>
              <a:t>Materialitet</a:t>
            </a:r>
          </a:p>
          <a:p>
            <a:r>
              <a:rPr lang="da-DK" dirty="0"/>
              <a:t>Metafysik</a:t>
            </a:r>
          </a:p>
        </p:txBody>
      </p:sp>
    </p:spTree>
    <p:extLst>
      <p:ext uri="{BB962C8B-B14F-4D97-AF65-F5344CB8AC3E}">
        <p14:creationId xmlns:p14="http://schemas.microsoft.com/office/powerpoint/2010/main" val="334906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C2AF8B-CAAE-AA5C-2DB3-AD520240B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Opgave: Begrebet tid?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118666D-8837-D329-77C0-FD643FE9CE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par skal i forberede et lille oplæg med udgangspunkt i de to supplerende tekster.</a:t>
            </a:r>
          </a:p>
          <a:p>
            <a:r>
              <a:rPr lang="da-DK" dirty="0"/>
              <a:t>Oplægget skal inddrage skelnen mellem en empirisk tilgang og en intuitiv tilgang til viden.</a:t>
            </a:r>
          </a:p>
          <a:p>
            <a:r>
              <a:rPr lang="da-DK" dirty="0"/>
              <a:t>Der kan også inddrages andre tekster eller andet materiale (Billedkunst, skuespil, rapporter m.v.)</a:t>
            </a:r>
          </a:p>
        </p:txBody>
      </p:sp>
    </p:spTree>
    <p:extLst>
      <p:ext uri="{BB962C8B-B14F-4D97-AF65-F5344CB8AC3E}">
        <p14:creationId xmlns:p14="http://schemas.microsoft.com/office/powerpoint/2010/main" val="3025333679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nalogousFromDarkSeedLeftStep">
      <a:dk1>
        <a:srgbClr val="000000"/>
      </a:dk1>
      <a:lt1>
        <a:srgbClr val="FFFFFF"/>
      </a:lt1>
      <a:dk2>
        <a:srgbClr val="1F1833"/>
      </a:dk2>
      <a:lt2>
        <a:srgbClr val="F0F3F2"/>
      </a:lt2>
      <a:accent1>
        <a:srgbClr val="E72983"/>
      </a:accent1>
      <a:accent2>
        <a:srgbClr val="D517C0"/>
      </a:accent2>
      <a:accent3>
        <a:srgbClr val="AD29E7"/>
      </a:accent3>
      <a:accent4>
        <a:srgbClr val="501DD6"/>
      </a:accent4>
      <a:accent5>
        <a:srgbClr val="2943E7"/>
      </a:accent5>
      <a:accent6>
        <a:srgbClr val="1781D5"/>
      </a:accent6>
      <a:hlink>
        <a:srgbClr val="433FBF"/>
      </a:hlink>
      <a:folHlink>
        <a:srgbClr val="7F7F7F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3142</TotalTime>
  <Words>641</Words>
  <Application>Microsoft Office PowerPoint</Application>
  <PresentationFormat>Widescreen</PresentationFormat>
  <Paragraphs>85</Paragraphs>
  <Slides>12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6" baseType="lpstr">
      <vt:lpstr>Arial</vt:lpstr>
      <vt:lpstr>Calibri</vt:lpstr>
      <vt:lpstr>Neue Haas Grotesk Text Pro</vt:lpstr>
      <vt:lpstr>AccentBoxVTI</vt:lpstr>
      <vt:lpstr>Iagttagelse Sansning Væren</vt:lpstr>
      <vt:lpstr>Iagttagelse 1 - forskellen</vt:lpstr>
      <vt:lpstr>Iagttagelse 2 - relationen</vt:lpstr>
      <vt:lpstr>Hierarki</vt:lpstr>
      <vt:lpstr>Sansning</vt:lpstr>
      <vt:lpstr>Argumentation 1</vt:lpstr>
      <vt:lpstr>Argumentation 2</vt:lpstr>
      <vt:lpstr>Parmenides 1</vt:lpstr>
      <vt:lpstr>Parmenides 2 (opsamling) </vt:lpstr>
      <vt:lpstr>Parmenides 3 (opsamling)</vt:lpstr>
      <vt:lpstr>Dagens tekst</vt:lpstr>
      <vt:lpstr>Opgave: Begrebet tid?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Iagttagelse Sansning Væren</dc:title>
  <dc:creator>Andreas Hauervig</dc:creator>
  <cp:lastModifiedBy>Andreas Hauervig</cp:lastModifiedBy>
  <cp:revision>4</cp:revision>
  <dcterms:created xsi:type="dcterms:W3CDTF">2022-08-12T08:35:42Z</dcterms:created>
  <dcterms:modified xsi:type="dcterms:W3CDTF">2024-10-01T11:08:48Z</dcterms:modified>
</cp:coreProperties>
</file>