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6"/>
  </p:notesMasterIdLst>
  <p:handoutMasterIdLst>
    <p:handoutMasterId r:id="rId17"/>
  </p:handoutMasterIdLst>
  <p:sldIdLst>
    <p:sldId id="264" r:id="rId5"/>
    <p:sldId id="322" r:id="rId6"/>
    <p:sldId id="323" r:id="rId7"/>
    <p:sldId id="313" r:id="rId8"/>
    <p:sldId id="314" r:id="rId9"/>
    <p:sldId id="315" r:id="rId10"/>
    <p:sldId id="316" r:id="rId11"/>
    <p:sldId id="317" r:id="rId12"/>
    <p:sldId id="318" r:id="rId13"/>
    <p:sldId id="319" r:id="rId14"/>
    <p:sldId id="320" r:id="rId15"/>
  </p:sldIdLst>
  <p:sldSz cx="12192000"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as Hauervig" initials="AH" lastIdx="1" clrIdx="0">
    <p:extLst>
      <p:ext uri="{19B8F6BF-5375-455C-9EA6-DF929625EA0E}">
        <p15:presenceInfo xmlns:p15="http://schemas.microsoft.com/office/powerpoint/2012/main" userId="S::AND@mf-gym.dk::a35a7c7c-5fb9-4c6a-96b7-abddfd9a80a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5881CC-1A49-4C05-9C3D-0BF50970777E}" v="3" dt="2024-03-04T12:36:32.8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19" autoAdjust="0"/>
  </p:normalViewPr>
  <p:slideViewPr>
    <p:cSldViewPr snapToGrid="0">
      <p:cViewPr varScale="1">
        <p:scale>
          <a:sx n="73" d="100"/>
          <a:sy n="73" d="100"/>
        </p:scale>
        <p:origin x="324" y="44"/>
      </p:cViewPr>
      <p:guideLst/>
    </p:cSldViewPr>
  </p:slideViewPr>
  <p:notesTextViewPr>
    <p:cViewPr>
      <p:scale>
        <a:sx n="1" d="1"/>
        <a:sy n="1" d="1"/>
      </p:scale>
      <p:origin x="0" y="0"/>
    </p:cViewPr>
  </p:notesTextViewPr>
  <p:notesViewPr>
    <p:cSldViewPr snapToGrid="0" showGuides="1">
      <p:cViewPr varScale="1">
        <p:scale>
          <a:sx n="87" d="100"/>
          <a:sy n="87" d="100"/>
        </p:scale>
        <p:origin x="381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55CB2C-1DF2-4142-B5FD-55FE673A1644}" type="doc">
      <dgm:prSet loTypeId="urn:microsoft.com/office/officeart/2005/8/layout/process4" loCatId="process" qsTypeId="urn:microsoft.com/office/officeart/2005/8/quickstyle/simple1" qsCatId="simple" csTypeId="urn:microsoft.com/office/officeart/2005/8/colors/accent2_2" csCatId="accent2"/>
      <dgm:spPr/>
      <dgm:t>
        <a:bodyPr/>
        <a:lstStyle/>
        <a:p>
          <a:endParaRPr lang="en-US"/>
        </a:p>
      </dgm:t>
    </dgm:pt>
    <dgm:pt modelId="{306E6F9E-8166-4A9B-BDA9-CDC5DABEE862}">
      <dgm:prSet/>
      <dgm:spPr/>
      <dgm:t>
        <a:bodyPr/>
        <a:lstStyle/>
        <a:p>
          <a:r>
            <a:rPr lang="da-DK" b="1" dirty="0"/>
            <a:t>”Handl kun efter den maksime ved hvilken du samtidig kan ville at den bliver en almengyldig lov”</a:t>
          </a:r>
          <a:endParaRPr lang="en-US" dirty="0"/>
        </a:p>
      </dgm:t>
    </dgm:pt>
    <dgm:pt modelId="{45150C22-C468-4F59-A572-6F1363920CD0}" type="parTrans" cxnId="{15B029C6-7137-45FB-A002-1ECBEC47B293}">
      <dgm:prSet/>
      <dgm:spPr/>
      <dgm:t>
        <a:bodyPr/>
        <a:lstStyle/>
        <a:p>
          <a:endParaRPr lang="en-US"/>
        </a:p>
      </dgm:t>
    </dgm:pt>
    <dgm:pt modelId="{99BDCBE7-8805-4158-92F2-D741D8B9C230}" type="sibTrans" cxnId="{15B029C6-7137-45FB-A002-1ECBEC47B293}">
      <dgm:prSet/>
      <dgm:spPr/>
      <dgm:t>
        <a:bodyPr/>
        <a:lstStyle/>
        <a:p>
          <a:endParaRPr lang="en-US"/>
        </a:p>
      </dgm:t>
    </dgm:pt>
    <dgm:pt modelId="{789F8D28-E355-45E6-B6E7-62AF23E6D07C}">
      <dgm:prSet/>
      <dgm:spPr/>
      <dgm:t>
        <a:bodyPr/>
        <a:lstStyle/>
        <a:p>
          <a:r>
            <a:rPr lang="da-DK"/>
            <a:t>Diskutér meningen med denne sætning.</a:t>
          </a:r>
          <a:endParaRPr lang="en-US"/>
        </a:p>
      </dgm:t>
    </dgm:pt>
    <dgm:pt modelId="{55AF0370-D7A1-41B2-B189-7D28729DBBC8}" type="parTrans" cxnId="{6397438A-476F-42D0-ACEF-8F0EE749DFBB}">
      <dgm:prSet/>
      <dgm:spPr/>
      <dgm:t>
        <a:bodyPr/>
        <a:lstStyle/>
        <a:p>
          <a:endParaRPr lang="en-US"/>
        </a:p>
      </dgm:t>
    </dgm:pt>
    <dgm:pt modelId="{08B58936-E4B0-4C3C-9D2B-A60C4D8A6CF8}" type="sibTrans" cxnId="{6397438A-476F-42D0-ACEF-8F0EE749DFBB}">
      <dgm:prSet/>
      <dgm:spPr/>
      <dgm:t>
        <a:bodyPr/>
        <a:lstStyle/>
        <a:p>
          <a:endParaRPr lang="en-US"/>
        </a:p>
      </dgm:t>
    </dgm:pt>
    <dgm:pt modelId="{49A9626E-07C6-4A9D-8F3E-8746C22CDF9A}" type="pres">
      <dgm:prSet presAssocID="{3855CB2C-1DF2-4142-B5FD-55FE673A1644}" presName="Name0" presStyleCnt="0">
        <dgm:presLayoutVars>
          <dgm:dir/>
          <dgm:animLvl val="lvl"/>
          <dgm:resizeHandles val="exact"/>
        </dgm:presLayoutVars>
      </dgm:prSet>
      <dgm:spPr/>
    </dgm:pt>
    <dgm:pt modelId="{E5046E2C-EF60-47D4-990A-149CE22D1120}" type="pres">
      <dgm:prSet presAssocID="{789F8D28-E355-45E6-B6E7-62AF23E6D07C}" presName="boxAndChildren" presStyleCnt="0"/>
      <dgm:spPr/>
    </dgm:pt>
    <dgm:pt modelId="{C5916564-863A-41DE-8C79-294ACFA47710}" type="pres">
      <dgm:prSet presAssocID="{789F8D28-E355-45E6-B6E7-62AF23E6D07C}" presName="parentTextBox" presStyleLbl="node1" presStyleIdx="0" presStyleCnt="2"/>
      <dgm:spPr/>
    </dgm:pt>
    <dgm:pt modelId="{FD2959AC-D9C4-41BC-8CA9-EB3CCA3610DD}" type="pres">
      <dgm:prSet presAssocID="{99BDCBE7-8805-4158-92F2-D741D8B9C230}" presName="sp" presStyleCnt="0"/>
      <dgm:spPr/>
    </dgm:pt>
    <dgm:pt modelId="{5452DC26-F987-469D-BA1D-92F3D7D87AD2}" type="pres">
      <dgm:prSet presAssocID="{306E6F9E-8166-4A9B-BDA9-CDC5DABEE862}" presName="arrowAndChildren" presStyleCnt="0"/>
      <dgm:spPr/>
    </dgm:pt>
    <dgm:pt modelId="{53A1475B-E1AC-4844-A85F-B776DD429A42}" type="pres">
      <dgm:prSet presAssocID="{306E6F9E-8166-4A9B-BDA9-CDC5DABEE862}" presName="parentTextArrow" presStyleLbl="node1" presStyleIdx="1" presStyleCnt="2"/>
      <dgm:spPr/>
    </dgm:pt>
  </dgm:ptLst>
  <dgm:cxnLst>
    <dgm:cxn modelId="{F1795965-0FA6-4917-A276-C26A60C813B5}" type="presOf" srcId="{306E6F9E-8166-4A9B-BDA9-CDC5DABEE862}" destId="{53A1475B-E1AC-4844-A85F-B776DD429A42}" srcOrd="0" destOrd="0" presId="urn:microsoft.com/office/officeart/2005/8/layout/process4"/>
    <dgm:cxn modelId="{6397438A-476F-42D0-ACEF-8F0EE749DFBB}" srcId="{3855CB2C-1DF2-4142-B5FD-55FE673A1644}" destId="{789F8D28-E355-45E6-B6E7-62AF23E6D07C}" srcOrd="1" destOrd="0" parTransId="{55AF0370-D7A1-41B2-B189-7D28729DBBC8}" sibTransId="{08B58936-E4B0-4C3C-9D2B-A60C4D8A6CF8}"/>
    <dgm:cxn modelId="{5D870892-99D1-439E-BAFF-A592DB5FEF1D}" type="presOf" srcId="{3855CB2C-1DF2-4142-B5FD-55FE673A1644}" destId="{49A9626E-07C6-4A9D-8F3E-8746C22CDF9A}" srcOrd="0" destOrd="0" presId="urn:microsoft.com/office/officeart/2005/8/layout/process4"/>
    <dgm:cxn modelId="{573CA8B2-D0DE-4BBA-B967-3660D546809F}" type="presOf" srcId="{789F8D28-E355-45E6-B6E7-62AF23E6D07C}" destId="{C5916564-863A-41DE-8C79-294ACFA47710}" srcOrd="0" destOrd="0" presId="urn:microsoft.com/office/officeart/2005/8/layout/process4"/>
    <dgm:cxn modelId="{15B029C6-7137-45FB-A002-1ECBEC47B293}" srcId="{3855CB2C-1DF2-4142-B5FD-55FE673A1644}" destId="{306E6F9E-8166-4A9B-BDA9-CDC5DABEE862}" srcOrd="0" destOrd="0" parTransId="{45150C22-C468-4F59-A572-6F1363920CD0}" sibTransId="{99BDCBE7-8805-4158-92F2-D741D8B9C230}"/>
    <dgm:cxn modelId="{2F87AAC6-41E9-4D9D-B8F7-9ED0D0ED8064}" type="presParOf" srcId="{49A9626E-07C6-4A9D-8F3E-8746C22CDF9A}" destId="{E5046E2C-EF60-47D4-990A-149CE22D1120}" srcOrd="0" destOrd="0" presId="urn:microsoft.com/office/officeart/2005/8/layout/process4"/>
    <dgm:cxn modelId="{F14F4CA9-0436-4150-8D80-FB2063FEE9F0}" type="presParOf" srcId="{E5046E2C-EF60-47D4-990A-149CE22D1120}" destId="{C5916564-863A-41DE-8C79-294ACFA47710}" srcOrd="0" destOrd="0" presId="urn:microsoft.com/office/officeart/2005/8/layout/process4"/>
    <dgm:cxn modelId="{059DDA69-9D6C-4515-8A00-4FB0BCA6D944}" type="presParOf" srcId="{49A9626E-07C6-4A9D-8F3E-8746C22CDF9A}" destId="{FD2959AC-D9C4-41BC-8CA9-EB3CCA3610DD}" srcOrd="1" destOrd="0" presId="urn:microsoft.com/office/officeart/2005/8/layout/process4"/>
    <dgm:cxn modelId="{B3DD6EFB-D7E0-41D6-AE32-79D8E11DFE61}" type="presParOf" srcId="{49A9626E-07C6-4A9D-8F3E-8746C22CDF9A}" destId="{5452DC26-F987-469D-BA1D-92F3D7D87AD2}" srcOrd="2" destOrd="0" presId="urn:microsoft.com/office/officeart/2005/8/layout/process4"/>
    <dgm:cxn modelId="{DF388837-B88F-4CA8-83F9-990BF70A1F65}" type="presParOf" srcId="{5452DC26-F987-469D-BA1D-92F3D7D87AD2}" destId="{53A1475B-E1AC-4844-A85F-B776DD429A4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16564-863A-41DE-8C79-294ACFA47710}">
      <dsp:nvSpPr>
        <dsp:cNvPr id="0" name=""/>
        <dsp:cNvSpPr/>
      </dsp:nvSpPr>
      <dsp:spPr>
        <a:xfrm>
          <a:off x="0" y="2323452"/>
          <a:ext cx="7630160" cy="152443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da-DK" sz="2700" kern="1200"/>
            <a:t>Diskutér meningen med denne sætning.</a:t>
          </a:r>
          <a:endParaRPr lang="en-US" sz="2700" kern="1200"/>
        </a:p>
      </dsp:txBody>
      <dsp:txXfrm>
        <a:off x="0" y="2323452"/>
        <a:ext cx="7630160" cy="1524436"/>
      </dsp:txXfrm>
    </dsp:sp>
    <dsp:sp modelId="{53A1475B-E1AC-4844-A85F-B776DD429A42}">
      <dsp:nvSpPr>
        <dsp:cNvPr id="0" name=""/>
        <dsp:cNvSpPr/>
      </dsp:nvSpPr>
      <dsp:spPr>
        <a:xfrm rot="10800000">
          <a:off x="0" y="1735"/>
          <a:ext cx="7630160" cy="2344582"/>
        </a:xfrm>
        <a:prstGeom prst="upArrowCallou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da-DK" sz="2700" b="1" kern="1200" dirty="0"/>
            <a:t>”Handl kun efter den maksime ved hvilken du samtidig kan ville at den bliver en almengyldig lov”</a:t>
          </a:r>
          <a:endParaRPr lang="en-US" sz="2700" kern="1200" dirty="0"/>
        </a:p>
      </dsp:txBody>
      <dsp:txXfrm rot="10800000">
        <a:off x="0" y="1735"/>
        <a:ext cx="7630160" cy="152343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84DCFE70-832D-4037-919A-CDF79A2D904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a:extLst>
              <a:ext uri="{FF2B5EF4-FFF2-40B4-BE49-F238E27FC236}">
                <a16:creationId xmlns:a16="http://schemas.microsoft.com/office/drawing/2014/main" id="{2F1568CF-5DAE-42CA-B90D-60622CA41BD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FE48843-F912-488F-A9EE-CD7764D0DB99}" type="datetime1">
              <a:rPr lang="da-DK" smtClean="0"/>
              <a:t>05-01-2025</a:t>
            </a:fld>
            <a:endParaRPr lang="da-DK" dirty="0"/>
          </a:p>
        </p:txBody>
      </p:sp>
      <p:sp>
        <p:nvSpPr>
          <p:cNvPr id="4" name="Pladsholder til sidefod 3">
            <a:extLst>
              <a:ext uri="{FF2B5EF4-FFF2-40B4-BE49-F238E27FC236}">
                <a16:creationId xmlns:a16="http://schemas.microsoft.com/office/drawing/2014/main" id="{267554CE-2393-4700-B8D7-2B3F8F9C17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a:extLst>
              <a:ext uri="{FF2B5EF4-FFF2-40B4-BE49-F238E27FC236}">
                <a16:creationId xmlns:a16="http://schemas.microsoft.com/office/drawing/2014/main" id="{F1B821F7-34F1-4CBB-A985-1541800B24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D3F5973-BE6F-46C7-A547-CC6A5087F907}" type="slidenum">
              <a:rPr lang="da-DK" smtClean="0"/>
              <a:t>‹nr.›</a:t>
            </a:fld>
            <a:endParaRPr lang="da-DK"/>
          </a:p>
        </p:txBody>
      </p:sp>
    </p:spTree>
    <p:extLst>
      <p:ext uri="{BB962C8B-B14F-4D97-AF65-F5344CB8AC3E}">
        <p14:creationId xmlns:p14="http://schemas.microsoft.com/office/powerpoint/2010/main" val="10397895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0280F0-2CF7-4A34-B0BA-7D4FCE24DDE1}" type="datetime1">
              <a:rPr lang="da-DK" smtClean="0"/>
              <a:pPr/>
              <a:t>05-01-2025</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6456DE3-4E01-4AFD-AD42-42312842ED89}" type="slidenum">
              <a:rPr lang="da-DK" noProof="0" smtClean="0"/>
              <a:t>‹nr.›</a:t>
            </a:fld>
            <a:endParaRPr lang="da-DK" noProof="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a:p>
        </p:txBody>
      </p:sp>
      <p:sp>
        <p:nvSpPr>
          <p:cNvPr id="4" name="Pladsholder til sli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a-DK"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10" name="Rektangel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ktangel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ktangel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uppe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Lige forbindelse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el 1"/>
          <p:cNvSpPr>
            <a:spLocks noGrp="1"/>
          </p:cNvSpPr>
          <p:nvPr>
            <p:ph type="ctrTitle" hasCustomPrompt="1"/>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sp>
        <p:nvSpPr>
          <p:cNvPr id="3" name="Undertitel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noProof="0"/>
              <a:t>Klik for at redigere undertiteltypografien i masteren</a:t>
            </a:r>
          </a:p>
        </p:txBody>
      </p:sp>
      <p:sp>
        <p:nvSpPr>
          <p:cNvPr id="20" name="Pladsholder til dato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947AB75F-D703-4D30-806D-3D76BACE0938}" type="datetime1">
              <a:rPr lang="da-DK" noProof="0" smtClean="0"/>
              <a:t>05-01-2025</a:t>
            </a:fld>
            <a:endParaRPr lang="da-DK" noProof="0"/>
          </a:p>
        </p:txBody>
      </p:sp>
      <p:sp>
        <p:nvSpPr>
          <p:cNvPr id="21" name="Pladsholder til sidefod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da-DK" noProof="0"/>
          </a:p>
        </p:txBody>
      </p:sp>
      <p:sp>
        <p:nvSpPr>
          <p:cNvPr id="22" name="Pladsholder til slidenummer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10"/>
          </p:nvPr>
        </p:nvSpPr>
        <p:spPr/>
        <p:txBody>
          <a:bodyPr rtlCol="0"/>
          <a:lstStyle/>
          <a:p>
            <a:pPr rtl="0"/>
            <a:fld id="{21011FA4-5171-4DD7-94AF-BE693E2C2C9B}" type="datetime1">
              <a:rPr lang="da-DK" noProof="0" smtClean="0"/>
              <a:t>05-01-2025</a:t>
            </a:fld>
            <a:endParaRPr lang="da-DK" noProof="0"/>
          </a:p>
        </p:txBody>
      </p:sp>
      <p:sp>
        <p:nvSpPr>
          <p:cNvPr id="5" name="Pladsholder til sidefod 4"/>
          <p:cNvSpPr>
            <a:spLocks noGrp="1"/>
          </p:cNvSpPr>
          <p:nvPr>
            <p:ph type="ftr" sz="quarter" idx="11"/>
          </p:nvPr>
        </p:nvSpPr>
        <p:spPr/>
        <p:txBody>
          <a:bodyPr rtlCol="0"/>
          <a:lstStyle/>
          <a:p>
            <a:pPr rtl="0"/>
            <a:endParaRPr lang="da-DK" noProof="0"/>
          </a:p>
        </p:txBody>
      </p:sp>
      <p:sp>
        <p:nvSpPr>
          <p:cNvPr id="6" name="Pladsholder til slidenummer 5"/>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tionsoverskrift">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23" name="Rektangel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ktangel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ktangel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grpSp>
        <p:nvGrpSpPr>
          <p:cNvPr id="16" name="Gruppe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Lige forbindelse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Pladsholder til tekst 2"/>
          <p:cNvSpPr>
            <a:spLocks noGrp="1"/>
          </p:cNvSpPr>
          <p:nvPr>
            <p:ph type="body" idx="1" hasCustomPrompt="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4" name="Pladsholder til dato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E24BEB2E-3EB1-49D0-9963-DA198D330700}" type="datetime1">
              <a:rPr lang="da-DK" noProof="0" smtClean="0"/>
              <a:t>05-01-2025</a:t>
            </a:fld>
            <a:endParaRPr lang="da-DK" noProof="0"/>
          </a:p>
        </p:txBody>
      </p:sp>
      <p:sp>
        <p:nvSpPr>
          <p:cNvPr id="5" name="Pladsholder til sidefod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8" name="Titel 7"/>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dato 4"/>
          <p:cNvSpPr>
            <a:spLocks noGrp="1"/>
          </p:cNvSpPr>
          <p:nvPr>
            <p:ph type="dt" sz="half" idx="10"/>
          </p:nvPr>
        </p:nvSpPr>
        <p:spPr/>
        <p:txBody>
          <a:bodyPr rtlCol="0"/>
          <a:lstStyle/>
          <a:p>
            <a:pPr rtl="0"/>
            <a:fld id="{0C0D6EEC-283E-4758-B98E-9F7FEBF750B9}" type="datetime1">
              <a:rPr lang="da-DK" noProof="0" smtClean="0"/>
              <a:t>05-01-2025</a:t>
            </a:fld>
            <a:endParaRPr lang="da-DK" noProof="0"/>
          </a:p>
        </p:txBody>
      </p:sp>
      <p:sp>
        <p:nvSpPr>
          <p:cNvPr id="6" name="Pladsholder til sidefod 5"/>
          <p:cNvSpPr>
            <a:spLocks noGrp="1"/>
          </p:cNvSpPr>
          <p:nvPr>
            <p:ph type="ftr" sz="quarter" idx="11"/>
          </p:nvPr>
        </p:nvSpPr>
        <p:spPr/>
        <p:txBody>
          <a:bodyPr rtlCol="0"/>
          <a:lstStyle/>
          <a:p>
            <a:pPr rtl="0"/>
            <a:endParaRPr lang="da-DK" noProof="0"/>
          </a:p>
        </p:txBody>
      </p:sp>
      <p:sp>
        <p:nvSpPr>
          <p:cNvPr id="7" name="Pladsholder til slidenummer 6"/>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tekst 2"/>
          <p:cNvSpPr>
            <a:spLocks noGrp="1"/>
          </p:cNvSpPr>
          <p:nvPr>
            <p:ph type="body" idx="1" hasCustomPrompt="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7" name="Pladsholder til dato 6"/>
          <p:cNvSpPr>
            <a:spLocks noGrp="1"/>
          </p:cNvSpPr>
          <p:nvPr>
            <p:ph type="dt" sz="half" idx="10"/>
          </p:nvPr>
        </p:nvSpPr>
        <p:spPr/>
        <p:txBody>
          <a:bodyPr rtlCol="0"/>
          <a:lstStyle/>
          <a:p>
            <a:pPr rtl="0"/>
            <a:fld id="{9DAD54AC-DA34-421D-8A96-8BDB75114035}" type="datetime1">
              <a:rPr lang="da-DK" noProof="0" smtClean="0"/>
              <a:t>05-01-2025</a:t>
            </a:fld>
            <a:endParaRPr lang="da-DK" noProof="0"/>
          </a:p>
        </p:txBody>
      </p:sp>
      <p:sp>
        <p:nvSpPr>
          <p:cNvPr id="8" name="Pladsholder til sidefod 7"/>
          <p:cNvSpPr>
            <a:spLocks noGrp="1"/>
          </p:cNvSpPr>
          <p:nvPr>
            <p:ph type="ftr" sz="quarter" idx="11"/>
          </p:nvPr>
        </p:nvSpPr>
        <p:spPr/>
        <p:txBody>
          <a:bodyPr rtlCol="0"/>
          <a:lstStyle/>
          <a:p>
            <a:pPr rtl="0"/>
            <a:endParaRPr lang="da-DK" noProof="0"/>
          </a:p>
        </p:txBody>
      </p:sp>
      <p:sp>
        <p:nvSpPr>
          <p:cNvPr id="9" name="Pladsholder til slidenummer 8"/>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dato 2"/>
          <p:cNvSpPr>
            <a:spLocks noGrp="1"/>
          </p:cNvSpPr>
          <p:nvPr>
            <p:ph type="dt" sz="half" idx="10"/>
          </p:nvPr>
        </p:nvSpPr>
        <p:spPr/>
        <p:txBody>
          <a:bodyPr rtlCol="0"/>
          <a:lstStyle/>
          <a:p>
            <a:pPr rtl="0"/>
            <a:fld id="{06CC968B-06E6-422E-ADA1-4F226BEB9FD2}" type="datetime1">
              <a:rPr lang="da-DK" noProof="0" smtClean="0"/>
              <a:t>05-01-2025</a:t>
            </a:fld>
            <a:endParaRPr lang="da-DK" noProof="0"/>
          </a:p>
        </p:txBody>
      </p:sp>
      <p:sp>
        <p:nvSpPr>
          <p:cNvPr id="4" name="Pladsholder til sidefod 3"/>
          <p:cNvSpPr>
            <a:spLocks noGrp="1"/>
          </p:cNvSpPr>
          <p:nvPr>
            <p:ph type="ftr" sz="quarter" idx="11"/>
          </p:nvPr>
        </p:nvSpPr>
        <p:spPr/>
        <p:txBody>
          <a:bodyPr rtlCol="0"/>
          <a:lstStyle/>
          <a:p>
            <a:pPr rtl="0"/>
            <a:endParaRPr lang="da-DK" noProof="0"/>
          </a:p>
        </p:txBody>
      </p:sp>
      <p:sp>
        <p:nvSpPr>
          <p:cNvPr id="5" name="Pladsholder til slidenummer 4"/>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rtlCol="0"/>
          <a:lstStyle/>
          <a:p>
            <a:pPr rtl="0"/>
            <a:fld id="{D1D4A0F9-320D-4242-8E76-66F6209D8C1E}" type="datetime1">
              <a:rPr lang="da-DK" noProof="0" smtClean="0"/>
              <a:t>05-01-2025</a:t>
            </a:fld>
            <a:endParaRPr lang="da-DK" noProof="0"/>
          </a:p>
        </p:txBody>
      </p:sp>
      <p:sp>
        <p:nvSpPr>
          <p:cNvPr id="3" name="Pladsholder til sidefod 2"/>
          <p:cNvSpPr>
            <a:spLocks noGrp="1"/>
          </p:cNvSpPr>
          <p:nvPr>
            <p:ph type="ftr" sz="quarter" idx="11"/>
          </p:nvPr>
        </p:nvSpPr>
        <p:spPr/>
        <p:txBody>
          <a:bodyPr rtlCol="0"/>
          <a:lstStyle/>
          <a:p>
            <a:pPr rtl="0"/>
            <a:endParaRPr lang="da-DK" noProof="0"/>
          </a:p>
        </p:txBody>
      </p:sp>
      <p:sp>
        <p:nvSpPr>
          <p:cNvPr id="4" name="Pladsholder til slidenummer 3"/>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ktangel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da-DK" noProof="0"/>
              <a:t>Klik for at redigere titeltypografier i master</a:t>
            </a:r>
          </a:p>
        </p:txBody>
      </p:sp>
      <p:sp>
        <p:nvSpPr>
          <p:cNvPr id="3" name="Pladsholder til indhold 2"/>
          <p:cNvSpPr>
            <a:spLocks noGrp="1"/>
          </p:cNvSpPr>
          <p:nvPr>
            <p:ph idx="1" hasCustomPrompt="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8" name="Pladsholder til dato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F9AA5786-9B9A-4073-9419-283CAEB436DF}" type="datetime1">
              <a:rPr lang="da-DK" noProof="0" smtClean="0"/>
              <a:t>05-01-2025</a:t>
            </a:fld>
            <a:endParaRPr lang="da-DK" noProof="0"/>
          </a:p>
        </p:txBody>
      </p:sp>
      <p:sp>
        <p:nvSpPr>
          <p:cNvPr id="9" name="Pladsholder til sidefod 8"/>
          <p:cNvSpPr>
            <a:spLocks noGrp="1"/>
          </p:cNvSpPr>
          <p:nvPr>
            <p:ph type="ftr" sz="quarter" idx="11"/>
          </p:nvPr>
        </p:nvSpPr>
        <p:spPr>
          <a:xfrm>
            <a:off x="685801" y="6035040"/>
            <a:ext cx="4584700" cy="365760"/>
          </a:xfrm>
        </p:spPr>
        <p:txBody>
          <a:bodyPr rtlCol="0"/>
          <a:lstStyle>
            <a:lvl1pPr algn="l">
              <a:defRPr/>
            </a:lvl1pPr>
          </a:lstStyle>
          <a:p>
            <a:pPr rtl="0"/>
            <a:endParaRPr lang="da-DK" noProof="0"/>
          </a:p>
        </p:txBody>
      </p:sp>
      <p:sp>
        <p:nvSpPr>
          <p:cNvPr id="11" name="Pladsholder til slidenummer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ladsholder til billede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5" name="Pladsholder til dato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E2BE22EB-DDF8-4823-BD96-BFBD51BE3A45}" type="datetime1">
              <a:rPr lang="da-DK" noProof="0" smtClean="0"/>
              <a:t>05-01-2025</a:t>
            </a:fld>
            <a:endParaRPr lang="da-DK" noProof="0"/>
          </a:p>
        </p:txBody>
      </p:sp>
      <p:sp>
        <p:nvSpPr>
          <p:cNvPr id="6" name="Pladsholder til sidefod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da-DK" noProof="0"/>
          </a:p>
        </p:txBody>
      </p:sp>
      <p:sp>
        <p:nvSpPr>
          <p:cNvPr id="7" name="Pladsholder til slidenummer 6"/>
          <p:cNvSpPr>
            <a:spLocks noGrp="1"/>
          </p:cNvSpPr>
          <p:nvPr>
            <p:ph type="sldNum" sz="quarter" idx="12"/>
          </p:nvPr>
        </p:nvSpPr>
        <p:spPr>
          <a:xfrm>
            <a:off x="10396728" y="6035040"/>
            <a:ext cx="1225296" cy="365760"/>
          </a:xfrm>
        </p:spPr>
        <p:txBody>
          <a:bodyPr rtlCol="0"/>
          <a:lstStyle/>
          <a:p>
            <a:pPr rtl="0"/>
            <a:fld id="{34B7E4EF-A1BD-40F4-AB7B-04F084DD991D}" type="slidenum">
              <a:rPr lang="da-DK" noProof="0" smtClean="0"/>
              <a:t>‹nr.›</a:t>
            </a:fld>
            <a:endParaRPr lang="da-DK" noProof="0"/>
          </a:p>
        </p:txBody>
      </p:sp>
      <p:sp>
        <p:nvSpPr>
          <p:cNvPr id="12" name="Rektangel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da-DK" noProof="0"/>
              <a:t>Klik for at redigere titeltypografier i master</a:t>
            </a:r>
          </a:p>
        </p:txBody>
      </p:sp>
      <p:sp>
        <p:nvSpPr>
          <p:cNvPr id="4" name="Pladsholder til tekst 3"/>
          <p:cNvSpPr>
            <a:spLocks noGrp="1"/>
          </p:cNvSpPr>
          <p:nvPr>
            <p:ph type="body" sz="half" idx="2" hasCustomPrompt="1"/>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ktangel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7" name="Rektangel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ktangel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Pladsholder til titel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657865C4-AAB1-48E7-AC47-167CE360619A}" type="datetime1">
              <a:rPr lang="da-DK" noProof="0" smtClean="0"/>
              <a:t>05-01-2025</a:t>
            </a:fld>
            <a:endParaRPr lang="da-DK" noProof="0"/>
          </a:p>
        </p:txBody>
      </p:sp>
      <p:sp>
        <p:nvSpPr>
          <p:cNvPr id="5" name="Pladsholder til sidefod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youtube.com/watch?v=ax1Xkf4A2N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Billede 7" descr="blomsterillustrationer">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ktangel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da-DK"/>
          </a:p>
        </p:txBody>
      </p:sp>
      <p:sp>
        <p:nvSpPr>
          <p:cNvPr id="75" name="Rektangel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da-DK"/>
          </a:p>
        </p:txBody>
      </p:sp>
      <p:sp>
        <p:nvSpPr>
          <p:cNvPr id="2" name="Titel 1">
            <a:extLst>
              <a:ext uri="{FF2B5EF4-FFF2-40B4-BE49-F238E27FC236}">
                <a16:creationId xmlns:a16="http://schemas.microsoft.com/office/drawing/2014/main" id="{18C3B467-088C-4F3D-A9A7-105C4E1E20CD}"/>
              </a:ext>
            </a:extLst>
          </p:cNvPr>
          <p:cNvSpPr>
            <a:spLocks noGrp="1"/>
          </p:cNvSpPr>
          <p:nvPr>
            <p:ph type="ctrTitle"/>
          </p:nvPr>
        </p:nvSpPr>
        <p:spPr>
          <a:xfrm>
            <a:off x="1771132" y="2091263"/>
            <a:ext cx="8649738" cy="2590800"/>
          </a:xfrm>
        </p:spPr>
        <p:txBody>
          <a:bodyPr rtlCol="0">
            <a:normAutofit fontScale="90000"/>
          </a:bodyPr>
          <a:lstStyle/>
          <a:p>
            <a:pPr rtl="0"/>
            <a:r>
              <a:rPr lang="da-DK" sz="6800" dirty="0"/>
              <a:t>At handle i henhold til konsekvenserne</a:t>
            </a:r>
          </a:p>
        </p:txBody>
      </p:sp>
      <p:sp>
        <p:nvSpPr>
          <p:cNvPr id="3" name="Undertitel 2">
            <a:extLst>
              <a:ext uri="{FF2B5EF4-FFF2-40B4-BE49-F238E27FC236}">
                <a16:creationId xmlns:a16="http://schemas.microsoft.com/office/drawing/2014/main" id="{C8722DDC-8EEE-4A06-8DFE-B44871EAA2CF}"/>
              </a:ext>
            </a:extLst>
          </p:cNvPr>
          <p:cNvSpPr>
            <a:spLocks noGrp="1"/>
          </p:cNvSpPr>
          <p:nvPr>
            <p:ph type="subTitle" idx="1"/>
          </p:nvPr>
        </p:nvSpPr>
        <p:spPr>
          <a:xfrm>
            <a:off x="1771130" y="4682062"/>
            <a:ext cx="8652788" cy="457201"/>
          </a:xfrm>
        </p:spPr>
        <p:txBody>
          <a:bodyPr rtlCol="0">
            <a:normAutofit/>
          </a:bodyPr>
          <a:lstStyle/>
          <a:p>
            <a:pPr rtl="0">
              <a:spcAft>
                <a:spcPts val="600"/>
              </a:spcAft>
            </a:pPr>
            <a:r>
              <a:rPr lang="da-DK" dirty="0"/>
              <a:t>Utilitarisme og nytteetik</a:t>
            </a:r>
            <a:endParaRPr lang="da-DK" sz="1800" dirty="0"/>
          </a:p>
        </p:txBody>
      </p:sp>
      <p:sp>
        <p:nvSpPr>
          <p:cNvPr id="77" name="Rektangel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79" name="Lige forbindelse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Lige forbindelse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Lige forbindelse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0D14E6-83A3-48F5-B7AC-A7C49847BB4D}"/>
              </a:ext>
            </a:extLst>
          </p:cNvPr>
          <p:cNvSpPr>
            <a:spLocks noGrp="1"/>
          </p:cNvSpPr>
          <p:nvPr>
            <p:ph type="title"/>
          </p:nvPr>
        </p:nvSpPr>
        <p:spPr>
          <a:xfrm>
            <a:off x="1066800" y="642594"/>
            <a:ext cx="10058400" cy="1371600"/>
          </a:xfrm>
        </p:spPr>
        <p:txBody>
          <a:bodyPr anchor="ctr">
            <a:normAutofit/>
          </a:bodyPr>
          <a:lstStyle/>
          <a:p>
            <a:r>
              <a:rPr lang="da-DK" dirty="0"/>
              <a:t>Det kategoriske imperativ</a:t>
            </a:r>
          </a:p>
        </p:txBody>
      </p:sp>
      <p:graphicFrame>
        <p:nvGraphicFramePr>
          <p:cNvPr id="5" name="Pladsholder til indhold 2">
            <a:extLst>
              <a:ext uri="{FF2B5EF4-FFF2-40B4-BE49-F238E27FC236}">
                <a16:creationId xmlns:a16="http://schemas.microsoft.com/office/drawing/2014/main" id="{E70C26A2-BF41-2ED0-8F45-152AC03C144D}"/>
              </a:ext>
            </a:extLst>
          </p:cNvPr>
          <p:cNvGraphicFramePr>
            <a:graphicFrameLocks noGrp="1"/>
          </p:cNvGraphicFramePr>
          <p:nvPr>
            <p:ph idx="1"/>
          </p:nvPr>
        </p:nvGraphicFramePr>
        <p:xfrm>
          <a:off x="1066800" y="2103120"/>
          <a:ext cx="7630160" cy="3849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Billede 6" descr="Et billede, der indeholder tekst, park, træ&#10;&#10;Automatisk genereret beskrivelse">
            <a:extLst>
              <a:ext uri="{FF2B5EF4-FFF2-40B4-BE49-F238E27FC236}">
                <a16:creationId xmlns:a16="http://schemas.microsoft.com/office/drawing/2014/main" id="{D86D4D4C-A0D8-4856-AA32-2CE12ADA05E9}"/>
              </a:ext>
            </a:extLst>
          </p:cNvPr>
          <p:cNvPicPr>
            <a:picLocks noChangeAspect="1"/>
          </p:cNvPicPr>
          <p:nvPr/>
        </p:nvPicPr>
        <p:blipFill rotWithShape="1">
          <a:blip r:embed="rId7"/>
          <a:srcRect l="16444" t="34790" r="32000" b="15235"/>
          <a:stretch/>
        </p:blipFill>
        <p:spPr>
          <a:xfrm rot="5400000">
            <a:off x="8606965" y="2946112"/>
            <a:ext cx="3144379" cy="2286000"/>
          </a:xfrm>
          <a:prstGeom prst="rect">
            <a:avLst/>
          </a:prstGeom>
        </p:spPr>
      </p:pic>
    </p:spTree>
    <p:extLst>
      <p:ext uri="{BB962C8B-B14F-4D97-AF65-F5344CB8AC3E}">
        <p14:creationId xmlns:p14="http://schemas.microsoft.com/office/powerpoint/2010/main" val="2377679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5B529E-CF77-487B-9EEB-91CD166C5DC3}"/>
              </a:ext>
            </a:extLst>
          </p:cNvPr>
          <p:cNvSpPr>
            <a:spLocks noGrp="1"/>
          </p:cNvSpPr>
          <p:nvPr>
            <p:ph type="title"/>
          </p:nvPr>
        </p:nvSpPr>
        <p:spPr/>
        <p:txBody>
          <a:bodyPr>
            <a:normAutofit/>
          </a:bodyPr>
          <a:lstStyle/>
          <a:p>
            <a:r>
              <a:rPr lang="da-DK" dirty="0" err="1"/>
              <a:t>Deontologi</a:t>
            </a:r>
            <a:r>
              <a:rPr lang="da-DK" dirty="0"/>
              <a:t> </a:t>
            </a:r>
            <a:br>
              <a:rPr lang="da-DK" dirty="0"/>
            </a:br>
            <a:r>
              <a:rPr lang="da-DK" sz="2000" dirty="0" err="1"/>
              <a:t>Deontologi</a:t>
            </a:r>
            <a:r>
              <a:rPr lang="da-DK" sz="2000" dirty="0"/>
              <a:t> kommer af græsk </a:t>
            </a:r>
            <a:r>
              <a:rPr lang="da-DK" sz="2000" dirty="0" err="1"/>
              <a:t>deon</a:t>
            </a:r>
            <a:r>
              <a:rPr lang="da-DK" sz="2000" dirty="0"/>
              <a:t> ’pligt, nødvendighed’ og afledning af -logi</a:t>
            </a:r>
            <a:endParaRPr lang="da-DK" dirty="0"/>
          </a:p>
        </p:txBody>
      </p:sp>
      <p:pic>
        <p:nvPicPr>
          <p:cNvPr id="5" name="Pladsholder til indhold 4" descr="Et billede, der indeholder tekst&#10;&#10;Automatisk genereret beskrivelse">
            <a:extLst>
              <a:ext uri="{FF2B5EF4-FFF2-40B4-BE49-F238E27FC236}">
                <a16:creationId xmlns:a16="http://schemas.microsoft.com/office/drawing/2014/main" id="{6963A32A-783C-4A49-A6CA-3E1CF366790F}"/>
              </a:ext>
            </a:extLst>
          </p:cNvPr>
          <p:cNvPicPr>
            <a:picLocks noGrp="1" noChangeAspect="1"/>
          </p:cNvPicPr>
          <p:nvPr>
            <p:ph idx="1"/>
          </p:nvPr>
        </p:nvPicPr>
        <p:blipFill>
          <a:blip r:embed="rId2"/>
          <a:stretch>
            <a:fillRect/>
          </a:stretch>
        </p:blipFill>
        <p:spPr>
          <a:xfrm>
            <a:off x="3529542" y="2103438"/>
            <a:ext cx="5132916" cy="3849687"/>
          </a:xfrm>
        </p:spPr>
      </p:pic>
    </p:spTree>
    <p:extLst>
      <p:ext uri="{BB962C8B-B14F-4D97-AF65-F5344CB8AC3E}">
        <p14:creationId xmlns:p14="http://schemas.microsoft.com/office/powerpoint/2010/main" val="2415970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78A57E-F5F9-4307-8289-854DECB110E5}"/>
              </a:ext>
            </a:extLst>
          </p:cNvPr>
          <p:cNvSpPr>
            <a:spLocks noGrp="1"/>
          </p:cNvSpPr>
          <p:nvPr>
            <p:ph type="title"/>
          </p:nvPr>
        </p:nvSpPr>
        <p:spPr/>
        <p:txBody>
          <a:bodyPr/>
          <a:lstStyle/>
          <a:p>
            <a:r>
              <a:rPr lang="da-DK" dirty="0"/>
              <a:t>Et par grundbegreber</a:t>
            </a:r>
          </a:p>
        </p:txBody>
      </p:sp>
      <p:sp>
        <p:nvSpPr>
          <p:cNvPr id="3" name="Pladsholder til indhold 2">
            <a:extLst>
              <a:ext uri="{FF2B5EF4-FFF2-40B4-BE49-F238E27FC236}">
                <a16:creationId xmlns:a16="http://schemas.microsoft.com/office/drawing/2014/main" id="{E61FEF62-3F55-4775-A52C-2EA4D1DA155E}"/>
              </a:ext>
            </a:extLst>
          </p:cNvPr>
          <p:cNvSpPr>
            <a:spLocks noGrp="1"/>
          </p:cNvSpPr>
          <p:nvPr>
            <p:ph idx="1"/>
          </p:nvPr>
        </p:nvSpPr>
        <p:spPr>
          <a:xfrm>
            <a:off x="1066800" y="2103120"/>
            <a:ext cx="5367556" cy="3849624"/>
          </a:xfrm>
        </p:spPr>
        <p:txBody>
          <a:bodyPr/>
          <a:lstStyle/>
          <a:p>
            <a:r>
              <a:rPr lang="da-DK" sz="1800" b="1" dirty="0"/>
              <a:t>A priori</a:t>
            </a:r>
          </a:p>
          <a:p>
            <a:r>
              <a:rPr lang="da-DK" dirty="0"/>
              <a:t>Erfaringsuafhængigt – ”Alle ungkarle er ugifte”</a:t>
            </a:r>
          </a:p>
          <a:p>
            <a:r>
              <a:rPr lang="da-DK" sz="1800" b="1" dirty="0"/>
              <a:t>A posteriori </a:t>
            </a:r>
          </a:p>
          <a:p>
            <a:r>
              <a:rPr lang="da-DK" dirty="0"/>
              <a:t>Erfaringsafhængigt – f.eks. empiriske undersøgelser</a:t>
            </a:r>
          </a:p>
          <a:p>
            <a:r>
              <a:rPr lang="da-DK" sz="1800" b="1" dirty="0" err="1"/>
              <a:t>Eudaimonia</a:t>
            </a:r>
            <a:r>
              <a:rPr lang="da-DK" sz="1800" b="1" dirty="0"/>
              <a:t> (</a:t>
            </a:r>
            <a:r>
              <a:rPr lang="el-GR" sz="1800" b="1" dirty="0"/>
              <a:t>εὐδαιμονία</a:t>
            </a:r>
            <a:r>
              <a:rPr lang="da-DK" sz="1800" b="1" dirty="0"/>
              <a:t>)</a:t>
            </a:r>
          </a:p>
          <a:p>
            <a:r>
              <a:rPr lang="da-DK" dirty="0"/>
              <a:t>Det godes idé – lykke</a:t>
            </a:r>
          </a:p>
          <a:p>
            <a:r>
              <a:rPr lang="da-DK" sz="1800" b="1" dirty="0"/>
              <a:t>Hedonisme</a:t>
            </a:r>
          </a:p>
          <a:p>
            <a:r>
              <a:rPr lang="da-DK" dirty="0">
                <a:solidFill>
                  <a:srgbClr val="203E51"/>
                </a:solidFill>
                <a:latin typeface="Publico text"/>
              </a:rPr>
              <a:t>O</a:t>
            </a:r>
            <a:r>
              <a:rPr lang="da-DK" b="0" i="0" dirty="0">
                <a:solidFill>
                  <a:srgbClr val="203E51"/>
                </a:solidFill>
                <a:effectLst/>
                <a:latin typeface="Publico text"/>
              </a:rPr>
              <a:t>pfattelsen af lyst og nydelse som det højeste i livet</a:t>
            </a:r>
            <a:endParaRPr lang="da-DK" dirty="0"/>
          </a:p>
          <a:p>
            <a:endParaRPr lang="da-DK" dirty="0"/>
          </a:p>
        </p:txBody>
      </p:sp>
      <p:pic>
        <p:nvPicPr>
          <p:cNvPr id="1026" name="Picture 2" descr="Hvad er Danmarks længste ord &amp; hvad er verdens længste ord?">
            <a:extLst>
              <a:ext uri="{FF2B5EF4-FFF2-40B4-BE49-F238E27FC236}">
                <a16:creationId xmlns:a16="http://schemas.microsoft.com/office/drawing/2014/main" id="{C33D9F9E-C1AC-4198-B7B5-811AEC8D3C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980465" y="2130355"/>
            <a:ext cx="4617405" cy="2597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0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8E464-83B5-46D4-8B3C-96DCB3B5FF09}"/>
              </a:ext>
            </a:extLst>
          </p:cNvPr>
          <p:cNvSpPr>
            <a:spLocks noGrp="1"/>
          </p:cNvSpPr>
          <p:nvPr>
            <p:ph type="title"/>
          </p:nvPr>
        </p:nvSpPr>
        <p:spPr>
          <a:xfrm>
            <a:off x="1066800" y="642594"/>
            <a:ext cx="10058400" cy="1371600"/>
          </a:xfrm>
        </p:spPr>
        <p:txBody>
          <a:bodyPr anchor="ctr">
            <a:normAutofit/>
          </a:bodyPr>
          <a:lstStyle/>
          <a:p>
            <a:r>
              <a:rPr lang="da-DK" dirty="0"/>
              <a:t>Jeremy Bentham (1798-1832)</a:t>
            </a:r>
          </a:p>
        </p:txBody>
      </p:sp>
      <p:pic>
        <p:nvPicPr>
          <p:cNvPr id="2050" name="Picture 2" descr="Panoptisk fængsel - Wikipedia, den frie encyklopædi">
            <a:extLst>
              <a:ext uri="{FF2B5EF4-FFF2-40B4-BE49-F238E27FC236}">
                <a16:creationId xmlns:a16="http://schemas.microsoft.com/office/drawing/2014/main" id="{DDA01FC0-D9A8-4CCC-AA61-24BB27DAE59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69073" y="1747519"/>
            <a:ext cx="4103967" cy="4522279"/>
          </a:xfrm>
          <a:prstGeom prst="rect">
            <a:avLst/>
          </a:prstGeom>
          <a:solidFill>
            <a:srgbClr val="FFFFFF"/>
          </a:solidFill>
          <a:ln>
            <a:noFill/>
          </a:ln>
        </p:spPr>
      </p:pic>
      <p:sp>
        <p:nvSpPr>
          <p:cNvPr id="2055" name="Text Placeholder 3">
            <a:extLst>
              <a:ext uri="{FF2B5EF4-FFF2-40B4-BE49-F238E27FC236}">
                <a16:creationId xmlns:a16="http://schemas.microsoft.com/office/drawing/2014/main" id="{1FDDD9AD-2BF9-B236-1726-4D6FF1D7124A}"/>
              </a:ext>
            </a:extLst>
          </p:cNvPr>
          <p:cNvSpPr>
            <a:spLocks noGrp="1"/>
          </p:cNvSpPr>
          <p:nvPr>
            <p:ph sz="half" idx="2"/>
          </p:nvPr>
        </p:nvSpPr>
        <p:spPr>
          <a:xfrm>
            <a:off x="5679440" y="1747519"/>
            <a:ext cx="3759200" cy="3840481"/>
          </a:xfrm>
        </p:spPr>
        <p:txBody>
          <a:bodyPr>
            <a:normAutofit/>
          </a:bodyPr>
          <a:lstStyle/>
          <a:p>
            <a:pPr marL="0" indent="0">
              <a:buNone/>
            </a:pPr>
            <a:r>
              <a:rPr lang="da-DK" dirty="0"/>
              <a:t>Bentham er kendt som grundlæggeren af den konsekvensetiske filosofiske retning utilitarismen (handling). Bentham var en tidlig forkæmper for dyrerettigheder, kvindes, børns og homoseksuelles rettigheder. Jeremy Bentham var vegetar.</a:t>
            </a:r>
            <a:endParaRPr lang="en-US" dirty="0"/>
          </a:p>
        </p:txBody>
      </p:sp>
      <p:pic>
        <p:nvPicPr>
          <p:cNvPr id="2052" name="Picture 4" descr="Jeremy Bentham | Biography, Utilitarianism, Philosophy, &amp; Auto-Icon |  Britannica">
            <a:extLst>
              <a:ext uri="{FF2B5EF4-FFF2-40B4-BE49-F238E27FC236}">
                <a16:creationId xmlns:a16="http://schemas.microsoft.com/office/drawing/2014/main" id="{8731CE4E-5C6F-4A16-ACA7-6CFA7454C1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3425" y="3840923"/>
            <a:ext cx="1885950" cy="2428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214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F3757D-A36C-4AAD-A591-C10A292EBDCA}"/>
              </a:ext>
            </a:extLst>
          </p:cNvPr>
          <p:cNvSpPr>
            <a:spLocks noGrp="1"/>
          </p:cNvSpPr>
          <p:nvPr>
            <p:ph type="title"/>
          </p:nvPr>
        </p:nvSpPr>
        <p:spPr/>
        <p:txBody>
          <a:bodyPr/>
          <a:lstStyle/>
          <a:p>
            <a:r>
              <a:rPr lang="da-DK" dirty="0"/>
              <a:t>Handlingsutilitarisme</a:t>
            </a:r>
          </a:p>
        </p:txBody>
      </p:sp>
      <p:sp>
        <p:nvSpPr>
          <p:cNvPr id="3" name="Pladsholder til indhold 2">
            <a:extLst>
              <a:ext uri="{FF2B5EF4-FFF2-40B4-BE49-F238E27FC236}">
                <a16:creationId xmlns:a16="http://schemas.microsoft.com/office/drawing/2014/main" id="{0F46D2F3-4688-4DF1-9DF7-00C42CF314F6}"/>
              </a:ext>
            </a:extLst>
          </p:cNvPr>
          <p:cNvSpPr>
            <a:spLocks noGrp="1"/>
          </p:cNvSpPr>
          <p:nvPr>
            <p:ph sz="half" idx="1"/>
          </p:nvPr>
        </p:nvSpPr>
        <p:spPr/>
        <p:txBody>
          <a:bodyPr/>
          <a:lstStyle/>
          <a:p>
            <a:r>
              <a:rPr lang="da-DK" dirty="0"/>
              <a:t>Lykke = glæde + fravær af smerte</a:t>
            </a:r>
          </a:p>
          <a:p>
            <a:r>
              <a:rPr lang="da-DK" dirty="0"/>
              <a:t>Ulykke = smerte + berøvelse af glæde</a:t>
            </a:r>
          </a:p>
          <a:p>
            <a:r>
              <a:rPr lang="da-DK" dirty="0"/>
              <a:t>Mål: Mest mulig lykke for flest mulige og mindst mulig ulykke for færrest mulige.</a:t>
            </a:r>
          </a:p>
          <a:p>
            <a:r>
              <a:rPr lang="da-DK" dirty="0"/>
              <a:t>En handling skal vurderes på sine konsekvenser i forhold til at opnå dette mål.</a:t>
            </a:r>
          </a:p>
          <a:p>
            <a:endParaRPr lang="da-DK" dirty="0"/>
          </a:p>
        </p:txBody>
      </p:sp>
      <p:pic>
        <p:nvPicPr>
          <p:cNvPr id="3074" name="Picture 2" descr="Jeremy Bentham by Nanna Jacobsen">
            <a:extLst>
              <a:ext uri="{FF2B5EF4-FFF2-40B4-BE49-F238E27FC236}">
                <a16:creationId xmlns:a16="http://schemas.microsoft.com/office/drawing/2014/main" id="{D7D45C9A-CF9E-47FD-A46D-769DD3ACE2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234" t="22822" r="13692" b="22158"/>
          <a:stretch/>
        </p:blipFill>
        <p:spPr bwMode="auto">
          <a:xfrm>
            <a:off x="5841999" y="2075153"/>
            <a:ext cx="5750279" cy="2768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103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01CA2B-18EE-4464-A7C6-1E55D01ECC44}"/>
              </a:ext>
            </a:extLst>
          </p:cNvPr>
          <p:cNvSpPr>
            <a:spLocks noGrp="1"/>
          </p:cNvSpPr>
          <p:nvPr>
            <p:ph type="title"/>
          </p:nvPr>
        </p:nvSpPr>
        <p:spPr>
          <a:xfrm>
            <a:off x="1066800" y="642594"/>
            <a:ext cx="10058400" cy="1371600"/>
          </a:xfrm>
        </p:spPr>
        <p:txBody>
          <a:bodyPr anchor="ctr">
            <a:normAutofit/>
          </a:bodyPr>
          <a:lstStyle/>
          <a:p>
            <a:r>
              <a:rPr lang="da-DK" dirty="0"/>
              <a:t>John Stuart Mill (1806-1873)</a:t>
            </a:r>
          </a:p>
        </p:txBody>
      </p:sp>
      <p:pic>
        <p:nvPicPr>
          <p:cNvPr id="4098" name="Picture 2" descr="John Stuart Mill - Wikipedia">
            <a:extLst>
              <a:ext uri="{FF2B5EF4-FFF2-40B4-BE49-F238E27FC236}">
                <a16:creationId xmlns:a16="http://schemas.microsoft.com/office/drawing/2014/main" id="{A132CCFE-2F71-464A-A200-0E9A374F8F8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94" b="35194"/>
          <a:stretch/>
        </p:blipFill>
        <p:spPr bwMode="auto">
          <a:xfrm>
            <a:off x="1066800" y="2103120"/>
            <a:ext cx="4663440" cy="3749040"/>
          </a:xfrm>
          <a:prstGeom prst="rect">
            <a:avLst/>
          </a:prstGeom>
          <a:solidFill>
            <a:srgbClr val="FFFFFF"/>
          </a:solidFill>
        </p:spPr>
      </p:pic>
      <p:sp>
        <p:nvSpPr>
          <p:cNvPr id="3" name="Pladsholder til indhold 2">
            <a:extLst>
              <a:ext uri="{FF2B5EF4-FFF2-40B4-BE49-F238E27FC236}">
                <a16:creationId xmlns:a16="http://schemas.microsoft.com/office/drawing/2014/main" id="{21FD27D8-5E3E-48A0-816E-6257D38F9715}"/>
              </a:ext>
            </a:extLst>
          </p:cNvPr>
          <p:cNvSpPr>
            <a:spLocks noGrp="1"/>
          </p:cNvSpPr>
          <p:nvPr>
            <p:ph sz="half" idx="2"/>
          </p:nvPr>
        </p:nvSpPr>
        <p:spPr>
          <a:xfrm>
            <a:off x="6461760" y="2103120"/>
            <a:ext cx="4663440" cy="3749040"/>
          </a:xfrm>
        </p:spPr>
        <p:txBody>
          <a:bodyPr>
            <a:normAutofit/>
          </a:bodyPr>
          <a:lstStyle/>
          <a:p>
            <a:pPr>
              <a:lnSpc>
                <a:spcPct val="100000"/>
              </a:lnSpc>
            </a:pPr>
            <a:r>
              <a:rPr lang="da-DK" sz="1500"/>
              <a:t>John Stuart Mill var en britisk filosof og økonom. John Stuart Mill var søn af James Mill, der opdrog ham efter sit eget pædagogiske program, som krævede grundig intellektuel oplæring fra den tidligste barndom.</a:t>
            </a:r>
          </a:p>
          <a:p>
            <a:pPr>
              <a:lnSpc>
                <a:spcPct val="100000"/>
              </a:lnSpc>
            </a:pPr>
            <a:r>
              <a:rPr lang="da-DK" sz="1500"/>
              <a:t>John Stuart Mill viste sig som en højtbegavet elev, der allerede fra 20-års-alderen kunne yde bidrag til den filosofiske og videnskabelige debat. Økonomisk blev han sikret gennem ansættelse i East India Company, som administrerede Storbritanniens interesser i Indien. Mill endte som den ledende embedsmand, og 1865-68 var han tillige liberalt medlem af Underhuset.</a:t>
            </a:r>
          </a:p>
        </p:txBody>
      </p:sp>
    </p:spTree>
    <p:extLst>
      <p:ext uri="{BB962C8B-B14F-4D97-AF65-F5344CB8AC3E}">
        <p14:creationId xmlns:p14="http://schemas.microsoft.com/office/powerpoint/2010/main" val="662708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989821-6C3D-477B-A0DE-13D86D9086C5}"/>
              </a:ext>
            </a:extLst>
          </p:cNvPr>
          <p:cNvSpPr>
            <a:spLocks noGrp="1"/>
          </p:cNvSpPr>
          <p:nvPr>
            <p:ph type="title"/>
          </p:nvPr>
        </p:nvSpPr>
        <p:spPr/>
        <p:txBody>
          <a:bodyPr/>
          <a:lstStyle/>
          <a:p>
            <a:r>
              <a:rPr lang="da-DK" dirty="0"/>
              <a:t>Regelutilitarisme</a:t>
            </a:r>
          </a:p>
        </p:txBody>
      </p:sp>
      <p:sp>
        <p:nvSpPr>
          <p:cNvPr id="3" name="Pladsholder til indhold 2">
            <a:extLst>
              <a:ext uri="{FF2B5EF4-FFF2-40B4-BE49-F238E27FC236}">
                <a16:creationId xmlns:a16="http://schemas.microsoft.com/office/drawing/2014/main" id="{70272BE3-87D0-42B4-B096-D793757FFC79}"/>
              </a:ext>
            </a:extLst>
          </p:cNvPr>
          <p:cNvSpPr>
            <a:spLocks noGrp="1"/>
          </p:cNvSpPr>
          <p:nvPr>
            <p:ph idx="1"/>
          </p:nvPr>
        </p:nvSpPr>
        <p:spPr>
          <a:xfrm>
            <a:off x="1066800" y="2103120"/>
            <a:ext cx="4399280" cy="3849624"/>
          </a:xfrm>
        </p:spPr>
        <p:txBody>
          <a:bodyPr/>
          <a:lstStyle/>
          <a:p>
            <a:r>
              <a:rPr lang="da-DK" dirty="0"/>
              <a:t>Glædesværdier er hierarkisk ordnet, derfor er både kvalitet og kvantitet vigtig.</a:t>
            </a:r>
          </a:p>
          <a:p>
            <a:r>
              <a:rPr lang="da-DK" dirty="0"/>
              <a:t>De utilitaristiske overvejelser bør udmøntes i morallove (leveregler/maksimer).</a:t>
            </a:r>
          </a:p>
          <a:p>
            <a:r>
              <a:rPr lang="da-DK" dirty="0"/>
              <a:t>Udgangspunktet for disse leveregler bør være empirist (a posteriori).</a:t>
            </a:r>
          </a:p>
          <a:p>
            <a:r>
              <a:rPr lang="da-DK" dirty="0"/>
              <a:t>Menneskes natur er kompleks.</a:t>
            </a:r>
          </a:p>
        </p:txBody>
      </p:sp>
      <p:pic>
        <p:nvPicPr>
          <p:cNvPr id="5122" name="Picture 2" descr="Maslows behovspyramide - Wikipedia, den frie encyklopædi">
            <a:extLst>
              <a:ext uri="{FF2B5EF4-FFF2-40B4-BE49-F238E27FC236}">
                <a16:creationId xmlns:a16="http://schemas.microsoft.com/office/drawing/2014/main" id="{86086095-B778-4F36-A50B-8AA33C2E88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2960" y="1742414"/>
            <a:ext cx="5222240" cy="3916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172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D3F619-697E-47B9-89B9-604866C51E17}"/>
              </a:ext>
            </a:extLst>
          </p:cNvPr>
          <p:cNvSpPr>
            <a:spLocks noGrp="1"/>
          </p:cNvSpPr>
          <p:nvPr>
            <p:ph type="title"/>
          </p:nvPr>
        </p:nvSpPr>
        <p:spPr/>
        <p:txBody>
          <a:bodyPr/>
          <a:lstStyle/>
          <a:p>
            <a:r>
              <a:rPr lang="da-DK" dirty="0" err="1"/>
              <a:t>Eudaimonia</a:t>
            </a:r>
            <a:endParaRPr lang="da-DK" dirty="0"/>
          </a:p>
        </p:txBody>
      </p:sp>
      <p:sp>
        <p:nvSpPr>
          <p:cNvPr id="3" name="Pladsholder til indhold 2">
            <a:extLst>
              <a:ext uri="{FF2B5EF4-FFF2-40B4-BE49-F238E27FC236}">
                <a16:creationId xmlns:a16="http://schemas.microsoft.com/office/drawing/2014/main" id="{88C79384-6C42-4BD2-96A3-AC4480479B0C}"/>
              </a:ext>
            </a:extLst>
          </p:cNvPr>
          <p:cNvSpPr>
            <a:spLocks noGrp="1"/>
          </p:cNvSpPr>
          <p:nvPr>
            <p:ph idx="1"/>
          </p:nvPr>
        </p:nvSpPr>
        <p:spPr>
          <a:xfrm>
            <a:off x="5588000" y="2103119"/>
            <a:ext cx="5415280" cy="2740687"/>
          </a:xfrm>
        </p:spPr>
        <p:txBody>
          <a:bodyPr>
            <a:normAutofit/>
          </a:bodyPr>
          <a:lstStyle/>
          <a:p>
            <a:r>
              <a:rPr lang="da-DK" dirty="0"/>
              <a:t>Læs dagens supplerende tekst.</a:t>
            </a:r>
          </a:p>
          <a:p>
            <a:r>
              <a:rPr lang="da-DK" dirty="0"/>
              <a:t>Diskuter begreberne </a:t>
            </a:r>
            <a:r>
              <a:rPr lang="da-DK" i="1" dirty="0" err="1"/>
              <a:t>ha’-det-godt-hed</a:t>
            </a:r>
            <a:r>
              <a:rPr lang="da-DK" i="1" dirty="0"/>
              <a:t> </a:t>
            </a:r>
            <a:r>
              <a:rPr lang="da-DK" dirty="0"/>
              <a:t>og </a:t>
            </a:r>
            <a:r>
              <a:rPr lang="da-DK" i="1" dirty="0"/>
              <a:t>gør-det-godt-hed</a:t>
            </a:r>
            <a:r>
              <a:rPr lang="da-DK" dirty="0"/>
              <a:t> med udgangspunkt i de to utilitaristiske konsekvensetiske synspunkter. Underbyg jeres synspunkter med eksempler fra teksten.</a:t>
            </a:r>
          </a:p>
          <a:p>
            <a:r>
              <a:rPr lang="da-DK" dirty="0"/>
              <a:t>Diskuter figuren til venstre. </a:t>
            </a:r>
          </a:p>
          <a:p>
            <a:r>
              <a:rPr lang="da-DK" dirty="0"/>
              <a:t>Diskussionen laver som ‘filosofisk dialog’.</a:t>
            </a:r>
          </a:p>
        </p:txBody>
      </p:sp>
      <p:pic>
        <p:nvPicPr>
          <p:cNvPr id="6146" name="Picture 2">
            <a:extLst>
              <a:ext uri="{FF2B5EF4-FFF2-40B4-BE49-F238E27FC236}">
                <a16:creationId xmlns:a16="http://schemas.microsoft.com/office/drawing/2014/main" id="{E9F2C798-F3D2-4831-82B5-B46574F51B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000" r="23167"/>
          <a:stretch/>
        </p:blipFill>
        <p:spPr bwMode="auto">
          <a:xfrm>
            <a:off x="1097280" y="1782445"/>
            <a:ext cx="3342640" cy="3638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8177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E46E47-F13D-434D-823F-70E408A51C38}"/>
              </a:ext>
            </a:extLst>
          </p:cNvPr>
          <p:cNvSpPr>
            <a:spLocks noGrp="1"/>
          </p:cNvSpPr>
          <p:nvPr>
            <p:ph type="title"/>
          </p:nvPr>
        </p:nvSpPr>
        <p:spPr/>
        <p:txBody>
          <a:bodyPr/>
          <a:lstStyle/>
          <a:p>
            <a:r>
              <a:rPr lang="da-DK" dirty="0"/>
              <a:t>Nytteetik vs. pligtetik</a:t>
            </a:r>
          </a:p>
        </p:txBody>
      </p:sp>
      <p:pic>
        <p:nvPicPr>
          <p:cNvPr id="5" name="Pladsholder til indhold 4">
            <a:hlinkClick r:id="rId2"/>
            <a:extLst>
              <a:ext uri="{FF2B5EF4-FFF2-40B4-BE49-F238E27FC236}">
                <a16:creationId xmlns:a16="http://schemas.microsoft.com/office/drawing/2014/main" id="{C060BE7A-F6F4-42E9-B4A9-0E74089E873C}"/>
              </a:ext>
            </a:extLst>
          </p:cNvPr>
          <p:cNvPicPr>
            <a:picLocks noGrp="1" noChangeAspect="1"/>
          </p:cNvPicPr>
          <p:nvPr>
            <p:ph idx="1"/>
          </p:nvPr>
        </p:nvPicPr>
        <p:blipFill>
          <a:blip r:embed="rId3"/>
          <a:stretch>
            <a:fillRect/>
          </a:stretch>
        </p:blipFill>
        <p:spPr>
          <a:xfrm>
            <a:off x="2568393" y="2205738"/>
            <a:ext cx="7055213" cy="3645087"/>
          </a:xfrm>
        </p:spPr>
      </p:pic>
    </p:spTree>
    <p:extLst>
      <p:ext uri="{BB962C8B-B14F-4D97-AF65-F5344CB8AC3E}">
        <p14:creationId xmlns:p14="http://schemas.microsoft.com/office/powerpoint/2010/main" val="2716740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FE8BE6-F60D-4BA9-9256-01107D2F1183}"/>
              </a:ext>
            </a:extLst>
          </p:cNvPr>
          <p:cNvSpPr>
            <a:spLocks noGrp="1"/>
          </p:cNvSpPr>
          <p:nvPr>
            <p:ph type="title"/>
          </p:nvPr>
        </p:nvSpPr>
        <p:spPr>
          <a:xfrm>
            <a:off x="1066800" y="642594"/>
            <a:ext cx="10058400" cy="1371600"/>
          </a:xfrm>
        </p:spPr>
        <p:txBody>
          <a:bodyPr anchor="ctr">
            <a:normAutofit/>
          </a:bodyPr>
          <a:lstStyle/>
          <a:p>
            <a:r>
              <a:rPr lang="da-DK" dirty="0"/>
              <a:t>Diskussion</a:t>
            </a:r>
          </a:p>
        </p:txBody>
      </p:sp>
      <p:sp>
        <p:nvSpPr>
          <p:cNvPr id="3" name="Pladsholder til indhold 2">
            <a:extLst>
              <a:ext uri="{FF2B5EF4-FFF2-40B4-BE49-F238E27FC236}">
                <a16:creationId xmlns:a16="http://schemas.microsoft.com/office/drawing/2014/main" id="{C1A265CD-D97C-4BA6-9126-550C1BED264E}"/>
              </a:ext>
            </a:extLst>
          </p:cNvPr>
          <p:cNvSpPr>
            <a:spLocks noGrp="1"/>
          </p:cNvSpPr>
          <p:nvPr>
            <p:ph sz="half" idx="1"/>
          </p:nvPr>
        </p:nvSpPr>
        <p:spPr>
          <a:xfrm>
            <a:off x="1066800" y="2103120"/>
            <a:ext cx="4663440" cy="3749040"/>
          </a:xfrm>
        </p:spPr>
        <p:txBody>
          <a:bodyPr>
            <a:normAutofit/>
          </a:bodyPr>
          <a:lstStyle/>
          <a:p>
            <a:pPr>
              <a:lnSpc>
                <a:spcPct val="100000"/>
              </a:lnSpc>
            </a:pPr>
            <a:r>
              <a:rPr lang="da-DK" sz="1500" dirty="0"/>
              <a:t>I 2022 spillede Danmark vm i Qatar.</a:t>
            </a:r>
          </a:p>
          <a:p>
            <a:pPr>
              <a:lnSpc>
                <a:spcPct val="100000"/>
              </a:lnSpc>
            </a:pPr>
            <a:r>
              <a:rPr lang="da-DK" sz="1500" dirty="0"/>
              <a:t>Skolen besluttede, at vise Danmarks første kamp på storskærm i Grønnegården som en frivillig aktivitet.</a:t>
            </a:r>
          </a:p>
          <a:p>
            <a:pPr>
              <a:lnSpc>
                <a:spcPct val="100000"/>
              </a:lnSpc>
            </a:pPr>
            <a:r>
              <a:rPr lang="da-DK" sz="1500" dirty="0"/>
              <a:t>Var det en god beslutning?</a:t>
            </a:r>
          </a:p>
          <a:p>
            <a:pPr>
              <a:lnSpc>
                <a:spcPct val="100000"/>
              </a:lnSpc>
            </a:pPr>
            <a:r>
              <a:rPr lang="da-DK" sz="1500" dirty="0"/>
              <a:t>Find tre argumenter for og tre argumenter imod beslutningen. Argumenterne skal underbygges af </a:t>
            </a:r>
            <a:r>
              <a:rPr lang="da-DK" sz="1500" dirty="0" err="1"/>
              <a:t>dydsetike</a:t>
            </a:r>
            <a:r>
              <a:rPr lang="da-DK" sz="1500" dirty="0"/>
              <a:t>, pligtetiske og/eller nytteetiske overvejelser.</a:t>
            </a:r>
          </a:p>
          <a:p>
            <a:pPr>
              <a:lnSpc>
                <a:spcPct val="100000"/>
              </a:lnSpc>
            </a:pPr>
            <a:endParaRPr lang="da-DK" sz="1500" dirty="0"/>
          </a:p>
          <a:p>
            <a:pPr>
              <a:lnSpc>
                <a:spcPct val="100000"/>
              </a:lnSpc>
            </a:pPr>
            <a:r>
              <a:rPr lang="da-DK" sz="1500" dirty="0"/>
              <a:t>Fælles opsamling</a:t>
            </a:r>
          </a:p>
        </p:txBody>
      </p:sp>
      <p:pic>
        <p:nvPicPr>
          <p:cNvPr id="7170" name="Picture 2" descr="Her er heltene fra EM 1992 i dag | TV2 ØSTJYLLAND">
            <a:extLst>
              <a:ext uri="{FF2B5EF4-FFF2-40B4-BE49-F238E27FC236}">
                <a16:creationId xmlns:a16="http://schemas.microsoft.com/office/drawing/2014/main" id="{3C4072E2-921F-447D-8F49-450FC3706D2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256" r="9267" b="-2"/>
          <a:stretch/>
        </p:blipFill>
        <p:spPr bwMode="auto">
          <a:xfrm>
            <a:off x="6461760" y="2014194"/>
            <a:ext cx="4663440" cy="3749040"/>
          </a:xfrm>
          <a:prstGeom prst="rect">
            <a:avLst/>
          </a:prstGeom>
          <a:solidFill>
            <a:srgbClr val="FFFFFF"/>
          </a:solidFill>
        </p:spPr>
      </p:pic>
    </p:spTree>
    <p:extLst>
      <p:ext uri="{BB962C8B-B14F-4D97-AF65-F5344CB8AC3E}">
        <p14:creationId xmlns:p14="http://schemas.microsoft.com/office/powerpoint/2010/main" val="8444531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50285086_TF11531919_Win32" id="{C7723244-BBD4-4FFD-A4B1-62D8FF7A6BAC}" vid="{81FC2794-DBF7-4FC6-9170-2477C84A6B3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259D436-C82E-43E0-8A01-53DF9CED60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{D217E007-2305-47A6-BB61-60EE6ECA1881}tf11531919_win32</Template>
  <TotalTime>1812</TotalTime>
  <Words>430</Words>
  <Application>Microsoft Office PowerPoint</Application>
  <PresentationFormat>Widescreen</PresentationFormat>
  <Paragraphs>44</Paragraphs>
  <Slides>11</Slides>
  <Notes>1</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11</vt:i4>
      </vt:variant>
    </vt:vector>
  </HeadingPairs>
  <TitlesOfParts>
    <vt:vector size="17" baseType="lpstr">
      <vt:lpstr>Avenir Next LT Pro</vt:lpstr>
      <vt:lpstr>Avenir Next LT Pro Light</vt:lpstr>
      <vt:lpstr>Calibri</vt:lpstr>
      <vt:lpstr>Garamond</vt:lpstr>
      <vt:lpstr>Publico text</vt:lpstr>
      <vt:lpstr>SavonVTI</vt:lpstr>
      <vt:lpstr>At handle i henhold til konsekvenserne</vt:lpstr>
      <vt:lpstr>Det kategoriske imperativ</vt:lpstr>
      <vt:lpstr>Deontologi  Deontologi kommer af græsk deon ’pligt, nødvendighed’ og afledning af -logi</vt:lpstr>
      <vt:lpstr>Et par grundbegreber</vt:lpstr>
      <vt:lpstr>Jeremy Bentham (1798-1832)</vt:lpstr>
      <vt:lpstr>Handlingsutilitarisme</vt:lpstr>
      <vt:lpstr>John Stuart Mill (1806-1873)</vt:lpstr>
      <vt:lpstr>Regelutilitarisme</vt:lpstr>
      <vt:lpstr>Eudaimonia</vt:lpstr>
      <vt:lpstr>Nytteetik vs. pligtetik</vt:lpstr>
      <vt:lpstr>Diskussion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 handle konsekvent</dc:title>
  <dc:creator>Andreas Hauervig</dc:creator>
  <cp:lastModifiedBy>Andreas Hauervig</cp:lastModifiedBy>
  <cp:revision>3</cp:revision>
  <dcterms:created xsi:type="dcterms:W3CDTF">2022-11-20T11:02:33Z</dcterms:created>
  <dcterms:modified xsi:type="dcterms:W3CDTF">2025-01-05T06:54:18Z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