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64" r:id="rId5"/>
    <p:sldId id="323" r:id="rId6"/>
    <p:sldId id="313" r:id="rId7"/>
    <p:sldId id="325" r:id="rId8"/>
    <p:sldId id="326" r:id="rId9"/>
    <p:sldId id="327" r:id="rId10"/>
    <p:sldId id="328" r:id="rId11"/>
    <p:sldId id="314" r:id="rId12"/>
    <p:sldId id="315" r:id="rId13"/>
    <p:sldId id="316" r:id="rId14"/>
    <p:sldId id="317" r:id="rId15"/>
    <p:sldId id="319" r:id="rId16"/>
    <p:sldId id="321" r:id="rId17"/>
    <p:sldId id="318" r:id="rId18"/>
    <p:sldId id="324" r:id="rId19"/>
    <p:sldId id="320" r:id="rId20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10BD7D-A4E0-4298-9B65-B7ADBC218765}" v="13" dt="2024-11-29T04:18:20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>
        <p:scale>
          <a:sx n="62" d="100"/>
          <a:sy n="62" d="100"/>
        </p:scale>
        <p:origin x="80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1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uervig" userId="a35a7c7c-5fb9-4c6a-96b7-abddfd9a80ae" providerId="ADAL" clId="{D410BD7D-A4E0-4298-9B65-B7ADBC218765}"/>
    <pc:docChg chg="custSel addSld delSld modSld">
      <pc:chgData name="Andreas Hauervig" userId="a35a7c7c-5fb9-4c6a-96b7-abddfd9a80ae" providerId="ADAL" clId="{D410BD7D-A4E0-4298-9B65-B7ADBC218765}" dt="2024-11-29T04:18:20.240" v="1241" actId="1076"/>
      <pc:docMkLst>
        <pc:docMk/>
      </pc:docMkLst>
      <pc:sldChg chg="modSp mod">
        <pc:chgData name="Andreas Hauervig" userId="a35a7c7c-5fb9-4c6a-96b7-abddfd9a80ae" providerId="ADAL" clId="{D410BD7D-A4E0-4298-9B65-B7ADBC218765}" dt="2024-11-29T03:45:56.170" v="102" actId="113"/>
        <pc:sldMkLst>
          <pc:docMk/>
          <pc:sldMk cId="1528237364" sldId="318"/>
        </pc:sldMkLst>
        <pc:spChg chg="mod">
          <ac:chgData name="Andreas Hauervig" userId="a35a7c7c-5fb9-4c6a-96b7-abddfd9a80ae" providerId="ADAL" clId="{D410BD7D-A4E0-4298-9B65-B7ADBC218765}" dt="2024-11-29T03:45:56.170" v="102" actId="113"/>
          <ac:spMkLst>
            <pc:docMk/>
            <pc:sldMk cId="1528237364" sldId="318"/>
            <ac:spMk id="3" creationId="{03590C61-3A41-4608-9606-44ABA289F55F}"/>
          </ac:spMkLst>
        </pc:spChg>
      </pc:sldChg>
      <pc:sldChg chg="modSp mod">
        <pc:chgData name="Andreas Hauervig" userId="a35a7c7c-5fb9-4c6a-96b7-abddfd9a80ae" providerId="ADAL" clId="{D410BD7D-A4E0-4298-9B65-B7ADBC218765}" dt="2024-11-29T03:55:59.281" v="118" actId="20577"/>
        <pc:sldMkLst>
          <pc:docMk/>
          <pc:sldMk cId="3141279660" sldId="324"/>
        </pc:sldMkLst>
        <pc:spChg chg="mod">
          <ac:chgData name="Andreas Hauervig" userId="a35a7c7c-5fb9-4c6a-96b7-abddfd9a80ae" providerId="ADAL" clId="{D410BD7D-A4E0-4298-9B65-B7ADBC218765}" dt="2024-11-29T03:55:59.281" v="118" actId="20577"/>
          <ac:spMkLst>
            <pc:docMk/>
            <pc:sldMk cId="3141279660" sldId="324"/>
            <ac:spMk id="3" creationId="{0E0F2BC4-190E-C90B-D2B6-2AB22DD31D97}"/>
          </ac:spMkLst>
        </pc:spChg>
      </pc:sldChg>
      <pc:sldChg chg="new del">
        <pc:chgData name="Andreas Hauervig" userId="a35a7c7c-5fb9-4c6a-96b7-abddfd9a80ae" providerId="ADAL" clId="{D410BD7D-A4E0-4298-9B65-B7ADBC218765}" dt="2024-11-29T03:44:04.118" v="1" actId="47"/>
        <pc:sldMkLst>
          <pc:docMk/>
          <pc:sldMk cId="569379971" sldId="325"/>
        </pc:sldMkLst>
      </pc:sldChg>
      <pc:sldChg chg="addSp modSp new mod">
        <pc:chgData name="Andreas Hauervig" userId="a35a7c7c-5fb9-4c6a-96b7-abddfd9a80ae" providerId="ADAL" clId="{D410BD7D-A4E0-4298-9B65-B7ADBC218765}" dt="2024-11-29T04:18:20.240" v="1241" actId="1076"/>
        <pc:sldMkLst>
          <pc:docMk/>
          <pc:sldMk cId="1073912818" sldId="325"/>
        </pc:sldMkLst>
        <pc:spChg chg="mod">
          <ac:chgData name="Andreas Hauervig" userId="a35a7c7c-5fb9-4c6a-96b7-abddfd9a80ae" providerId="ADAL" clId="{D410BD7D-A4E0-4298-9B65-B7ADBC218765}" dt="2024-11-29T03:58:28.547" v="146" actId="20577"/>
          <ac:spMkLst>
            <pc:docMk/>
            <pc:sldMk cId="1073912818" sldId="325"/>
            <ac:spMk id="2" creationId="{B98B81EB-004B-0C04-B1B0-9D099E18AA4F}"/>
          </ac:spMkLst>
        </pc:spChg>
        <pc:spChg chg="mod">
          <ac:chgData name="Andreas Hauervig" userId="a35a7c7c-5fb9-4c6a-96b7-abddfd9a80ae" providerId="ADAL" clId="{D410BD7D-A4E0-4298-9B65-B7ADBC218765}" dt="2024-11-29T04:01:58.367" v="465" actId="20577"/>
          <ac:spMkLst>
            <pc:docMk/>
            <pc:sldMk cId="1073912818" sldId="325"/>
            <ac:spMk id="3" creationId="{8BE6172A-D283-7B10-3E96-56ED6D893FE3}"/>
          </ac:spMkLst>
        </pc:spChg>
        <pc:picChg chg="add mod">
          <ac:chgData name="Andreas Hauervig" userId="a35a7c7c-5fb9-4c6a-96b7-abddfd9a80ae" providerId="ADAL" clId="{D410BD7D-A4E0-4298-9B65-B7ADBC218765}" dt="2024-11-29T04:18:20.240" v="1241" actId="1076"/>
          <ac:picMkLst>
            <pc:docMk/>
            <pc:sldMk cId="1073912818" sldId="325"/>
            <ac:picMk id="3074" creationId="{26BA5820-30DC-FB1C-C7C5-79C5299FDD54}"/>
          </ac:picMkLst>
        </pc:picChg>
      </pc:sldChg>
      <pc:sldChg chg="addSp modSp new mod">
        <pc:chgData name="Andreas Hauervig" userId="a35a7c7c-5fb9-4c6a-96b7-abddfd9a80ae" providerId="ADAL" clId="{D410BD7D-A4E0-4298-9B65-B7ADBC218765}" dt="2024-11-29T04:07:11.569" v="702" actId="1076"/>
        <pc:sldMkLst>
          <pc:docMk/>
          <pc:sldMk cId="1862150789" sldId="326"/>
        </pc:sldMkLst>
        <pc:spChg chg="mod">
          <ac:chgData name="Andreas Hauervig" userId="a35a7c7c-5fb9-4c6a-96b7-abddfd9a80ae" providerId="ADAL" clId="{D410BD7D-A4E0-4298-9B65-B7ADBC218765}" dt="2024-11-29T04:03:34.862" v="575" actId="20577"/>
          <ac:spMkLst>
            <pc:docMk/>
            <pc:sldMk cId="1862150789" sldId="326"/>
            <ac:spMk id="2" creationId="{5E246F09-6340-2D13-9942-A35F5B83348F}"/>
          </ac:spMkLst>
        </pc:spChg>
        <pc:spChg chg="mod">
          <ac:chgData name="Andreas Hauervig" userId="a35a7c7c-5fb9-4c6a-96b7-abddfd9a80ae" providerId="ADAL" clId="{D410BD7D-A4E0-4298-9B65-B7ADBC218765}" dt="2024-11-29T04:03:42.248" v="576" actId="14100"/>
          <ac:spMkLst>
            <pc:docMk/>
            <pc:sldMk cId="1862150789" sldId="326"/>
            <ac:spMk id="3" creationId="{3A30C00E-F453-BEE4-0426-37BF6673AEEB}"/>
          </ac:spMkLst>
        </pc:spChg>
        <pc:graphicFrameChg chg="add mod modGraphic">
          <ac:chgData name="Andreas Hauervig" userId="a35a7c7c-5fb9-4c6a-96b7-abddfd9a80ae" providerId="ADAL" clId="{D410BD7D-A4E0-4298-9B65-B7ADBC218765}" dt="2024-11-29T04:07:11.569" v="702" actId="1076"/>
          <ac:graphicFrameMkLst>
            <pc:docMk/>
            <pc:sldMk cId="1862150789" sldId="326"/>
            <ac:graphicFrameMk id="4" creationId="{168DE61D-4839-021B-159F-0AAF54A2AC6D}"/>
          </ac:graphicFrameMkLst>
        </pc:graphicFrameChg>
      </pc:sldChg>
      <pc:sldChg chg="addSp modSp new mod">
        <pc:chgData name="Andreas Hauervig" userId="a35a7c7c-5fb9-4c6a-96b7-abddfd9a80ae" providerId="ADAL" clId="{D410BD7D-A4E0-4298-9B65-B7ADBC218765}" dt="2024-11-29T04:16:36.413" v="1238" actId="1076"/>
        <pc:sldMkLst>
          <pc:docMk/>
          <pc:sldMk cId="3810591974" sldId="327"/>
        </pc:sldMkLst>
        <pc:spChg chg="mod">
          <ac:chgData name="Andreas Hauervig" userId="a35a7c7c-5fb9-4c6a-96b7-abddfd9a80ae" providerId="ADAL" clId="{D410BD7D-A4E0-4298-9B65-B7ADBC218765}" dt="2024-11-29T04:07:32.325" v="720" actId="20577"/>
          <ac:spMkLst>
            <pc:docMk/>
            <pc:sldMk cId="3810591974" sldId="327"/>
            <ac:spMk id="2" creationId="{754D81B6-44C3-3056-3EB2-C4234A3065B7}"/>
          </ac:spMkLst>
        </pc:spChg>
        <pc:spChg chg="mod">
          <ac:chgData name="Andreas Hauervig" userId="a35a7c7c-5fb9-4c6a-96b7-abddfd9a80ae" providerId="ADAL" clId="{D410BD7D-A4E0-4298-9B65-B7ADBC218765}" dt="2024-11-29T04:11:00.331" v="1073" actId="20577"/>
          <ac:spMkLst>
            <pc:docMk/>
            <pc:sldMk cId="3810591974" sldId="327"/>
            <ac:spMk id="3" creationId="{C96277E2-5BFC-2421-5EDC-FEA68FA62AC7}"/>
          </ac:spMkLst>
        </pc:spChg>
        <pc:picChg chg="add mod">
          <ac:chgData name="Andreas Hauervig" userId="a35a7c7c-5fb9-4c6a-96b7-abddfd9a80ae" providerId="ADAL" clId="{D410BD7D-A4E0-4298-9B65-B7ADBC218765}" dt="2024-11-29T04:16:36.413" v="1238" actId="1076"/>
          <ac:picMkLst>
            <pc:docMk/>
            <pc:sldMk cId="3810591974" sldId="327"/>
            <ac:picMk id="2050" creationId="{B9B6A1D7-CA49-56A7-076E-959971BD9B1E}"/>
          </ac:picMkLst>
        </pc:picChg>
      </pc:sldChg>
      <pc:sldChg chg="addSp modSp new mod">
        <pc:chgData name="Andreas Hauervig" userId="a35a7c7c-5fb9-4c6a-96b7-abddfd9a80ae" providerId="ADAL" clId="{D410BD7D-A4E0-4298-9B65-B7ADBC218765}" dt="2024-11-29T04:15:01.307" v="1235" actId="14100"/>
        <pc:sldMkLst>
          <pc:docMk/>
          <pc:sldMk cId="7339287" sldId="328"/>
        </pc:sldMkLst>
        <pc:spChg chg="mod">
          <ac:chgData name="Andreas Hauervig" userId="a35a7c7c-5fb9-4c6a-96b7-abddfd9a80ae" providerId="ADAL" clId="{D410BD7D-A4E0-4298-9B65-B7ADBC218765}" dt="2024-11-29T04:11:12.452" v="1082" actId="20577"/>
          <ac:spMkLst>
            <pc:docMk/>
            <pc:sldMk cId="7339287" sldId="328"/>
            <ac:spMk id="2" creationId="{4F196885-41EF-37CA-BC8A-8B6423B71E0A}"/>
          </ac:spMkLst>
        </pc:spChg>
        <pc:spChg chg="mod">
          <ac:chgData name="Andreas Hauervig" userId="a35a7c7c-5fb9-4c6a-96b7-abddfd9a80ae" providerId="ADAL" clId="{D410BD7D-A4E0-4298-9B65-B7ADBC218765}" dt="2024-11-29T04:14:47.481" v="1231" actId="14100"/>
          <ac:spMkLst>
            <pc:docMk/>
            <pc:sldMk cId="7339287" sldId="328"/>
            <ac:spMk id="3" creationId="{BE83AA06-6C6C-2424-E63B-CB1B15D701BB}"/>
          </ac:spMkLst>
        </pc:spChg>
        <pc:picChg chg="add mod">
          <ac:chgData name="Andreas Hauervig" userId="a35a7c7c-5fb9-4c6a-96b7-abddfd9a80ae" providerId="ADAL" clId="{D410BD7D-A4E0-4298-9B65-B7ADBC218765}" dt="2024-11-29T04:15:01.307" v="1235" actId="14100"/>
          <ac:picMkLst>
            <pc:docMk/>
            <pc:sldMk cId="7339287" sldId="328"/>
            <ac:picMk id="1026" creationId="{8EB0641F-8C1D-CA59-E963-E81F6756D9B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84DCFE70-832D-4037-919A-CDF79A2D9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1568CF-5DAE-42CA-B90D-60622CA41B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E48843-F912-488F-A9EE-CD7764D0DB99}" type="datetime1">
              <a:rPr lang="da-DK" smtClean="0"/>
              <a:t>28-11-2024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7554CE-2393-4700-B8D7-2B3F8F9C17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1B821F7-34F1-4CBB-A985-1541800B24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3F5973-BE6F-46C7-A547-CC6A5087F9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789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280F0-2CF7-4A34-B0BA-7D4FCE24DDE1}" type="datetime1">
              <a:rPr lang="da-DK" smtClean="0"/>
              <a:pPr/>
              <a:t>28-11-2024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6456DE3-4E01-4AFD-AD42-42312842ED8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10" name="Rektangel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ktangel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ktangel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20" name="Pladsholder til dato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947AB75F-D703-4D30-806D-3D76BACE0938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22" name="Pladsholder til slidenumm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011FA4-5171-4DD7-94AF-BE693E2C2C9B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23" name="Rektangel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ktangel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ktangel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24BEB2E-3EB1-49D0-9963-DA198D330700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D6EEC-283E-4758-B98E-9F7FEBF750B9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AD54AC-DA34-421D-8A96-8BDB75114035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CC968B-06E6-422E-ADA1-4F226BEB9FD2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D4A0F9-320D-4242-8E76-66F6209D8C1E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9AA5786-9B9A-4073-9419-283CAEB436DF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da-DK" noProof="0"/>
          </a:p>
        </p:txBody>
      </p:sp>
      <p:sp>
        <p:nvSpPr>
          <p:cNvPr id="11" name="Pladsholder til slidenumm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2BE22EB-DDF8-4823-BD96-BFBD51BE3A45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ktangel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Rektangel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ktangel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57865C4-AAB1-48E7-AC47-167CE360619A}" type="datetime1">
              <a:rPr lang="da-DK" noProof="0" smtClean="0"/>
              <a:t>28-11-2024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blomsterillustrationer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ktangel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 rtlCol="0">
            <a:normAutofit/>
          </a:bodyPr>
          <a:lstStyle/>
          <a:p>
            <a:pPr rtl="0"/>
            <a:r>
              <a:rPr lang="da-DK" sz="6800" dirty="0"/>
              <a:t>At leve i fællesskab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da-DK" dirty="0"/>
              <a:t>Introduktion til etik og politisk filosofi</a:t>
            </a:r>
            <a:endParaRPr lang="da-DK" sz="1800" dirty="0"/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79" name="Lige forbindelse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Lige forbindelse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Lige forbindelse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ADD57-5B38-41D2-9D80-EF746F22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historiske oversigt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93ECF6FE-CC1E-4FCF-A096-4B00C046E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159" y="2155971"/>
            <a:ext cx="10285681" cy="3269700"/>
          </a:xfrm>
        </p:spPr>
      </p:pic>
    </p:spTree>
    <p:extLst>
      <p:ext uri="{BB962C8B-B14F-4D97-AF65-F5344CB8AC3E}">
        <p14:creationId xmlns:p14="http://schemas.microsoft.com/office/powerpoint/2010/main" val="428537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E5C75D-B7A0-4CC5-AF91-D9D550D27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Skolen i Athen</a:t>
            </a:r>
          </a:p>
        </p:txBody>
      </p:sp>
      <p:pic>
        <p:nvPicPr>
          <p:cNvPr id="5" name="Pladsholder til indhold 4" descr="Et billede, der indeholder indendørs, alter&#10;&#10;Automatisk genereret beskrivelse">
            <a:extLst>
              <a:ext uri="{FF2B5EF4-FFF2-40B4-BE49-F238E27FC236}">
                <a16:creationId xmlns:a16="http://schemas.microsoft.com/office/drawing/2014/main" id="{3582A98C-5028-4BD1-9A60-33F7DFEBF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0367" y="1702229"/>
            <a:ext cx="5445101" cy="3849687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B6419465-0EBD-44E8-A754-E3CFDB8680AA}"/>
              </a:ext>
            </a:extLst>
          </p:cNvPr>
          <p:cNvSpPr txBox="1"/>
          <p:nvPr/>
        </p:nvSpPr>
        <p:spPr>
          <a:xfrm>
            <a:off x="1066800" y="5638509"/>
            <a:ext cx="6097772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Skolen i Athen: Fresko af renæssancemaleren Rafael i rummet </a:t>
            </a: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Stanza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della </a:t>
            </a: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Segnatura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Vatikanpaladset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Rom. </a:t>
            </a:r>
          </a:p>
        </p:txBody>
      </p:sp>
      <p:pic>
        <p:nvPicPr>
          <p:cNvPr id="1026" name="Picture 2" descr="Raffaello Sanzio &quot;School of Athens&quot; del. Platon og Artistotle">
            <a:extLst>
              <a:ext uri="{FF2B5EF4-FFF2-40B4-BE49-F238E27FC236}">
                <a16:creationId xmlns:a16="http://schemas.microsoft.com/office/drawing/2014/main" id="{BFBFF5CE-00AE-E832-C91C-52F69E83E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9" t="2809" r="13372" b="1763"/>
          <a:stretch/>
        </p:blipFill>
        <p:spPr bwMode="auto">
          <a:xfrm>
            <a:off x="7508147" y="1471888"/>
            <a:ext cx="3533486" cy="4622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833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B81EB-004B-0C04-B1B0-9D099E18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Smugler fra i går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E6172A-D283-7B10-3E96-56ED6D893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Ansvar: Hvem har ansvar for en teknologi, når den bruges?</a:t>
            </a:r>
          </a:p>
          <a:p>
            <a:r>
              <a:rPr lang="da-DK" dirty="0"/>
              <a:t>Kreativitet og selvudvikling – dannelse</a:t>
            </a:r>
          </a:p>
          <a:p>
            <a:r>
              <a:rPr lang="da-DK" dirty="0"/>
              <a:t>Hvad kan AI?</a:t>
            </a:r>
          </a:p>
          <a:p>
            <a:r>
              <a:rPr lang="da-DK" dirty="0"/>
              <a:t>Leksikale opslag – faktuel viden, dog uden sikker autoritet</a:t>
            </a:r>
          </a:p>
          <a:p>
            <a:r>
              <a:rPr lang="da-DK" dirty="0"/>
              <a:t>Kreativitet – Madplan, billeder, musik m.v.</a:t>
            </a:r>
          </a:p>
          <a:p>
            <a:r>
              <a:rPr lang="da-DK" dirty="0"/>
              <a:t>Dialog – Prompt, svar, prompt, svar osv.</a:t>
            </a:r>
          </a:p>
          <a:p>
            <a:r>
              <a:rPr lang="en-US" dirty="0"/>
              <a:t>Large langue model (det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sandsynlige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)</a:t>
            </a:r>
          </a:p>
        </p:txBody>
      </p:sp>
      <p:pic>
        <p:nvPicPr>
          <p:cNvPr id="3074" name="Picture 2" descr="Thumbnail Image ansvar i forhold til teknologi">
            <a:extLst>
              <a:ext uri="{FF2B5EF4-FFF2-40B4-BE49-F238E27FC236}">
                <a16:creationId xmlns:a16="http://schemas.microsoft.com/office/drawing/2014/main" id="{26BA5820-30DC-FB1C-C7C5-79C5299FD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032" y="1939863"/>
            <a:ext cx="3849624" cy="384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91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46F09-6340-2D13-9942-A35F5B83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Smugler fra i går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30C00E-F453-BEE4-0426-37BF6673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029200" cy="3849624"/>
          </a:xfrm>
        </p:spPr>
        <p:txBody>
          <a:bodyPr/>
          <a:lstStyle/>
          <a:p>
            <a:r>
              <a:rPr lang="da-DK" dirty="0"/>
              <a:t>Aristoteles</a:t>
            </a:r>
          </a:p>
          <a:p>
            <a:r>
              <a:rPr lang="da-DK" dirty="0"/>
              <a:t>At være</a:t>
            </a:r>
          </a:p>
          <a:p>
            <a:r>
              <a:rPr lang="da-DK" dirty="0"/>
              <a:t>Fra hvem vi er til hvad vi skal/bør være (dannelse)</a:t>
            </a:r>
          </a:p>
          <a:p>
            <a:r>
              <a:rPr lang="da-DK" dirty="0"/>
              <a:t>Dydsetik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68DE61D-4839-021B-159F-0AAF54A2A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021426"/>
              </p:ext>
            </p:extLst>
          </p:nvPr>
        </p:nvGraphicFramePr>
        <p:xfrm>
          <a:off x="2288854" y="3740268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92323429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9002371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05840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 lidt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 meget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40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Gavmild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Nærig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Ødslet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5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Betænksom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Ignorant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Selv opofrende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27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Troværdig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Upålidelig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6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Venlig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Uvenlig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Slesk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11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150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D81B6-44C3-3056-3EB2-C4234A30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Smugler fra i går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6277E2-5BFC-2421-5EDC-FEA68FA62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bliver vi den vi er/den vi gerne vil være?</a:t>
            </a:r>
          </a:p>
          <a:p>
            <a:r>
              <a:rPr lang="da-DK" dirty="0"/>
              <a:t>Opdragelse (alle omkring én; forældre, værger, venner osv.)</a:t>
            </a:r>
          </a:p>
          <a:p>
            <a:r>
              <a:rPr lang="da-DK" dirty="0"/>
              <a:t>At være sig selv er ikke nødvendigvis positivt (Anders Breivik)</a:t>
            </a:r>
          </a:p>
          <a:p>
            <a:r>
              <a:rPr lang="da-DK" dirty="0"/>
              <a:t>Øvelse (at øve sig) i at blive et godt menneske – et etisk krav!</a:t>
            </a:r>
          </a:p>
          <a:p>
            <a:r>
              <a:rPr lang="da-DK" dirty="0"/>
              <a:t>Robotten i fitnesscenteret</a:t>
            </a:r>
          </a:p>
          <a:p>
            <a:r>
              <a:rPr lang="da-DK" dirty="0"/>
              <a:t>Potentiale – etisk krav: Udforsk potentialiteten!</a:t>
            </a:r>
          </a:p>
          <a:p>
            <a:endParaRPr lang="da-DK" dirty="0"/>
          </a:p>
        </p:txBody>
      </p:sp>
      <p:pic>
        <p:nvPicPr>
          <p:cNvPr id="2050" name="Picture 2" descr="Thumbnail Image dydig opdragelse, farverigt">
            <a:extLst>
              <a:ext uri="{FF2B5EF4-FFF2-40B4-BE49-F238E27FC236}">
                <a16:creationId xmlns:a16="http://schemas.microsoft.com/office/drawing/2014/main" id="{B9B6A1D7-CA49-56A7-076E-959971BD9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548" y="1643865"/>
            <a:ext cx="3960688" cy="396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591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196885-41EF-37CA-BC8A-8B6423B7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Kant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83AA06-6C6C-2424-E63B-CB1B15D70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022369" cy="3849624"/>
          </a:xfrm>
        </p:spPr>
        <p:txBody>
          <a:bodyPr/>
          <a:lstStyle/>
          <a:p>
            <a:r>
              <a:rPr lang="da-DK" dirty="0"/>
              <a:t>Det (de) kategoriske imperativ(er)</a:t>
            </a:r>
          </a:p>
          <a:p>
            <a:r>
              <a:rPr lang="da-DK" dirty="0"/>
              <a:t>Mål/middel</a:t>
            </a:r>
          </a:p>
          <a:p>
            <a:r>
              <a:rPr lang="da-DK" dirty="0"/>
              <a:t>Pris eller værdighed.</a:t>
            </a:r>
          </a:p>
          <a:p>
            <a:r>
              <a:rPr lang="da-DK" dirty="0"/>
              <a:t>Du er selv næsten</a:t>
            </a:r>
          </a:p>
          <a:p>
            <a:r>
              <a:rPr lang="da-DK" dirty="0"/>
              <a:t>Hvis vi ikke udvikler vores talenter mister vi vores værdighed</a:t>
            </a:r>
          </a:p>
        </p:txBody>
      </p:sp>
      <p:pic>
        <p:nvPicPr>
          <p:cNvPr id="1026" name="Picture 2" descr="Thumbnail Image A more colorful illustration of Immanuel Kant's categorical imperative in relation to ends and means">
            <a:extLst>
              <a:ext uri="{FF2B5EF4-FFF2-40B4-BE49-F238E27FC236}">
                <a16:creationId xmlns:a16="http://schemas.microsoft.com/office/drawing/2014/main" id="{8EB0641F-8C1D-CA59-E963-E81F6756D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169" y="2103120"/>
            <a:ext cx="4119937" cy="411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9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06DE21-F7C2-419B-B397-7B1E9E589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Athen den klassiske filosofis arnested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8500AED-C1D8-4481-A513-9C732CB39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103" y="1844815"/>
            <a:ext cx="4203987" cy="3971193"/>
          </a:xfrm>
        </p:spPr>
      </p:pic>
      <p:pic>
        <p:nvPicPr>
          <p:cNvPr id="7" name="Billede 6" descr="Et billede, der indeholder græs, udendørs, natur, frodig&#10;&#10;Automatisk genereret beskrivelse">
            <a:extLst>
              <a:ext uri="{FF2B5EF4-FFF2-40B4-BE49-F238E27FC236}">
                <a16:creationId xmlns:a16="http://schemas.microsoft.com/office/drawing/2014/main" id="{DB3647EA-D4CF-4A4E-B53F-3F765E49D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069" y="1844815"/>
            <a:ext cx="5956790" cy="397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4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6E03A-1E9E-4D1E-A820-53BCACA3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Demokrati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FA58AB-5BCB-4A8C-A217-4448B05DB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2641600" cy="3849624"/>
          </a:xfrm>
        </p:spPr>
        <p:txBody>
          <a:bodyPr/>
          <a:lstStyle/>
          <a:p>
            <a:r>
              <a:rPr lang="da-DK" dirty="0"/>
              <a:t>Folkestyre</a:t>
            </a:r>
          </a:p>
          <a:p>
            <a:r>
              <a:rPr lang="da-DK" dirty="0"/>
              <a:t>Indført 507 f.v.t.</a:t>
            </a:r>
          </a:p>
          <a:p>
            <a:r>
              <a:rPr lang="da-DK" dirty="0"/>
              <a:t>Afskaffet 322 f.v.t.</a:t>
            </a:r>
          </a:p>
          <a:p>
            <a:r>
              <a:rPr lang="da-DK" dirty="0"/>
              <a:t>Løbende genindført</a:t>
            </a:r>
          </a:p>
          <a:p>
            <a:r>
              <a:rPr lang="da-DK" dirty="0"/>
              <a:t>Sofisterne</a:t>
            </a:r>
          </a:p>
        </p:txBody>
      </p:sp>
      <p:pic>
        <p:nvPicPr>
          <p:cNvPr id="2050" name="Picture 2" descr="Hvem måtte stemme i det græske demokrati? | Historienet.dk">
            <a:extLst>
              <a:ext uri="{FF2B5EF4-FFF2-40B4-BE49-F238E27FC236}">
                <a16:creationId xmlns:a16="http://schemas.microsoft.com/office/drawing/2014/main" id="{8FA0FF9E-6E3A-4957-BDBB-1A20815E6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615" y="905256"/>
            <a:ext cx="7388225" cy="511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29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3B444D-D7A1-4C13-82D3-D42884A42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Retfærdighed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7B447F-DB3D-4280-8A60-B385D4843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Utopi?</a:t>
            </a:r>
          </a:p>
          <a:p>
            <a:r>
              <a:rPr lang="da-DK" dirty="0"/>
              <a:t>Lagdeling af samfundet</a:t>
            </a:r>
          </a:p>
          <a:p>
            <a:r>
              <a:rPr lang="da-DK" dirty="0"/>
              <a:t>Dydighed</a:t>
            </a:r>
          </a:p>
          <a:p>
            <a:endParaRPr lang="da-DK" dirty="0"/>
          </a:p>
          <a:p>
            <a:endParaRPr lang="da-DK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552DC58-793E-4455-9B29-291C3F53E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61858"/>
              </p:ext>
            </p:extLst>
          </p:nvPr>
        </p:nvGraphicFramePr>
        <p:xfrm>
          <a:off x="1066800" y="1778073"/>
          <a:ext cx="630852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6584">
                  <a:extLst>
                    <a:ext uri="{9D8B030D-6E8A-4147-A177-3AD203B41FA5}">
                      <a16:colId xmlns:a16="http://schemas.microsoft.com/office/drawing/2014/main" val="1331060285"/>
                    </a:ext>
                  </a:extLst>
                </a:gridCol>
                <a:gridCol w="1585849">
                  <a:extLst>
                    <a:ext uri="{9D8B030D-6E8A-4147-A177-3AD203B41FA5}">
                      <a16:colId xmlns:a16="http://schemas.microsoft.com/office/drawing/2014/main" val="3148824906"/>
                    </a:ext>
                  </a:extLst>
                </a:gridCol>
                <a:gridCol w="1314548">
                  <a:extLst>
                    <a:ext uri="{9D8B030D-6E8A-4147-A177-3AD203B41FA5}">
                      <a16:colId xmlns:a16="http://schemas.microsoft.com/office/drawing/2014/main" val="870993193"/>
                    </a:ext>
                  </a:extLst>
                </a:gridCol>
                <a:gridCol w="1361541">
                  <a:extLst>
                    <a:ext uri="{9D8B030D-6E8A-4147-A177-3AD203B41FA5}">
                      <a16:colId xmlns:a16="http://schemas.microsoft.com/office/drawing/2014/main" val="1465548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Samfundsklasse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Producenter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Vogterne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Filosoffer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3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Del af mennesket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Drifter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Vilje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Fornuft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7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Betænksomt mådehold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Visdom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39701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620BFD27-8930-47F7-B7C8-6F8F5FD79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481" y="1778073"/>
            <a:ext cx="3290319" cy="3422412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D738ED2-109D-4C98-92E2-26DB8B586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505" y="3333438"/>
            <a:ext cx="3401817" cy="28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28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593BB7D1-D2B2-448C-9B75-31A6EA7A1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028" y="237744"/>
            <a:ext cx="6079343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2BD393-8905-4281-B544-0FE9FBC50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574305"/>
          </a:xfrm>
        </p:spPr>
        <p:txBody>
          <a:bodyPr anchor="b">
            <a:normAutofit fontScale="90000"/>
          </a:bodyPr>
          <a:lstStyle/>
          <a:p>
            <a:r>
              <a:rPr lang="da-DK" dirty="0"/>
              <a:t>Det godes idé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B36EED4-B131-40BA-A976-E8CDCC7B8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058" y="1259089"/>
            <a:ext cx="3225966" cy="450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9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3DE84-4D02-4AE0-93C8-768E5D92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tekst 2: Hulelignelsen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0057DB-23D2-4DC5-B463-A07CA680D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27464"/>
            <a:ext cx="10058400" cy="4587942"/>
          </a:xfrm>
        </p:spPr>
        <p:txBody>
          <a:bodyPr>
            <a:normAutofit fontScale="850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Brug 5-10 minutter på at læse/skimme teksten.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Gør rede for, hvad der sker i Hulelignelsen.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en lignelse, og hvorfor vælger Platon denne genre som fortælleform?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a-DK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Platon skriver: </a:t>
            </a:r>
            <a:r>
              <a:rPr lang="da-DK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da-DK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Tænk dig så at disse hulebeboere havde deres gensidige belønninger og æresbevisninger, og hædersgaver til den der havde det skarpeste syn og bedst huskede de </a:t>
            </a:r>
            <a:r>
              <a:rPr lang="da-DK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forbidragende</a:t>
            </a:r>
            <a:r>
              <a:rPr lang="da-DK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figurer, både hvilke der plejede at komme først, og hvilke sidst, og hvilke samtidigt; hvem der derudfra var den kløgtigste til at forudse hvad der næstefter ville komme […]”.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Hvilken slags mennesker og hvilken type situation er det, Platon her lader Sokrates beskrive?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a-DK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”Hvis han så oven i købet prøvede at frigøre dem fra fangenskabet og drage dem opad – jeg er vis på, de ville slå ham ihjel, hvis de 	kunne få fingre i ham!”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Hvilken person tror du, at Platons Sokrates her henviser til?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mener Sokrates og </a:t>
            </a:r>
            <a:r>
              <a:rPr lang="da-DK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Glaukon</a:t>
            </a: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at "regnekunsten" skal bruges til?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det for en medfødt evne i sjælen og et organ hvormed den enkelte skaffer sig kundskab, Sokrates beskriver?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Diskutér Sokrates' argumentation i tekstuddraget. – Er der fx nogle problemer ved den måde, han argumenterer på?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41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57ED0-B83C-4B76-861A-AA2A75649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Kommentarer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E7E646-75DA-404E-8FC0-FB8C2DCCF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lignelse er en form for analogi, hvor noget, der kan være svært at forklarer sammenlignes med noget, der er lettere at forklare.</a:t>
            </a:r>
          </a:p>
          <a:p>
            <a:r>
              <a:rPr lang="da-DK" dirty="0"/>
              <a:t>I hulelignelsen bliver de lænkede fanger i bunden af hulen en analogi til de frie borgere i bystatens demokrati. De, der kan gætte eller huske de forskellige figurere er de, der har fået under visning af sofisterne.</a:t>
            </a:r>
          </a:p>
          <a:p>
            <a:r>
              <a:rPr lang="da-DK" dirty="0"/>
              <a:t>Hvis man bryder ud og søger oplysning, kan det koste en livet. Her hentyder Platon til Sokrates, der blev dømt til døden for sit virke som filosof.</a:t>
            </a:r>
          </a:p>
          <a:p>
            <a:r>
              <a:rPr lang="da-DK" dirty="0"/>
              <a:t>Regnekunsten er ifølge linjelignelsen nederst i ideernes verden og kan bruges til at bane vejen mod ”Det godes idé”, der er det bærende element for en god stat.</a:t>
            </a:r>
          </a:p>
          <a:p>
            <a:r>
              <a:rPr lang="da-DK" dirty="0"/>
              <a:t>Platons begreb om ideernes verden kan udfordres, fordi det er spekulativt (metafysisk) og således er vanskeligt at gøre til genstand for en egentlig granskning. </a:t>
            </a:r>
          </a:p>
        </p:txBody>
      </p:sp>
    </p:spTree>
    <p:extLst>
      <p:ext uri="{BB962C8B-B14F-4D97-AF65-F5344CB8AC3E}">
        <p14:creationId xmlns:p14="http://schemas.microsoft.com/office/powerpoint/2010/main" val="1590408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11886-FBCF-44F7-AA7B-0512B723D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tekst 1: Uddrag af ”Staten”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590C61-3A41-4608-9606-44ABA289F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læser teksten i fællesskab. Det er en dialog mellem Sokrates og </a:t>
            </a:r>
            <a:r>
              <a:rPr lang="da-DK" dirty="0" err="1"/>
              <a:t>Glaukon</a:t>
            </a:r>
            <a:r>
              <a:rPr lang="da-DK" dirty="0"/>
              <a:t>. </a:t>
            </a:r>
          </a:p>
          <a:p>
            <a:endParaRPr lang="da-DK" dirty="0"/>
          </a:p>
          <a:p>
            <a:r>
              <a:rPr lang="da-DK" b="1" dirty="0"/>
              <a:t>Spørgsmål</a:t>
            </a:r>
          </a:p>
          <a:p>
            <a:r>
              <a:rPr lang="da-DK" dirty="0"/>
              <a:t>Hvordan kritiserer Platon demokratiet som styreform?</a:t>
            </a:r>
          </a:p>
          <a:p>
            <a:r>
              <a:rPr lang="da-DK" dirty="0"/>
              <a:t>Hvilken opdeling mener Platon, man skal have af samfundet – og hvorfor?</a:t>
            </a:r>
          </a:p>
          <a:p>
            <a:r>
              <a:rPr lang="da-DK" dirty="0"/>
              <a:t>Forklar, hvad linjelignelsen går ud på.</a:t>
            </a:r>
          </a:p>
          <a:p>
            <a:r>
              <a:rPr lang="da-DK" dirty="0"/>
              <a:t>Hvad er sammenhængen mellem Platons forståelse af erkendelsen og hans forståelse af samfundet?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Arbejde i grupper/par: Diskutér ovenstående spørgsmål.</a:t>
            </a:r>
          </a:p>
        </p:txBody>
      </p:sp>
    </p:spTree>
    <p:extLst>
      <p:ext uri="{BB962C8B-B14F-4D97-AF65-F5344CB8AC3E}">
        <p14:creationId xmlns:p14="http://schemas.microsoft.com/office/powerpoint/2010/main" val="1528237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A2DEE-78E9-75A9-D9D8-7D7877372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Måske nogle svar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0F2BC4-190E-C90B-D2B6-2AB22DD31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kritiserer Platon demokratiet som styreform?</a:t>
            </a:r>
          </a:p>
          <a:p>
            <a:r>
              <a:rPr lang="da-DK" dirty="0"/>
              <a:t>”[D]et vil være den eneste [stat], hvor regeringsmagten besiddes af folk, der virkelig er rige, ikke på guld, men på det, som det lykkelige menneske må være rig på: godt og forstandigt liv.” (Linje 50-52)  </a:t>
            </a:r>
          </a:p>
          <a:p>
            <a:r>
              <a:rPr lang="da-DK" dirty="0"/>
              <a:t>Platons stat står i modsætning til demokratiet, hvor rigdom kan veksles til indflydelse.</a:t>
            </a:r>
          </a:p>
          <a:p>
            <a:r>
              <a:rPr lang="da-DK" dirty="0"/>
              <a:t>Hvilken opdeling mener Platon, man skal have af samfundet – og hvorfor?</a:t>
            </a:r>
          </a:p>
          <a:p>
            <a:r>
              <a:rPr lang="da-DK" dirty="0"/>
              <a:t>”Nu har du igen glemt, … at loven ikke lægger vægt på at en enkelt klasse i staten har det særligt godt, men den ønsker at gennemføre denne tilstand i hele staten,..” (Linje 12-13) Staten kommer før den enkelte klasse.</a:t>
            </a:r>
          </a:p>
          <a:p>
            <a:r>
              <a:rPr lang="da-DK" dirty="0"/>
              <a:t>Forklar, hvad linjelignelsen går ud på.</a:t>
            </a:r>
          </a:p>
          <a:p>
            <a:r>
              <a:rPr lang="da-DK" dirty="0"/>
              <a:t>Hvad er sammenhængen mellem Platons forståelse af erkendelsen og hans forståelse af samfundet?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1279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633C00-DCC9-45F8-87A5-F04C7DAB8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– hvad har I tænkt?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7AE1A1-2345-448C-9B05-1687F0298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6133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086_TF11531919_Win32" id="{C7723244-BBD4-4FFD-A4B1-62D8FF7A6BAC}" vid="{81FC2794-DBF7-4FC6-9170-2477C84A6B3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{63275AE1-34A7-422E-B480-DAA70DDF987F}tf11531919_win32</Template>
  <TotalTime>6201</TotalTime>
  <Words>920</Words>
  <Application>Microsoft Office PowerPoint</Application>
  <PresentationFormat>Widescreen</PresentationFormat>
  <Paragraphs>109</Paragraphs>
  <Slides>16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3" baseType="lpstr">
      <vt:lpstr>Arial</vt:lpstr>
      <vt:lpstr>Avenir Next LT Pro</vt:lpstr>
      <vt:lpstr>Avenir Next LT Pro Light</vt:lpstr>
      <vt:lpstr>Calibri</vt:lpstr>
      <vt:lpstr>Garamond</vt:lpstr>
      <vt:lpstr>Times New Roman</vt:lpstr>
      <vt:lpstr>SavonVTI</vt:lpstr>
      <vt:lpstr>At leve i fællesskab</vt:lpstr>
      <vt:lpstr>Den historiske oversigt</vt:lpstr>
      <vt:lpstr>Skolen i Athen</vt:lpstr>
      <vt:lpstr>Smugler fra i går</vt:lpstr>
      <vt:lpstr>Smugler fra i går</vt:lpstr>
      <vt:lpstr>Smugler fra i går</vt:lpstr>
      <vt:lpstr>Kant</vt:lpstr>
      <vt:lpstr>Athen den klassiske filosofis arnested</vt:lpstr>
      <vt:lpstr>Demokrati</vt:lpstr>
      <vt:lpstr>Retfærdighed</vt:lpstr>
      <vt:lpstr>Det godes idé</vt:lpstr>
      <vt:lpstr>Dagens tekst 2: Hulelignelsen</vt:lpstr>
      <vt:lpstr>Kommentarer</vt:lpstr>
      <vt:lpstr>Dagens tekst 1: Uddrag af ”Staten”</vt:lpstr>
      <vt:lpstr>Måske nogle svar</vt:lpstr>
      <vt:lpstr>Opsamling – hvad har I tænkt?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leve i fællesskab</dc:title>
  <dc:creator>Andreas Hauervig</dc:creator>
  <cp:lastModifiedBy>Andreas Hauervig</cp:lastModifiedBy>
  <cp:revision>3</cp:revision>
  <dcterms:created xsi:type="dcterms:W3CDTF">2022-09-29T04:36:36Z</dcterms:created>
  <dcterms:modified xsi:type="dcterms:W3CDTF">2024-11-29T04:18:22Z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