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64" r:id="rId5"/>
    <p:sldId id="370" r:id="rId6"/>
    <p:sldId id="373" r:id="rId7"/>
    <p:sldId id="374" r:id="rId8"/>
    <p:sldId id="312" r:id="rId9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1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 rtlCol="0"/>
        <a:lstStyle/>
        <a:p>
          <a:pPr rtl="0"/>
          <a:endParaRPr lang="en-US"/>
        </a:p>
      </dgm:t>
    </dgm:pt>
    <dgm:pt modelId="{40FC4FFE-8987-4A26-B7F4-8A516F18ADAE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CAD7EF86-FB23-41F6-BF42-040B36DEFDB1}" type="parTrans" cxnId="{C7AD8469-3C68-4AF9-AB82-79B0043AA120}">
      <dgm:prSet/>
      <dgm:spPr/>
      <dgm:t>
        <a:bodyPr rtlCol="0"/>
        <a:lstStyle/>
        <a:p>
          <a:pPr rtl="0"/>
          <a:endParaRPr lang="da-DK" noProof="0" dirty="0"/>
        </a:p>
      </dgm:t>
    </dgm:pt>
    <dgm:pt modelId="{5B62599A-5C9B-48E7-896E-EA782AC60C8B}" type="sibTrans" cxnId="{C7AD8469-3C68-4AF9-AB82-79B0043AA120}">
      <dgm:prSet/>
      <dgm:spPr/>
      <dgm:t>
        <a:bodyPr rtlCol="0"/>
        <a:lstStyle/>
        <a:p>
          <a:pPr rtl="0"/>
          <a:endParaRPr lang="da-DK" noProof="0" dirty="0"/>
        </a:p>
      </dgm:t>
    </dgm:pt>
    <dgm:pt modelId="{49225C73-1633-42F1-AB3B-7CB183E5F8B8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1A0E2090-1D4F-438A-8766-B6030CE01ADD}" type="parTrans" cxnId="{A9154303-8225-4248-91DC-1B0156A35F07}">
      <dgm:prSet/>
      <dgm:spPr/>
      <dgm:t>
        <a:bodyPr rtlCol="0"/>
        <a:lstStyle/>
        <a:p>
          <a:pPr rtl="0"/>
          <a:endParaRPr lang="da-DK" noProof="0" dirty="0"/>
        </a:p>
      </dgm:t>
    </dgm:pt>
    <dgm:pt modelId="{9646853A-8964-4519-A5B1-0B7D18B2983D}" type="sibTrans" cxnId="{A9154303-8225-4248-91DC-1B0156A35F07}">
      <dgm:prSet/>
      <dgm:spPr/>
      <dgm:t>
        <a:bodyPr rtlCol="0"/>
        <a:lstStyle/>
        <a:p>
          <a:pPr rtl="0"/>
          <a:endParaRPr lang="da-DK" noProof="0" dirty="0"/>
        </a:p>
      </dgm:t>
    </dgm:pt>
    <dgm:pt modelId="{1C383F32-22E8-4F62-A3E0-BDC3D5F48992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A7920A2F-3244-4159-AF04-6A1D38B7B317}" type="parTrans" cxnId="{C4CCE57E-E871-46D6-BAD5-880252C95D22}">
      <dgm:prSet/>
      <dgm:spPr/>
      <dgm:t>
        <a:bodyPr rtlCol="0"/>
        <a:lstStyle/>
        <a:p>
          <a:pPr rtl="0"/>
          <a:endParaRPr lang="da-DK" noProof="0" dirty="0"/>
        </a:p>
      </dgm:t>
    </dgm:pt>
    <dgm:pt modelId="{8500F72A-2C6D-4FDF-9C1D-CA691380EB0B}" type="sibTrans" cxnId="{C4CCE57E-E871-46D6-BAD5-880252C95D22}">
      <dgm:prSet/>
      <dgm:spPr/>
      <dgm:t>
        <a:bodyPr rtlCol="0"/>
        <a:lstStyle/>
        <a:p>
          <a:pPr rtl="0"/>
          <a:endParaRPr lang="da-DK" noProof="0" dirty="0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ers in po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e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340539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35606" y="2725540"/>
        <a:ext cx="2981250" cy="720000"/>
      </dsp:txXfrm>
    </dsp:sp>
    <dsp:sp modelId="{543C18BC-1989-44B2-9862-C670C61D3452}">
      <dsp:nvSpPr>
        <dsp:cNvPr id="0" name=""/>
        <dsp:cNvSpPr/>
      </dsp:nvSpPr>
      <dsp:spPr>
        <a:xfrm>
          <a:off x="4119918" y="340539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3538574" y="2725540"/>
        <a:ext cx="2981250" cy="720000"/>
      </dsp:txXfrm>
    </dsp:sp>
    <dsp:sp modelId="{5BDDFF18-9AEC-4E5E-B9AA-33D86F01A63E}">
      <dsp:nvSpPr>
        <dsp:cNvPr id="0" name=""/>
        <dsp:cNvSpPr/>
      </dsp:nvSpPr>
      <dsp:spPr>
        <a:xfrm>
          <a:off x="7622887" y="340539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7041543" y="2725540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84DCFE70-832D-4037-919A-CDF79A2D90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F1568CF-5DAE-42CA-B90D-60622CA41B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FE48843-F912-488F-A9EE-CD7764D0DB99}" type="datetime1">
              <a:rPr lang="da-DK" smtClean="0"/>
              <a:t>02-05-2025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67554CE-2393-4700-B8D7-2B3F8F9C17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1B821F7-34F1-4CBB-A985-1541800B24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3F5973-BE6F-46C7-A547-CC6A5087F9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97895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280F0-2CF7-4A34-B0BA-7D4FCE24DDE1}" type="datetime1">
              <a:rPr lang="da-DK" smtClean="0"/>
              <a:pPr/>
              <a:t>02-05-2025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6456DE3-4E01-4AFD-AD42-42312842ED89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90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10" name="Rektangel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ktangel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ktangel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20" name="Pladsholder til dato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947AB75F-D703-4D30-806D-3D76BACE0938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21" name="Pladsholder til sidefod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22" name="Pladsholder til slidenumm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011FA4-5171-4DD7-94AF-BE693E2C2C9B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23" name="Rektangel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ktangel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ktangel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E24BEB2E-3EB1-49D0-9963-DA198D330700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0D6EEC-283E-4758-B98E-9F7FEBF750B9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AD54AC-DA34-421D-8A96-8BDB75114035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CC968B-06E6-422E-ADA1-4F226BEB9FD2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D4A0F9-320D-4242-8E76-66F6209D8C1E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F9AA5786-9B9A-4073-9419-283CAEB436DF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da-DK" noProof="0"/>
          </a:p>
        </p:txBody>
      </p:sp>
      <p:sp>
        <p:nvSpPr>
          <p:cNvPr id="11" name="Pladsholder til slidenumm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E2BE22EB-DDF8-4823-BD96-BFBD51BE3A45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er m.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1" y="539750"/>
            <a:ext cx="9259888" cy="934890"/>
          </a:xfrm>
        </p:spPr>
        <p:txBody>
          <a:bodyPr/>
          <a:lstStyle>
            <a:lvl1pPr>
              <a:defRPr/>
            </a:lvl1pPr>
          </a:lstStyle>
          <a:p>
            <a:r>
              <a:rPr lang="da-DK" noProof="0" dirty="0"/>
              <a:t>Klik for at tilføje titel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6D9F665-2730-4BFB-B1A6-7D7244711B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750" y="1800000"/>
            <a:ext cx="11110913" cy="451666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da-DK" dirty="0"/>
              <a:t>Klik for at indsætte billede</a:t>
            </a:r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AB37-BCF2-6B4D-9A75-E5AD52F40F02}" type="datetime2">
              <a:rPr lang="da-DK" noProof="0" smtClean="0"/>
              <a:t>1. maj 2025</a:t>
            </a:fld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/>
              <a:t>Oplæg psykologilærerforeningen 11.02.2021</a:t>
            </a:r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859873C9-BF5D-4A9A-BB31-45BBB7BABAF7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899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ktangel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" name="Rektangel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ktangel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57865C4-AAB1-48E7-AC47-167CE360619A}" type="datetime1">
              <a:rPr lang="da-DK" noProof="0" smtClean="0"/>
              <a:t>02-05-2025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blomsterillustrationer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ktangel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da-DK"/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 rtlCol="0">
            <a:normAutofit/>
          </a:bodyPr>
          <a:lstStyle/>
          <a:p>
            <a:pPr rtl="0"/>
            <a:r>
              <a:rPr lang="da-DK" sz="6800" dirty="0"/>
              <a:t>Filosofi C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da-DK" sz="1800" dirty="0"/>
              <a:t>Fra læreplanen</a:t>
            </a:r>
          </a:p>
        </p:txBody>
      </p:sp>
      <p:sp>
        <p:nvSpPr>
          <p:cNvPr id="77" name="Rektangel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79" name="Lige forbindelse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Lige forbindelse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Lige forbindelse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4476" y="505097"/>
            <a:ext cx="9259888" cy="608330"/>
          </a:xfrm>
        </p:spPr>
        <p:txBody>
          <a:bodyPr>
            <a:normAutofit fontScale="90000"/>
          </a:bodyPr>
          <a:lstStyle/>
          <a:p>
            <a:r>
              <a:rPr lang="da-DK" dirty="0"/>
              <a:t>2.1 Faglige mål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384476" y="1561602"/>
            <a:ext cx="876004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b="1" dirty="0"/>
              <a:t>Eleven skal kunne:</a:t>
            </a:r>
            <a:endParaRPr lang="da-DK" sz="1400" dirty="0"/>
          </a:p>
          <a:p>
            <a:endParaRPr lang="da-DK" sz="1400" dirty="0"/>
          </a:p>
          <a:p>
            <a:r>
              <a:rPr lang="da-DK" dirty="0">
                <a:solidFill>
                  <a:srgbClr val="00B050"/>
                </a:solidFill>
              </a:rPr>
              <a:t>- identificere</a:t>
            </a:r>
            <a:r>
              <a:rPr lang="da-DK" dirty="0"/>
              <a:t> og </a:t>
            </a:r>
            <a:r>
              <a:rPr lang="da-DK" dirty="0">
                <a:solidFill>
                  <a:srgbClr val="00B050"/>
                </a:solidFill>
              </a:rPr>
              <a:t>redegøre</a:t>
            </a:r>
            <a:r>
              <a:rPr lang="da-DK" dirty="0"/>
              <a:t> for </a:t>
            </a:r>
            <a:r>
              <a:rPr lang="da-DK" dirty="0">
                <a:solidFill>
                  <a:srgbClr val="FF0000"/>
                </a:solidFill>
              </a:rPr>
              <a:t>filosofiske problemstillinger, cases og løsningsforslag</a:t>
            </a:r>
            <a:r>
              <a:rPr lang="da-DK" dirty="0"/>
              <a:t> af klassisk eller hverdagsagtig karakter </a:t>
            </a:r>
          </a:p>
          <a:p>
            <a:r>
              <a:rPr lang="da-DK" dirty="0"/>
              <a:t>- indgå i en fagligt funderet </a:t>
            </a:r>
            <a:r>
              <a:rPr lang="da-DK" dirty="0">
                <a:solidFill>
                  <a:srgbClr val="00B050"/>
                </a:solidFill>
              </a:rPr>
              <a:t>diskussion</a:t>
            </a:r>
            <a:r>
              <a:rPr lang="da-DK" dirty="0"/>
              <a:t> om filosofiske </a:t>
            </a:r>
            <a:r>
              <a:rPr lang="da-DK" dirty="0">
                <a:solidFill>
                  <a:srgbClr val="FF0000"/>
                </a:solidFill>
              </a:rPr>
              <a:t>positioner og teorier </a:t>
            </a:r>
          </a:p>
          <a:p>
            <a:r>
              <a:rPr lang="da-DK" dirty="0">
                <a:solidFill>
                  <a:srgbClr val="00B050"/>
                </a:solidFill>
              </a:rPr>
              <a:t>- demonstrere</a:t>
            </a:r>
            <a:r>
              <a:rPr lang="da-DK" dirty="0"/>
              <a:t> </a:t>
            </a:r>
            <a:r>
              <a:rPr lang="da-DK" dirty="0">
                <a:solidFill>
                  <a:srgbClr val="00B050"/>
                </a:solidFill>
              </a:rPr>
              <a:t>viden og kundskaber </a:t>
            </a:r>
            <a:r>
              <a:rPr lang="da-DK" dirty="0"/>
              <a:t>om filosofiske </a:t>
            </a:r>
            <a:r>
              <a:rPr lang="da-DK" dirty="0">
                <a:solidFill>
                  <a:srgbClr val="FF0000"/>
                </a:solidFill>
              </a:rPr>
              <a:t>problemstillinger og teorier </a:t>
            </a:r>
            <a:r>
              <a:rPr lang="da-DK" dirty="0"/>
              <a:t>vedrørende fundamentale opfattelser af menneske, samfund, teknologi og natur </a:t>
            </a:r>
            <a:r>
              <a:rPr lang="da-DK" dirty="0">
                <a:solidFill>
                  <a:srgbClr val="FF0000"/>
                </a:solidFill>
              </a:rPr>
              <a:t>inden for såvel praktisk som teoretisk filosofi </a:t>
            </a:r>
          </a:p>
          <a:p>
            <a:r>
              <a:rPr lang="da-DK" dirty="0">
                <a:solidFill>
                  <a:srgbClr val="00B050"/>
                </a:solidFill>
              </a:rPr>
              <a:t>- demonstrere</a:t>
            </a:r>
            <a:r>
              <a:rPr lang="da-DK" dirty="0"/>
              <a:t> </a:t>
            </a:r>
            <a:r>
              <a:rPr lang="da-DK" dirty="0">
                <a:solidFill>
                  <a:srgbClr val="00B050"/>
                </a:solidFill>
              </a:rPr>
              <a:t>et elementært </a:t>
            </a:r>
            <a:r>
              <a:rPr lang="da-DK" dirty="0"/>
              <a:t>kendskab til filosofiske problemers, begrebers og teoriers </a:t>
            </a:r>
            <a:r>
              <a:rPr lang="da-DK" dirty="0">
                <a:solidFill>
                  <a:srgbClr val="FF0000"/>
                </a:solidFill>
              </a:rPr>
              <a:t>idéhistoriske og systematiske sammenhæng og udvikling </a:t>
            </a:r>
          </a:p>
          <a:p>
            <a:r>
              <a:rPr lang="da-DK" dirty="0">
                <a:solidFill>
                  <a:srgbClr val="00B050"/>
                </a:solidFill>
              </a:rPr>
              <a:t>- forstå og anvende </a:t>
            </a:r>
            <a:r>
              <a:rPr lang="da-DK" dirty="0"/>
              <a:t>filosofiske </a:t>
            </a:r>
            <a:r>
              <a:rPr lang="da-DK" dirty="0">
                <a:solidFill>
                  <a:srgbClr val="FF0000"/>
                </a:solidFill>
              </a:rPr>
              <a:t>begreber og distinktioner </a:t>
            </a:r>
          </a:p>
          <a:p>
            <a:r>
              <a:rPr lang="da-DK" dirty="0">
                <a:solidFill>
                  <a:srgbClr val="00B050"/>
                </a:solidFill>
              </a:rPr>
              <a:t>- udvise elementært kendskab</a:t>
            </a:r>
            <a:r>
              <a:rPr lang="da-DK" dirty="0"/>
              <a:t> til </a:t>
            </a:r>
            <a:r>
              <a:rPr lang="da-DK" dirty="0">
                <a:solidFill>
                  <a:srgbClr val="FF0000"/>
                </a:solidFill>
              </a:rPr>
              <a:t>argumentationsteori</a:t>
            </a:r>
            <a:r>
              <a:rPr lang="da-DK" dirty="0"/>
              <a:t> </a:t>
            </a:r>
          </a:p>
          <a:p>
            <a:r>
              <a:rPr lang="da-DK" dirty="0">
                <a:solidFill>
                  <a:srgbClr val="00B050"/>
                </a:solidFill>
              </a:rPr>
              <a:t>- genkende og redegøre </a:t>
            </a:r>
            <a:r>
              <a:rPr lang="da-DK" dirty="0"/>
              <a:t>for samt </a:t>
            </a:r>
            <a:r>
              <a:rPr lang="da-DK" dirty="0">
                <a:solidFill>
                  <a:srgbClr val="00B050"/>
                </a:solidFill>
              </a:rPr>
              <a:t>vurdere</a:t>
            </a:r>
            <a:r>
              <a:rPr lang="da-DK" dirty="0"/>
              <a:t> </a:t>
            </a:r>
            <a:r>
              <a:rPr lang="da-DK" dirty="0">
                <a:solidFill>
                  <a:srgbClr val="FF0000"/>
                </a:solidFill>
              </a:rPr>
              <a:t>etiske problemstillinger </a:t>
            </a:r>
          </a:p>
          <a:p>
            <a:r>
              <a:rPr lang="da-DK" dirty="0">
                <a:solidFill>
                  <a:srgbClr val="00B050"/>
                </a:solidFill>
              </a:rPr>
              <a:t>- skelne</a:t>
            </a:r>
            <a:r>
              <a:rPr lang="da-DK" dirty="0"/>
              <a:t> mellem </a:t>
            </a:r>
            <a:r>
              <a:rPr lang="da-DK" dirty="0">
                <a:solidFill>
                  <a:srgbClr val="FF0000"/>
                </a:solidFill>
              </a:rPr>
              <a:t>forskellige </a:t>
            </a:r>
            <a:r>
              <a:rPr lang="da-DK" dirty="0" err="1">
                <a:solidFill>
                  <a:srgbClr val="FF0000"/>
                </a:solidFill>
              </a:rPr>
              <a:t>vidensformer</a:t>
            </a:r>
            <a:r>
              <a:rPr lang="da-DK" dirty="0"/>
              <a:t>, sådan som de gør sig gældende på tværs af og inden for de forskellige fag og videnskabsområder </a:t>
            </a:r>
          </a:p>
          <a:p>
            <a:r>
              <a:rPr lang="da-DK" dirty="0">
                <a:solidFill>
                  <a:srgbClr val="00B050"/>
                </a:solidFill>
              </a:rPr>
              <a:t>- behandle</a:t>
            </a:r>
            <a:r>
              <a:rPr lang="da-DK" dirty="0"/>
              <a:t> </a:t>
            </a:r>
            <a:r>
              <a:rPr lang="da-DK" dirty="0">
                <a:solidFill>
                  <a:srgbClr val="FF0000"/>
                </a:solidFill>
              </a:rPr>
              <a:t>problemstillinger i samspil</a:t>
            </a:r>
            <a:r>
              <a:rPr lang="da-DK" dirty="0"/>
              <a:t> med andre fag </a:t>
            </a:r>
          </a:p>
          <a:p>
            <a:r>
              <a:rPr lang="da-DK" dirty="0">
                <a:solidFill>
                  <a:srgbClr val="00B050"/>
                </a:solidFill>
              </a:rPr>
              <a:t>- demonstrere</a:t>
            </a:r>
            <a:r>
              <a:rPr lang="da-DK" dirty="0"/>
              <a:t> </a:t>
            </a:r>
            <a:r>
              <a:rPr lang="da-DK" dirty="0">
                <a:solidFill>
                  <a:srgbClr val="FF0000"/>
                </a:solidFill>
              </a:rPr>
              <a:t>viden om fagets identitet og metoder</a:t>
            </a:r>
            <a:r>
              <a:rPr lang="da-DK" dirty="0"/>
              <a:t>. 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97B7391-5B35-4349-9792-9F254AE19900}"/>
              </a:ext>
            </a:extLst>
          </p:cNvPr>
          <p:cNvSpPr/>
          <p:nvPr/>
        </p:nvSpPr>
        <p:spPr>
          <a:xfrm>
            <a:off x="9204961" y="1958795"/>
            <a:ext cx="2560320" cy="3416320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da-DK" dirty="0"/>
              <a:t>De faglige mål er det, eleven skal </a:t>
            </a:r>
            <a:r>
              <a:rPr lang="da-DK" i="1" dirty="0"/>
              <a:t>kunne</a:t>
            </a:r>
            <a:r>
              <a:rPr lang="da-DK" dirty="0"/>
              <a:t> i filosofi C og demonstrere til eksamen (faglige kompetencemål).</a:t>
            </a:r>
            <a:br>
              <a:rPr lang="da-DK" dirty="0"/>
            </a:br>
            <a:br>
              <a:rPr lang="da-DK" dirty="0"/>
            </a:br>
            <a:r>
              <a:rPr lang="da-DK" dirty="0">
                <a:solidFill>
                  <a:srgbClr val="00B050"/>
                </a:solidFill>
              </a:rPr>
              <a:t>Aktioner/handlinger (kunne gøre)</a:t>
            </a:r>
            <a:br>
              <a:rPr lang="da-DK" dirty="0"/>
            </a:br>
            <a:br>
              <a:rPr lang="da-DK" dirty="0"/>
            </a:br>
            <a:r>
              <a:rPr lang="da-DK" dirty="0">
                <a:solidFill>
                  <a:srgbClr val="FF0000"/>
                </a:solidFill>
              </a:rPr>
              <a:t>Emner/områder </a:t>
            </a:r>
            <a:br>
              <a:rPr lang="da-DK" dirty="0">
                <a:solidFill>
                  <a:srgbClr val="FF0000"/>
                </a:solidFill>
              </a:rPr>
            </a:br>
            <a:r>
              <a:rPr lang="da-DK" dirty="0">
                <a:solidFill>
                  <a:srgbClr val="FF0000"/>
                </a:solidFill>
              </a:rPr>
              <a:t>(på/i hvad)</a:t>
            </a:r>
          </a:p>
        </p:txBody>
      </p:sp>
    </p:spTree>
    <p:extLst>
      <p:ext uri="{BB962C8B-B14F-4D97-AF65-F5344CB8AC3E}">
        <p14:creationId xmlns:p14="http://schemas.microsoft.com/office/powerpoint/2010/main" val="2304138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1" y="499110"/>
            <a:ext cx="9259888" cy="608330"/>
          </a:xfrm>
        </p:spPr>
        <p:txBody>
          <a:bodyPr>
            <a:normAutofit fontScale="90000"/>
          </a:bodyPr>
          <a:lstStyle/>
          <a:p>
            <a:r>
              <a:rPr lang="da-DK" dirty="0"/>
              <a:t>2.2 Kernestof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444921" y="1582242"/>
            <a:ext cx="876004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b="1" dirty="0"/>
              <a:t>Gennem kernestoffet skal eleverne opnå faglig fordybelse, viden og kundskaber.</a:t>
            </a:r>
          </a:p>
          <a:p>
            <a:r>
              <a:rPr lang="da-DK" sz="1400" b="1" dirty="0"/>
              <a:t>Kernestoffet er:</a:t>
            </a:r>
            <a:endParaRPr lang="da-DK" sz="1400" dirty="0"/>
          </a:p>
          <a:p>
            <a:endParaRPr lang="da-DK" dirty="0"/>
          </a:p>
          <a:p>
            <a:r>
              <a:rPr lang="da-DK" dirty="0"/>
              <a:t>- væsentlige problemstillinger og temaer inden for teoretisk og praktisk filosofi</a:t>
            </a:r>
          </a:p>
          <a:p>
            <a:endParaRPr lang="da-DK" dirty="0"/>
          </a:p>
          <a:p>
            <a:r>
              <a:rPr lang="da-DK" dirty="0"/>
              <a:t>- grundlæggende filosofiske diskussioner, der knytter sig til opfattelser af menneske, samfund, </a:t>
            </a:r>
            <a:r>
              <a:rPr lang="da-DK" dirty="0">
                <a:solidFill>
                  <a:srgbClr val="FF0000"/>
                </a:solidFill>
              </a:rPr>
              <a:t>teknologi og natur</a:t>
            </a:r>
          </a:p>
          <a:p>
            <a:endParaRPr lang="da-DK" dirty="0"/>
          </a:p>
          <a:p>
            <a:r>
              <a:rPr lang="da-DK" dirty="0"/>
              <a:t>- centrale filosofiske begreber og positioner</a:t>
            </a:r>
          </a:p>
          <a:p>
            <a:endParaRPr lang="da-DK" dirty="0"/>
          </a:p>
          <a:p>
            <a:r>
              <a:rPr lang="da-DK" dirty="0"/>
              <a:t>- elementære argumentationsteoretiske begreber</a:t>
            </a:r>
          </a:p>
          <a:p>
            <a:endParaRPr lang="da-DK" dirty="0"/>
          </a:p>
          <a:p>
            <a:r>
              <a:rPr lang="da-DK" dirty="0"/>
              <a:t>- en elementær filosofi- og idéhistorisk oversigt over væsentlige perioder, herunder antikken, oplysningstid og </a:t>
            </a:r>
            <a:r>
              <a:rPr lang="da-DK" dirty="0">
                <a:solidFill>
                  <a:srgbClr val="FF0000"/>
                </a:solidFill>
              </a:rPr>
              <a:t>moderne tid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97B7391-5B35-4349-9792-9F254AE19900}"/>
              </a:ext>
            </a:extLst>
          </p:cNvPr>
          <p:cNvSpPr/>
          <p:nvPr/>
        </p:nvSpPr>
        <p:spPr>
          <a:xfrm>
            <a:off x="9400119" y="1952271"/>
            <a:ext cx="2346960" cy="1477328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da-DK" dirty="0"/>
              <a:t>Kernestoffet er det, eleven skal undervises i for at opnå de faglige mål (2.1)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39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1" y="1047750"/>
            <a:ext cx="9259888" cy="608330"/>
          </a:xfrm>
        </p:spPr>
        <p:txBody>
          <a:bodyPr>
            <a:normAutofit fontScale="90000"/>
          </a:bodyPr>
          <a:lstStyle/>
          <a:p>
            <a:r>
              <a:rPr lang="da-DK" dirty="0"/>
              <a:t>2.3 Supplerende stof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444921" y="1856562"/>
            <a:ext cx="87600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Uddybende/vinklende stof som supplerer ovennævnte kernestof.</a:t>
            </a:r>
            <a:br>
              <a:rPr lang="da-DK" dirty="0"/>
            </a:br>
            <a:endParaRPr lang="da-DK" dirty="0"/>
          </a:p>
          <a:p>
            <a:endParaRPr lang="da-DK" sz="1600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539751" y="3809651"/>
            <a:ext cx="9259888" cy="6083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2.4 Omfang</a:t>
            </a:r>
          </a:p>
        </p:txBody>
      </p:sp>
      <p:sp>
        <p:nvSpPr>
          <p:cNvPr id="9" name="Rektangel 8"/>
          <p:cNvSpPr/>
          <p:nvPr/>
        </p:nvSpPr>
        <p:spPr>
          <a:xfrm>
            <a:off x="444920" y="4388839"/>
            <a:ext cx="94610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”Det forventede omfang af fagligt stof er normalt svarende til 100-200 sider.”</a:t>
            </a:r>
          </a:p>
        </p:txBody>
      </p:sp>
    </p:spTree>
    <p:extLst>
      <p:ext uri="{BB962C8B-B14F-4D97-AF65-F5344CB8AC3E}">
        <p14:creationId xmlns:p14="http://schemas.microsoft.com/office/powerpoint/2010/main" val="142032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>
            <a:normAutofit/>
          </a:bodyPr>
          <a:lstStyle/>
          <a:p>
            <a:pPr rtl="0"/>
            <a:r>
              <a:rPr lang="da-DK" dirty="0"/>
              <a:t>Titel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</a:p>
        </p:txBody>
      </p:sp>
      <p:graphicFrame>
        <p:nvGraphicFramePr>
          <p:cNvPr id="4" name="Pladsholder til indhold 2" descr="SmartArt-grafik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73256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922578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285086_TF11531919_Win32" id="{C7723244-BBD4-4FFD-A4B1-62D8FF7A6BAC}" vid="{81FC2794-DBF7-4FC6-9170-2477C84A6B3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ppt/theme/themeOverride2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Falmet idyl</Template>
  <TotalTime>6</TotalTime>
  <Words>332</Words>
  <Application>Microsoft Office PowerPoint</Application>
  <PresentationFormat>Widescreen</PresentationFormat>
  <Paragraphs>43</Paragraphs>
  <Slides>5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Avenir Next LT Pro</vt:lpstr>
      <vt:lpstr>Avenir Next LT Pro Light</vt:lpstr>
      <vt:lpstr>Calibri</vt:lpstr>
      <vt:lpstr>Garamond</vt:lpstr>
      <vt:lpstr>SavonVTI</vt:lpstr>
      <vt:lpstr>Filosofi C</vt:lpstr>
      <vt:lpstr>2.1 Faglige mål</vt:lpstr>
      <vt:lpstr>2.2 Kernestof</vt:lpstr>
      <vt:lpstr>2.3 Supplerende stof</vt:lpstr>
      <vt:lpstr>Titel Lorem Ipsum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Andreas Colding Hauervig</dc:creator>
  <cp:lastModifiedBy>Andreas Colding Hauervig</cp:lastModifiedBy>
  <cp:revision>1</cp:revision>
  <dcterms:created xsi:type="dcterms:W3CDTF">2025-05-02T02:26:00Z</dcterms:created>
  <dcterms:modified xsi:type="dcterms:W3CDTF">2025-05-02T02:32:25Z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