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3"/>
  </p:notesMasterIdLst>
  <p:handoutMasterIdLst>
    <p:handoutMasterId r:id="rId14"/>
  </p:handoutMasterIdLst>
  <p:sldIdLst>
    <p:sldId id="264" r:id="rId5"/>
    <p:sldId id="318" r:id="rId6"/>
    <p:sldId id="313" r:id="rId7"/>
    <p:sldId id="314" r:id="rId8"/>
    <p:sldId id="316" r:id="rId9"/>
    <p:sldId id="315" r:id="rId10"/>
    <p:sldId id="317" r:id="rId11"/>
    <p:sldId id="312" r:id="rId12"/>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695DFF-ADB1-4DF7-B747-9074D6C7A916}" v="1" dt="2025-03-30T11:35:46.87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74" d="100"/>
          <a:sy n="74" d="100"/>
        </p:scale>
        <p:origin x="376" y="56"/>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Colding Hauervig" userId="a35a7c7c-5fb9-4c6a-96b7-abddfd9a80ae" providerId="ADAL" clId="{1E695DFF-ADB1-4DF7-B747-9074D6C7A916}"/>
    <pc:docChg chg="addSld modSld">
      <pc:chgData name="Andreas Colding Hauervig" userId="a35a7c7c-5fb9-4c6a-96b7-abddfd9a80ae" providerId="ADAL" clId="{1E695DFF-ADB1-4DF7-B747-9074D6C7A916}" dt="2025-03-30T11:36:00.781" v="36" actId="20577"/>
      <pc:docMkLst>
        <pc:docMk/>
      </pc:docMkLst>
      <pc:sldChg chg="modSp new mod">
        <pc:chgData name="Andreas Colding Hauervig" userId="a35a7c7c-5fb9-4c6a-96b7-abddfd9a80ae" providerId="ADAL" clId="{1E695DFF-ADB1-4DF7-B747-9074D6C7A916}" dt="2025-03-30T11:36:00.781" v="36" actId="20577"/>
        <pc:sldMkLst>
          <pc:docMk/>
          <pc:sldMk cId="3383096436" sldId="318"/>
        </pc:sldMkLst>
        <pc:spChg chg="mod">
          <ac:chgData name="Andreas Colding Hauervig" userId="a35a7c7c-5fb9-4c6a-96b7-abddfd9a80ae" providerId="ADAL" clId="{1E695DFF-ADB1-4DF7-B747-9074D6C7A916}" dt="2025-03-30T11:27:52.670" v="21" actId="20577"/>
          <ac:spMkLst>
            <pc:docMk/>
            <pc:sldMk cId="3383096436" sldId="318"/>
            <ac:spMk id="2" creationId="{B2175932-7966-E5C0-242F-AA5715A54E7F}"/>
          </ac:spMkLst>
        </pc:spChg>
        <pc:spChg chg="mod">
          <ac:chgData name="Andreas Colding Hauervig" userId="a35a7c7c-5fb9-4c6a-96b7-abddfd9a80ae" providerId="ADAL" clId="{1E695DFF-ADB1-4DF7-B747-9074D6C7A916}" dt="2025-03-30T11:36:00.781" v="36" actId="20577"/>
          <ac:spMkLst>
            <pc:docMk/>
            <pc:sldMk cId="3383096436" sldId="318"/>
            <ac:spMk id="3" creationId="{B806A519-9273-B78A-6B38-14F45BB689F7}"/>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30-03-2025</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30-03-2025</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30-03-2025</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30-03-2025</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30-03-2025</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30-03-2025</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30-03-2025</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30-03-2025</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30-03-2025</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30-03-2025</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30-03-2025</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30-03-2025</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hyperlink" Target="https://www.dr.dk/drtv/se/shetland_50172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Stoicisme</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sz="1800" dirty="0"/>
              <a:t>Et par nedslag</a:t>
            </a:r>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75932-7966-E5C0-242F-AA5715A54E7F}"/>
              </a:ext>
            </a:extLst>
          </p:cNvPr>
          <p:cNvSpPr>
            <a:spLocks noGrp="1"/>
          </p:cNvSpPr>
          <p:nvPr>
            <p:ph type="title"/>
          </p:nvPr>
        </p:nvSpPr>
        <p:spPr/>
        <p:txBody>
          <a:bodyPr/>
          <a:lstStyle/>
          <a:p>
            <a:r>
              <a:rPr lang="da-DK" dirty="0"/>
              <a:t>Et lille klip</a:t>
            </a:r>
          </a:p>
        </p:txBody>
      </p:sp>
      <p:sp>
        <p:nvSpPr>
          <p:cNvPr id="3" name="Pladsholder til indhold 2">
            <a:extLst>
              <a:ext uri="{FF2B5EF4-FFF2-40B4-BE49-F238E27FC236}">
                <a16:creationId xmlns:a16="http://schemas.microsoft.com/office/drawing/2014/main" id="{B806A519-9273-B78A-6B38-14F45BB689F7}"/>
              </a:ext>
            </a:extLst>
          </p:cNvPr>
          <p:cNvSpPr>
            <a:spLocks noGrp="1"/>
          </p:cNvSpPr>
          <p:nvPr>
            <p:ph idx="1"/>
          </p:nvPr>
        </p:nvSpPr>
        <p:spPr/>
        <p:txBody>
          <a:bodyPr/>
          <a:lstStyle/>
          <a:p>
            <a:r>
              <a:rPr lang="da-DK" dirty="0">
                <a:hlinkClick r:id="rId2"/>
              </a:rPr>
              <a:t>https://www.dr.dk/drtv/se/shetland_501729</a:t>
            </a:r>
            <a:r>
              <a:rPr lang="da-DK" dirty="0"/>
              <a:t> (11.10-12.00)</a:t>
            </a:r>
          </a:p>
        </p:txBody>
      </p:sp>
    </p:spTree>
    <p:extLst>
      <p:ext uri="{BB962C8B-B14F-4D97-AF65-F5344CB8AC3E}">
        <p14:creationId xmlns:p14="http://schemas.microsoft.com/office/powerpoint/2010/main" val="338309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446A6B-F01D-39B2-3C9C-675D98DF37BC}"/>
              </a:ext>
            </a:extLst>
          </p:cNvPr>
          <p:cNvSpPr>
            <a:spLocks noGrp="1"/>
          </p:cNvSpPr>
          <p:nvPr>
            <p:ph type="title"/>
          </p:nvPr>
        </p:nvSpPr>
        <p:spPr/>
        <p:txBody>
          <a:bodyPr/>
          <a:lstStyle/>
          <a:p>
            <a:r>
              <a:rPr lang="da-DK" dirty="0"/>
              <a:t>Stoicismens tid</a:t>
            </a:r>
          </a:p>
        </p:txBody>
      </p:sp>
      <p:graphicFrame>
        <p:nvGraphicFramePr>
          <p:cNvPr id="4" name="Pladsholder til indhold 3">
            <a:extLst>
              <a:ext uri="{FF2B5EF4-FFF2-40B4-BE49-F238E27FC236}">
                <a16:creationId xmlns:a16="http://schemas.microsoft.com/office/drawing/2014/main" id="{9F742B22-6E93-8D72-DE88-448D40E94244}"/>
              </a:ext>
            </a:extLst>
          </p:cNvPr>
          <p:cNvGraphicFramePr>
            <a:graphicFrameLocks noGrp="1"/>
          </p:cNvGraphicFramePr>
          <p:nvPr>
            <p:ph idx="1"/>
            <p:extLst>
              <p:ext uri="{D42A27DB-BD31-4B8C-83A1-F6EECF244321}">
                <p14:modId xmlns:p14="http://schemas.microsoft.com/office/powerpoint/2010/main" val="1444127095"/>
              </p:ext>
            </p:extLst>
          </p:nvPr>
        </p:nvGraphicFramePr>
        <p:xfrm>
          <a:off x="1066800" y="1706623"/>
          <a:ext cx="10058397" cy="2570480"/>
        </p:xfrm>
        <a:graphic>
          <a:graphicData uri="http://schemas.openxmlformats.org/drawingml/2006/table">
            <a:tbl>
              <a:tblPr firstRow="1" bandRow="1">
                <a:tableStyleId>{5C22544A-7EE6-4342-B048-85BDC9FD1C3A}</a:tableStyleId>
              </a:tblPr>
              <a:tblGrid>
                <a:gridCol w="3352799">
                  <a:extLst>
                    <a:ext uri="{9D8B030D-6E8A-4147-A177-3AD203B41FA5}">
                      <a16:colId xmlns:a16="http://schemas.microsoft.com/office/drawing/2014/main" val="2207387152"/>
                    </a:ext>
                  </a:extLst>
                </a:gridCol>
                <a:gridCol w="3352799">
                  <a:extLst>
                    <a:ext uri="{9D8B030D-6E8A-4147-A177-3AD203B41FA5}">
                      <a16:colId xmlns:a16="http://schemas.microsoft.com/office/drawing/2014/main" val="4123460803"/>
                    </a:ext>
                  </a:extLst>
                </a:gridCol>
                <a:gridCol w="3352799">
                  <a:extLst>
                    <a:ext uri="{9D8B030D-6E8A-4147-A177-3AD203B41FA5}">
                      <a16:colId xmlns:a16="http://schemas.microsoft.com/office/drawing/2014/main" val="2382386941"/>
                    </a:ext>
                  </a:extLst>
                </a:gridCol>
              </a:tblGrid>
              <a:tr h="370840">
                <a:tc>
                  <a:txBody>
                    <a:bodyPr/>
                    <a:lstStyle/>
                    <a:p>
                      <a:r>
                        <a:rPr lang="da-DK" dirty="0"/>
                        <a:t>Den ældre stoicisme</a:t>
                      </a:r>
                    </a:p>
                  </a:txBody>
                  <a:tcPr/>
                </a:tc>
                <a:tc>
                  <a:txBody>
                    <a:bodyPr/>
                    <a:lstStyle/>
                    <a:p>
                      <a:r>
                        <a:rPr lang="da-DK" dirty="0"/>
                        <a:t>Den mellemste stoicisme</a:t>
                      </a:r>
                    </a:p>
                  </a:txBody>
                  <a:tcPr/>
                </a:tc>
                <a:tc>
                  <a:txBody>
                    <a:bodyPr/>
                    <a:lstStyle/>
                    <a:p>
                      <a:r>
                        <a:rPr lang="da-DK" dirty="0"/>
                        <a:t>Den sene stoicisme</a:t>
                      </a:r>
                    </a:p>
                  </a:txBody>
                  <a:tcPr/>
                </a:tc>
                <a:extLst>
                  <a:ext uri="{0D108BD9-81ED-4DB2-BD59-A6C34878D82A}">
                    <a16:rowId xmlns:a16="http://schemas.microsoft.com/office/drawing/2014/main" val="26037764"/>
                  </a:ext>
                </a:extLst>
              </a:tr>
              <a:tr h="370840">
                <a:tc>
                  <a:txBody>
                    <a:bodyPr/>
                    <a:lstStyle/>
                    <a:p>
                      <a:r>
                        <a:rPr lang="da-DK" dirty="0"/>
                        <a:t>300-150 f.v.t.</a:t>
                      </a:r>
                    </a:p>
                  </a:txBody>
                  <a:tcPr/>
                </a:tc>
                <a:tc>
                  <a:txBody>
                    <a:bodyPr/>
                    <a:lstStyle/>
                    <a:p>
                      <a:r>
                        <a:rPr lang="da-DK" dirty="0"/>
                        <a:t>150-50 f.v.t.</a:t>
                      </a:r>
                    </a:p>
                  </a:txBody>
                  <a:tcPr/>
                </a:tc>
                <a:tc>
                  <a:txBody>
                    <a:bodyPr/>
                    <a:lstStyle/>
                    <a:p>
                      <a:r>
                        <a:rPr lang="da-DK" dirty="0"/>
                        <a:t>50 f.v.t.-200 e.v.t.</a:t>
                      </a:r>
                    </a:p>
                  </a:txBody>
                  <a:tcPr/>
                </a:tc>
                <a:extLst>
                  <a:ext uri="{0D108BD9-81ED-4DB2-BD59-A6C34878D82A}">
                    <a16:rowId xmlns:a16="http://schemas.microsoft.com/office/drawing/2014/main" val="3633180690"/>
                  </a:ext>
                </a:extLst>
              </a:tr>
              <a:tr h="370840">
                <a:tc>
                  <a:txBody>
                    <a:bodyPr/>
                    <a:lstStyle/>
                    <a:p>
                      <a:r>
                        <a:rPr lang="da-DK" dirty="0"/>
                        <a:t>Grundlagt i Athen af </a:t>
                      </a:r>
                      <a:r>
                        <a:rPr lang="da-DK" dirty="0" err="1"/>
                        <a:t>Zenon</a:t>
                      </a:r>
                      <a:r>
                        <a:rPr lang="da-DK" dirty="0"/>
                        <a:t> fra Cypern</a:t>
                      </a:r>
                    </a:p>
                  </a:txBody>
                  <a:tcPr/>
                </a:tc>
                <a:tc>
                  <a:txBody>
                    <a:bodyPr/>
                    <a:lstStyle/>
                    <a:p>
                      <a:r>
                        <a:rPr lang="da-DK" dirty="0"/>
                        <a:t>Stoicismen optager elementer fra Platon og Aristoteles ved </a:t>
                      </a:r>
                      <a:r>
                        <a:rPr lang="da-DK" dirty="0" err="1"/>
                        <a:t>Panaitios</a:t>
                      </a:r>
                      <a:r>
                        <a:rPr lang="da-DK" dirty="0"/>
                        <a:t> fra Rhodos (185-109)</a:t>
                      </a:r>
                    </a:p>
                  </a:txBody>
                  <a:tcPr/>
                </a:tc>
                <a:tc>
                  <a:txBody>
                    <a:bodyPr/>
                    <a:lstStyle/>
                    <a:p>
                      <a:r>
                        <a:rPr lang="da-DK" dirty="0"/>
                        <a:t>Flytter fra Athen til Rom. Tænkningen overtages af fremragende amatører. </a:t>
                      </a:r>
                    </a:p>
                  </a:txBody>
                  <a:tcPr/>
                </a:tc>
                <a:extLst>
                  <a:ext uri="{0D108BD9-81ED-4DB2-BD59-A6C34878D82A}">
                    <a16:rowId xmlns:a16="http://schemas.microsoft.com/office/drawing/2014/main" val="898983683"/>
                  </a:ext>
                </a:extLst>
              </a:tr>
              <a:tr h="370840">
                <a:tc>
                  <a:txBody>
                    <a:bodyPr/>
                    <a:lstStyle/>
                    <a:p>
                      <a:r>
                        <a:rPr lang="da-DK" dirty="0" err="1"/>
                        <a:t>Kleanthes</a:t>
                      </a:r>
                      <a:r>
                        <a:rPr lang="da-DK" dirty="0"/>
                        <a:t>, </a:t>
                      </a:r>
                      <a:r>
                        <a:rPr lang="da-DK" dirty="0" err="1"/>
                        <a:t>Chrissippos</a:t>
                      </a:r>
                      <a:endParaRPr lang="da-DK" dirty="0"/>
                    </a:p>
                  </a:txBody>
                  <a:tcPr/>
                </a:tc>
                <a:tc>
                  <a:txBody>
                    <a:bodyPr/>
                    <a:lstStyle/>
                    <a:p>
                      <a:r>
                        <a:rPr lang="da-DK" dirty="0" err="1"/>
                        <a:t>Poseidonios</a:t>
                      </a:r>
                      <a:r>
                        <a:rPr lang="da-DK" dirty="0"/>
                        <a:t> fra </a:t>
                      </a:r>
                      <a:r>
                        <a:rPr lang="da-DK" dirty="0" err="1"/>
                        <a:t>Apameia</a:t>
                      </a:r>
                      <a:r>
                        <a:rPr lang="da-DK" dirty="0"/>
                        <a:t> (Syrien)</a:t>
                      </a:r>
                    </a:p>
                  </a:txBody>
                  <a:tcPr/>
                </a:tc>
                <a:tc>
                  <a:txBody>
                    <a:bodyPr/>
                    <a:lstStyle/>
                    <a:p>
                      <a:r>
                        <a:rPr lang="da-DK" dirty="0"/>
                        <a:t>Cicero, Epitet, Seneca, Marcus Aurelius</a:t>
                      </a:r>
                    </a:p>
                  </a:txBody>
                  <a:tcPr/>
                </a:tc>
                <a:extLst>
                  <a:ext uri="{0D108BD9-81ED-4DB2-BD59-A6C34878D82A}">
                    <a16:rowId xmlns:a16="http://schemas.microsoft.com/office/drawing/2014/main" val="2897136764"/>
                  </a:ext>
                </a:extLst>
              </a:tr>
            </a:tbl>
          </a:graphicData>
        </a:graphic>
      </p:graphicFrame>
      <p:pic>
        <p:nvPicPr>
          <p:cNvPr id="1026" name="Picture 2" descr="Zenon fra Kition – Wikipedia">
            <a:extLst>
              <a:ext uri="{FF2B5EF4-FFF2-40B4-BE49-F238E27FC236}">
                <a16:creationId xmlns:a16="http://schemas.microsoft.com/office/drawing/2014/main" id="{C1A91141-09B5-E13E-A585-742BD024A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966" y="4470630"/>
            <a:ext cx="895978" cy="17202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naitios fra Rhodos – Store norske leksikon">
            <a:extLst>
              <a:ext uri="{FF2B5EF4-FFF2-40B4-BE49-F238E27FC236}">
                <a16:creationId xmlns:a16="http://schemas.microsoft.com/office/drawing/2014/main" id="{5E4CBCFF-CEE3-458E-AAEE-A045CA1EC4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1934" y="4470630"/>
            <a:ext cx="1345900" cy="17405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西塞罗 Cicero | 剑箫天涯">
            <a:extLst>
              <a:ext uri="{FF2B5EF4-FFF2-40B4-BE49-F238E27FC236}">
                <a16:creationId xmlns:a16="http://schemas.microsoft.com/office/drawing/2014/main" id="{939F1961-7A78-B40D-D2BC-4561110981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8278" y="4470630"/>
            <a:ext cx="1616195" cy="10774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10 Quotes by Seneca the Philosopher">
            <a:extLst>
              <a:ext uri="{FF2B5EF4-FFF2-40B4-BE49-F238E27FC236}">
                <a16:creationId xmlns:a16="http://schemas.microsoft.com/office/drawing/2014/main" id="{44A33659-17B0-A888-104B-5ED4DFAFDC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6342" y="5157389"/>
            <a:ext cx="912439" cy="11684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rcus Aurelius | Biography, Meditations, &amp; Facts | Britannica">
            <a:extLst>
              <a:ext uri="{FF2B5EF4-FFF2-40B4-BE49-F238E27FC236}">
                <a16:creationId xmlns:a16="http://schemas.microsoft.com/office/drawing/2014/main" id="{8EB37435-5756-D500-83FB-3B70C04995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03303" y="4299517"/>
            <a:ext cx="1219085" cy="154057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pictetus. The Stoic sage who inspired generations | by Enda Harte (The ...">
            <a:extLst>
              <a:ext uri="{FF2B5EF4-FFF2-40B4-BE49-F238E27FC236}">
                <a16:creationId xmlns:a16="http://schemas.microsoft.com/office/drawing/2014/main" id="{B8F48A09-1048-0AC1-A2DE-C93A1FE1326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371" t="7489" r="26435" b="16658"/>
          <a:stretch/>
        </p:blipFill>
        <p:spPr bwMode="auto">
          <a:xfrm>
            <a:off x="10552538" y="5110808"/>
            <a:ext cx="752218" cy="1209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366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238DE4-62F4-7192-4F12-75AC094BD6AA}"/>
              </a:ext>
            </a:extLst>
          </p:cNvPr>
          <p:cNvSpPr>
            <a:spLocks noGrp="1"/>
          </p:cNvSpPr>
          <p:nvPr>
            <p:ph type="title"/>
          </p:nvPr>
        </p:nvSpPr>
        <p:spPr/>
        <p:txBody>
          <a:bodyPr/>
          <a:lstStyle/>
          <a:p>
            <a:r>
              <a:rPr lang="da-DK" dirty="0"/>
              <a:t>Den stoiske filosofi</a:t>
            </a:r>
          </a:p>
        </p:txBody>
      </p:sp>
      <p:graphicFrame>
        <p:nvGraphicFramePr>
          <p:cNvPr id="4" name="Pladsholder til indhold 3">
            <a:extLst>
              <a:ext uri="{FF2B5EF4-FFF2-40B4-BE49-F238E27FC236}">
                <a16:creationId xmlns:a16="http://schemas.microsoft.com/office/drawing/2014/main" id="{B3D488DC-6435-FF2D-4F8F-1A1AC904237F}"/>
              </a:ext>
            </a:extLst>
          </p:cNvPr>
          <p:cNvGraphicFramePr>
            <a:graphicFrameLocks noGrp="1"/>
          </p:cNvGraphicFramePr>
          <p:nvPr>
            <p:ph idx="1"/>
            <p:extLst>
              <p:ext uri="{D42A27DB-BD31-4B8C-83A1-F6EECF244321}">
                <p14:modId xmlns:p14="http://schemas.microsoft.com/office/powerpoint/2010/main" val="1460944617"/>
              </p:ext>
            </p:extLst>
          </p:nvPr>
        </p:nvGraphicFramePr>
        <p:xfrm>
          <a:off x="543464" y="1689370"/>
          <a:ext cx="11153956" cy="3845560"/>
        </p:xfrm>
        <a:graphic>
          <a:graphicData uri="http://schemas.openxmlformats.org/drawingml/2006/table">
            <a:tbl>
              <a:tblPr firstRow="1" bandRow="1">
                <a:tableStyleId>{5C22544A-7EE6-4342-B048-85BDC9FD1C3A}</a:tableStyleId>
              </a:tblPr>
              <a:tblGrid>
                <a:gridCol w="4470512">
                  <a:extLst>
                    <a:ext uri="{9D8B030D-6E8A-4147-A177-3AD203B41FA5}">
                      <a16:colId xmlns:a16="http://schemas.microsoft.com/office/drawing/2014/main" val="3496059777"/>
                    </a:ext>
                  </a:extLst>
                </a:gridCol>
                <a:gridCol w="1817541">
                  <a:extLst>
                    <a:ext uri="{9D8B030D-6E8A-4147-A177-3AD203B41FA5}">
                      <a16:colId xmlns:a16="http://schemas.microsoft.com/office/drawing/2014/main" val="651578146"/>
                    </a:ext>
                  </a:extLst>
                </a:gridCol>
                <a:gridCol w="4865903">
                  <a:extLst>
                    <a:ext uri="{9D8B030D-6E8A-4147-A177-3AD203B41FA5}">
                      <a16:colId xmlns:a16="http://schemas.microsoft.com/office/drawing/2014/main" val="1006681222"/>
                    </a:ext>
                  </a:extLst>
                </a:gridCol>
              </a:tblGrid>
              <a:tr h="370840">
                <a:tc>
                  <a:txBody>
                    <a:bodyPr/>
                    <a:lstStyle/>
                    <a:p>
                      <a:r>
                        <a:rPr lang="da-DK" dirty="0"/>
                        <a:t>Logik</a:t>
                      </a:r>
                    </a:p>
                  </a:txBody>
                  <a:tcPr/>
                </a:tc>
                <a:tc>
                  <a:txBody>
                    <a:bodyPr/>
                    <a:lstStyle/>
                    <a:p>
                      <a:r>
                        <a:rPr lang="da-DK" dirty="0"/>
                        <a:t>Fysik</a:t>
                      </a:r>
                    </a:p>
                  </a:txBody>
                  <a:tcPr/>
                </a:tc>
                <a:tc>
                  <a:txBody>
                    <a:bodyPr/>
                    <a:lstStyle/>
                    <a:p>
                      <a:r>
                        <a:rPr lang="da-DK" dirty="0"/>
                        <a:t>Etik</a:t>
                      </a:r>
                    </a:p>
                  </a:txBody>
                  <a:tcPr/>
                </a:tc>
                <a:extLst>
                  <a:ext uri="{0D108BD9-81ED-4DB2-BD59-A6C34878D82A}">
                    <a16:rowId xmlns:a16="http://schemas.microsoft.com/office/drawing/2014/main" val="4231438004"/>
                  </a:ext>
                </a:extLst>
              </a:tr>
              <a:tr h="370840">
                <a:tc>
                  <a:txBody>
                    <a:bodyPr/>
                    <a:lstStyle/>
                    <a:p>
                      <a:r>
                        <a:rPr lang="da-DK" dirty="0"/>
                        <a:t>”Logos betyder – blandt mange andre ting – både tanke og ord (logos </a:t>
                      </a:r>
                      <a:r>
                        <a:rPr lang="da-DK" dirty="0" err="1"/>
                        <a:t>endiathetos</a:t>
                      </a:r>
                      <a:r>
                        <a:rPr lang="da-DK" dirty="0"/>
                        <a:t> og logos </a:t>
                      </a:r>
                      <a:r>
                        <a:rPr lang="da-DK" dirty="0" err="1"/>
                        <a:t>prophoricos</a:t>
                      </a:r>
                      <a:r>
                        <a:rPr lang="da-DK" dirty="0"/>
                        <a:t>); det indre ord og ordet, der tager form i stemmen.” Sløk</a:t>
                      </a:r>
                    </a:p>
                  </a:txBody>
                  <a:tcPr/>
                </a:tc>
                <a:tc>
                  <a:txBody>
                    <a:bodyPr/>
                    <a:lstStyle/>
                    <a:p>
                      <a:endParaRPr lang="da-DK"/>
                    </a:p>
                  </a:txBody>
                  <a:tcPr/>
                </a:tc>
                <a:tc>
                  <a:txBody>
                    <a:bodyPr/>
                    <a:lstStyle/>
                    <a:p>
                      <a:r>
                        <a:rPr lang="da-DK" dirty="0"/>
                        <a:t>”En anvisning på hvorledes mennesket kan realisere sig som et ægte menneske, blive til i harmoni med verdensordenen. Dette kan kun ske gennem den rette logos, fornuftens herredømme over alle lidenskaber og impulser.” Sløk</a:t>
                      </a:r>
                    </a:p>
                  </a:txBody>
                  <a:tcPr/>
                </a:tc>
                <a:extLst>
                  <a:ext uri="{0D108BD9-81ED-4DB2-BD59-A6C34878D82A}">
                    <a16:rowId xmlns:a16="http://schemas.microsoft.com/office/drawing/2014/main" val="3840997539"/>
                  </a:ext>
                </a:extLst>
              </a:tr>
              <a:tr h="370840">
                <a:tc>
                  <a:txBody>
                    <a:bodyPr/>
                    <a:lstStyle/>
                    <a:p>
                      <a:r>
                        <a:rPr lang="da-DK" dirty="0"/>
                        <a:t>Sprogets betydning: 1) Sproget selv (ord og sætninger), 2) Den udtrykte mening (i sprog, gennem ord og sætninger), 3) Tanken (de indre begreber, der gør det muligt at begribe meningen) og 4) Det ydre (det, der tales om)</a:t>
                      </a:r>
                    </a:p>
                  </a:txBody>
                  <a:tcPr/>
                </a:tc>
                <a:tc>
                  <a:txBody>
                    <a:bodyPr/>
                    <a:lstStyle/>
                    <a:p>
                      <a:endParaRPr lang="da-DK" dirty="0"/>
                    </a:p>
                  </a:txBody>
                  <a:tcPr/>
                </a:tc>
                <a:tc>
                  <a:txBody>
                    <a:bodyPr/>
                    <a:lstStyle/>
                    <a:p>
                      <a:r>
                        <a:rPr lang="da-DK" dirty="0"/>
                        <a:t>Udgangspunktet er selvkærlighed (</a:t>
                      </a:r>
                      <a:r>
                        <a:rPr lang="da-DK" dirty="0" err="1"/>
                        <a:t>oikeiõsis</a:t>
                      </a:r>
                      <a:r>
                        <a:rPr lang="da-DK" dirty="0"/>
                        <a:t>), som mennesket har tilfælles med alle levende væsner. </a:t>
                      </a:r>
                    </a:p>
                  </a:txBody>
                  <a:tcPr/>
                </a:tc>
                <a:extLst>
                  <a:ext uri="{0D108BD9-81ED-4DB2-BD59-A6C34878D82A}">
                    <a16:rowId xmlns:a16="http://schemas.microsoft.com/office/drawing/2014/main" val="3668795278"/>
                  </a:ext>
                </a:extLst>
              </a:tr>
            </a:tbl>
          </a:graphicData>
        </a:graphic>
      </p:graphicFrame>
    </p:spTree>
    <p:extLst>
      <p:ext uri="{BB962C8B-B14F-4D97-AF65-F5344CB8AC3E}">
        <p14:creationId xmlns:p14="http://schemas.microsoft.com/office/powerpoint/2010/main" val="1975984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962ED-466C-E548-F02C-7AC446A8E510}"/>
              </a:ext>
            </a:extLst>
          </p:cNvPr>
          <p:cNvSpPr>
            <a:spLocks noGrp="1"/>
          </p:cNvSpPr>
          <p:nvPr>
            <p:ph type="title"/>
          </p:nvPr>
        </p:nvSpPr>
        <p:spPr/>
        <p:txBody>
          <a:bodyPr/>
          <a:lstStyle/>
          <a:p>
            <a:r>
              <a:rPr lang="da-DK" dirty="0"/>
              <a:t>Vuggeargumentet</a:t>
            </a:r>
          </a:p>
        </p:txBody>
      </p:sp>
      <p:sp>
        <p:nvSpPr>
          <p:cNvPr id="3" name="Pladsholder til indhold 2">
            <a:extLst>
              <a:ext uri="{FF2B5EF4-FFF2-40B4-BE49-F238E27FC236}">
                <a16:creationId xmlns:a16="http://schemas.microsoft.com/office/drawing/2014/main" id="{4B38896D-79FE-2882-3BEC-68DDDC49F94D}"/>
              </a:ext>
            </a:extLst>
          </p:cNvPr>
          <p:cNvSpPr>
            <a:spLocks noGrp="1"/>
          </p:cNvSpPr>
          <p:nvPr>
            <p:ph idx="1"/>
          </p:nvPr>
        </p:nvSpPr>
        <p:spPr/>
        <p:txBody>
          <a:bodyPr/>
          <a:lstStyle/>
          <a:p>
            <a:r>
              <a:rPr lang="da-DK" dirty="0"/>
              <a:t>De (stoikerne) hævder, at så snart et levende væsen er født …, er det positivt stemt over for sig selv og har en tilskyndelse til at bevare sig selv og til at synes om sin egen konstitution og de ting, der bevarer den. Omvendt er det negativt stemt over for at gå til grunde og over for de ting, der synes at kunne bidrage til, at det går til grunde. At det forholder sig sådan, beviser de ved, at nyfødte stræber efter ting, der bevarer dem, og skyr det modsatte endnu før de har oplevet nydelse eller smerte. Det kunne ikke ske, hvis ikke de syntes om deres konstitution og frygtede at gå til grunde. Men de ville umuligt kunne stræbe efter noget, hvis ikke de havde en bevidsthed om sig selv (</a:t>
            </a:r>
            <a:r>
              <a:rPr lang="da-DK" dirty="0" err="1"/>
              <a:t>sensus</a:t>
            </a:r>
            <a:r>
              <a:rPr lang="da-DK" dirty="0"/>
              <a:t> </a:t>
            </a:r>
            <a:r>
              <a:rPr lang="da-DK" dirty="0" err="1"/>
              <a:t>sui</a:t>
            </a:r>
            <a:r>
              <a:rPr lang="da-DK" dirty="0"/>
              <a:t>) og derfor syntes om sig selv. Deraf kan man slutte, at udgangspunktet er at synes om sig selv. (Cicero, Om det højeste gode og slette)</a:t>
            </a:r>
          </a:p>
        </p:txBody>
      </p:sp>
    </p:spTree>
    <p:extLst>
      <p:ext uri="{BB962C8B-B14F-4D97-AF65-F5344CB8AC3E}">
        <p14:creationId xmlns:p14="http://schemas.microsoft.com/office/powerpoint/2010/main" val="291428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D0BFCA-87C8-4177-4CAB-FA4DD7FC744C}"/>
              </a:ext>
            </a:extLst>
          </p:cNvPr>
          <p:cNvSpPr>
            <a:spLocks noGrp="1"/>
          </p:cNvSpPr>
          <p:nvPr>
            <p:ph type="title"/>
          </p:nvPr>
        </p:nvSpPr>
        <p:spPr/>
        <p:txBody>
          <a:bodyPr/>
          <a:lstStyle/>
          <a:p>
            <a:r>
              <a:rPr lang="da-DK" dirty="0"/>
              <a:t>Lykke</a:t>
            </a:r>
          </a:p>
        </p:txBody>
      </p:sp>
      <p:sp>
        <p:nvSpPr>
          <p:cNvPr id="3" name="Pladsholder til indhold 2">
            <a:extLst>
              <a:ext uri="{FF2B5EF4-FFF2-40B4-BE49-F238E27FC236}">
                <a16:creationId xmlns:a16="http://schemas.microsoft.com/office/drawing/2014/main" id="{95D84BEB-F7D9-256F-ED3F-9CC1465F8CF1}"/>
              </a:ext>
            </a:extLst>
          </p:cNvPr>
          <p:cNvSpPr>
            <a:spLocks noGrp="1"/>
          </p:cNvSpPr>
          <p:nvPr>
            <p:ph idx="1"/>
          </p:nvPr>
        </p:nvSpPr>
        <p:spPr/>
        <p:txBody>
          <a:bodyPr/>
          <a:lstStyle/>
          <a:p>
            <a:r>
              <a:rPr lang="da-DK" dirty="0"/>
              <a:t>En abstrakt tilstand, hvor alle handlingsmål er opfyldt og der ikke er mere at ønske. En tænkt tilstand, der vælges på grund af indhold og for en selv. Opnås gennem dyder, sundhed og gode omgivelser (Aristoteles).</a:t>
            </a:r>
          </a:p>
          <a:p>
            <a:r>
              <a:rPr lang="da-DK" dirty="0"/>
              <a:t>Kun dyder kan give lykke (Stoikerne)</a:t>
            </a:r>
          </a:p>
          <a:p>
            <a:r>
              <a:rPr lang="da-DK" b="1" dirty="0"/>
              <a:t>Opgave</a:t>
            </a:r>
          </a:p>
          <a:p>
            <a:r>
              <a:rPr lang="da-DK" dirty="0"/>
              <a:t>Tænk på Sisyfos.</a:t>
            </a:r>
          </a:p>
        </p:txBody>
      </p:sp>
    </p:spTree>
    <p:extLst>
      <p:ext uri="{BB962C8B-B14F-4D97-AF65-F5344CB8AC3E}">
        <p14:creationId xmlns:p14="http://schemas.microsoft.com/office/powerpoint/2010/main" val="918122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12DFC-1627-1154-46DA-405C8D43D52C}"/>
              </a:ext>
            </a:extLst>
          </p:cNvPr>
          <p:cNvSpPr>
            <a:spLocks noGrp="1"/>
          </p:cNvSpPr>
          <p:nvPr>
            <p:ph type="title"/>
          </p:nvPr>
        </p:nvSpPr>
        <p:spPr/>
        <p:txBody>
          <a:bodyPr/>
          <a:lstStyle/>
          <a:p>
            <a:r>
              <a:rPr lang="da-DK" dirty="0"/>
              <a:t>Dagens tekst</a:t>
            </a:r>
          </a:p>
        </p:txBody>
      </p:sp>
      <p:sp>
        <p:nvSpPr>
          <p:cNvPr id="3" name="Pladsholder til indhold 2">
            <a:extLst>
              <a:ext uri="{FF2B5EF4-FFF2-40B4-BE49-F238E27FC236}">
                <a16:creationId xmlns:a16="http://schemas.microsoft.com/office/drawing/2014/main" id="{AF0617E3-E50D-6DCC-1A48-8ACAA0641B5D}"/>
              </a:ext>
            </a:extLst>
          </p:cNvPr>
          <p:cNvSpPr>
            <a:spLocks noGrp="1"/>
          </p:cNvSpPr>
          <p:nvPr>
            <p:ph idx="1"/>
          </p:nvPr>
        </p:nvSpPr>
        <p:spPr/>
        <p:txBody>
          <a:bodyPr/>
          <a:lstStyle/>
          <a:p>
            <a:r>
              <a:rPr lang="da-DK" dirty="0"/>
              <a:t>Vi læser dagens tekst</a:t>
            </a:r>
          </a:p>
          <a:p>
            <a:r>
              <a:rPr lang="da-DK" dirty="0"/>
              <a:t>Vær filosof</a:t>
            </a:r>
          </a:p>
          <a:p>
            <a:r>
              <a:rPr lang="da-DK" dirty="0"/>
              <a:t>Find forskellige begreber for ting i din hverdag, som du umiddelbart sætter pris på og ‘vej’ dem på en moralsk vægt (du vælger selv hvilken).</a:t>
            </a:r>
          </a:p>
          <a:p>
            <a:r>
              <a:rPr lang="da-DK" dirty="0"/>
              <a:t>Find eksempler på det modsatte.</a:t>
            </a:r>
          </a:p>
          <a:p>
            <a:r>
              <a:rPr lang="da-DK" dirty="0"/>
              <a:t>Opsamling</a:t>
            </a:r>
          </a:p>
        </p:txBody>
      </p:sp>
    </p:spTree>
    <p:extLst>
      <p:ext uri="{BB962C8B-B14F-4D97-AF65-F5344CB8AC3E}">
        <p14:creationId xmlns:p14="http://schemas.microsoft.com/office/powerpoint/2010/main" val="3935948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Falmet idyl</Template>
  <TotalTime>1198</TotalTime>
  <Words>567</Words>
  <Application>Microsoft Office PowerPoint</Application>
  <PresentationFormat>Widescreen</PresentationFormat>
  <Paragraphs>44</Paragraphs>
  <Slides>8</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8</vt:i4>
      </vt:variant>
    </vt:vector>
  </HeadingPairs>
  <TitlesOfParts>
    <vt:vector size="14" baseType="lpstr">
      <vt:lpstr>Arial</vt:lpstr>
      <vt:lpstr>Avenir Next LT Pro</vt:lpstr>
      <vt:lpstr>Avenir Next LT Pro Light</vt:lpstr>
      <vt:lpstr>Calibri</vt:lpstr>
      <vt:lpstr>Garamond</vt:lpstr>
      <vt:lpstr>SavonVTI</vt:lpstr>
      <vt:lpstr>Stoicisme</vt:lpstr>
      <vt:lpstr>Et lille klip</vt:lpstr>
      <vt:lpstr>Stoicismens tid</vt:lpstr>
      <vt:lpstr>Den stoiske filosofi</vt:lpstr>
      <vt:lpstr>Vuggeargumentet</vt:lpstr>
      <vt:lpstr>Lykke</vt:lpstr>
      <vt:lpstr>Dagens tekst</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Andreas Colding Hauervig</dc:creator>
  <cp:lastModifiedBy>Andreas Colding Hauervig</cp:lastModifiedBy>
  <cp:revision>1</cp:revision>
  <dcterms:created xsi:type="dcterms:W3CDTF">2025-03-30T09:37:50Z</dcterms:created>
  <dcterms:modified xsi:type="dcterms:W3CDTF">2025-03-31T05:36:41Z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