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17"/>
  </p:notesMasterIdLst>
  <p:handoutMasterIdLst>
    <p:handoutMasterId r:id="rId18"/>
  </p:handoutMasterIdLst>
  <p:sldIdLst>
    <p:sldId id="281" r:id="rId5"/>
    <p:sldId id="289" r:id="rId6"/>
    <p:sldId id="272" r:id="rId7"/>
    <p:sldId id="288" r:id="rId8"/>
    <p:sldId id="295" r:id="rId9"/>
    <p:sldId id="270" r:id="rId10"/>
    <p:sldId id="297" r:id="rId11"/>
    <p:sldId id="298" r:id="rId12"/>
    <p:sldId id="283" r:id="rId13"/>
    <p:sldId id="296" r:id="rId14"/>
    <p:sldId id="287" r:id="rId15"/>
    <p:sldId id="294" r:id="rId16"/>
  </p:sldIdLst>
  <p:sldSz cx="12188825" cy="6858000"/>
  <p:notesSz cx="6858000" cy="9144000"/>
  <p:defaultTextStyle>
    <a:defPPr rtl="0">
      <a:defRPr lang="da-dk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725" autoAdjust="0"/>
  </p:normalViewPr>
  <p:slideViewPr>
    <p:cSldViewPr showGuides="1">
      <p:cViewPr varScale="1">
        <p:scale>
          <a:sx n="76" d="100"/>
          <a:sy n="76" d="100"/>
        </p:scale>
        <p:origin x="260" y="64"/>
      </p:cViewPr>
      <p:guideLst>
        <p:guide orient="horz" pos="1152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20"/>
    </p:cViewPr>
  </p:sorterViewPr>
  <p:notesViewPr>
    <p:cSldViewPr>
      <p:cViewPr varScale="1">
        <p:scale>
          <a:sx n="58" d="100"/>
          <a:sy n="58" d="100"/>
        </p:scale>
        <p:origin x="2544" y="5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auervig" userId="a35a7c7c-5fb9-4c6a-96b7-abddfd9a80ae" providerId="ADAL" clId="{B2E740C2-274B-4A20-9489-B25BFC2F8349}"/>
    <pc:docChg chg="custSel addSld delSld modSld">
      <pc:chgData name="Andreas Hauervig" userId="a35a7c7c-5fb9-4c6a-96b7-abddfd9a80ae" providerId="ADAL" clId="{B2E740C2-274B-4A20-9489-B25BFC2F8349}" dt="2024-08-12T14:50:38.305" v="705" actId="2696"/>
      <pc:docMkLst>
        <pc:docMk/>
      </pc:docMkLst>
      <pc:sldChg chg="del">
        <pc:chgData name="Andreas Hauervig" userId="a35a7c7c-5fb9-4c6a-96b7-abddfd9a80ae" providerId="ADAL" clId="{B2E740C2-274B-4A20-9489-B25BFC2F8349}" dt="2024-08-12T14:49:56.913" v="701" actId="2696"/>
        <pc:sldMkLst>
          <pc:docMk/>
          <pc:sldMk cId="3422892359" sldId="259"/>
        </pc:sldMkLst>
      </pc:sldChg>
      <pc:sldChg chg="modSp mod">
        <pc:chgData name="Andreas Hauervig" userId="a35a7c7c-5fb9-4c6a-96b7-abddfd9a80ae" providerId="ADAL" clId="{B2E740C2-274B-4A20-9489-B25BFC2F8349}" dt="2024-08-11T09:26:05.863" v="700" actId="27636"/>
        <pc:sldMkLst>
          <pc:docMk/>
          <pc:sldMk cId="3967481247" sldId="281"/>
        </pc:sldMkLst>
        <pc:spChg chg="mod">
          <ac:chgData name="Andreas Hauervig" userId="a35a7c7c-5fb9-4c6a-96b7-abddfd9a80ae" providerId="ADAL" clId="{B2E740C2-274B-4A20-9489-B25BFC2F8349}" dt="2024-08-11T09:26:05.863" v="700" actId="27636"/>
          <ac:spMkLst>
            <pc:docMk/>
            <pc:sldMk cId="3967481247" sldId="281"/>
            <ac:spMk id="3" creationId="{BFB2E407-D5EB-4497-8CCA-679DF12520C7}"/>
          </ac:spMkLst>
        </pc:spChg>
      </pc:sldChg>
      <pc:sldChg chg="del">
        <pc:chgData name="Andreas Hauervig" userId="a35a7c7c-5fb9-4c6a-96b7-abddfd9a80ae" providerId="ADAL" clId="{B2E740C2-274B-4A20-9489-B25BFC2F8349}" dt="2024-08-12T14:50:19.995" v="703" actId="2696"/>
        <pc:sldMkLst>
          <pc:docMk/>
          <pc:sldMk cId="3714379854" sldId="284"/>
        </pc:sldMkLst>
      </pc:sldChg>
      <pc:sldChg chg="del">
        <pc:chgData name="Andreas Hauervig" userId="a35a7c7c-5fb9-4c6a-96b7-abddfd9a80ae" providerId="ADAL" clId="{B2E740C2-274B-4A20-9489-B25BFC2F8349}" dt="2024-08-12T14:50:12.238" v="702" actId="2696"/>
        <pc:sldMkLst>
          <pc:docMk/>
          <pc:sldMk cId="857573303" sldId="291"/>
        </pc:sldMkLst>
      </pc:sldChg>
      <pc:sldChg chg="del">
        <pc:chgData name="Andreas Hauervig" userId="a35a7c7c-5fb9-4c6a-96b7-abddfd9a80ae" providerId="ADAL" clId="{B2E740C2-274B-4A20-9489-B25BFC2F8349}" dt="2024-08-12T14:50:38.305" v="705" actId="2696"/>
        <pc:sldMkLst>
          <pc:docMk/>
          <pc:sldMk cId="1601271504" sldId="292"/>
        </pc:sldMkLst>
      </pc:sldChg>
      <pc:sldChg chg="del">
        <pc:chgData name="Andreas Hauervig" userId="a35a7c7c-5fb9-4c6a-96b7-abddfd9a80ae" providerId="ADAL" clId="{B2E740C2-274B-4A20-9489-B25BFC2F8349}" dt="2024-08-12T14:50:23.982" v="704" actId="2696"/>
        <pc:sldMkLst>
          <pc:docMk/>
          <pc:sldMk cId="2844466545" sldId="293"/>
        </pc:sldMkLst>
      </pc:sldChg>
      <pc:sldChg chg="modSp new mod">
        <pc:chgData name="Andreas Hauervig" userId="a35a7c7c-5fb9-4c6a-96b7-abddfd9a80ae" providerId="ADAL" clId="{B2E740C2-274B-4A20-9489-B25BFC2F8349}" dt="2024-08-11T09:22:25.201" v="642" actId="5793"/>
        <pc:sldMkLst>
          <pc:docMk/>
          <pc:sldMk cId="2439098441" sldId="297"/>
        </pc:sldMkLst>
        <pc:spChg chg="mod">
          <ac:chgData name="Andreas Hauervig" userId="a35a7c7c-5fb9-4c6a-96b7-abddfd9a80ae" providerId="ADAL" clId="{B2E740C2-274B-4A20-9489-B25BFC2F8349}" dt="2024-08-11T09:18:45.052" v="32" actId="20577"/>
          <ac:spMkLst>
            <pc:docMk/>
            <pc:sldMk cId="2439098441" sldId="297"/>
            <ac:spMk id="2" creationId="{B8467575-A32A-3CFC-0EA5-1D098ECE7B38}"/>
          </ac:spMkLst>
        </pc:spChg>
        <pc:spChg chg="mod">
          <ac:chgData name="Andreas Hauervig" userId="a35a7c7c-5fb9-4c6a-96b7-abddfd9a80ae" providerId="ADAL" clId="{B2E740C2-274B-4A20-9489-B25BFC2F8349}" dt="2024-08-11T09:22:25.201" v="642" actId="5793"/>
          <ac:spMkLst>
            <pc:docMk/>
            <pc:sldMk cId="2439098441" sldId="297"/>
            <ac:spMk id="3" creationId="{AEA918FA-52E6-9F4D-AB48-34F4A1BC0876}"/>
          </ac:spMkLst>
        </pc:spChg>
      </pc:sldChg>
      <pc:sldChg chg="modSp new mod">
        <pc:chgData name="Andreas Hauervig" userId="a35a7c7c-5fb9-4c6a-96b7-abddfd9a80ae" providerId="ADAL" clId="{B2E740C2-274B-4A20-9489-B25BFC2F8349}" dt="2024-08-11T09:24:45.097" v="676" actId="20577"/>
        <pc:sldMkLst>
          <pc:docMk/>
          <pc:sldMk cId="995369839" sldId="298"/>
        </pc:sldMkLst>
        <pc:spChg chg="mod">
          <ac:chgData name="Andreas Hauervig" userId="a35a7c7c-5fb9-4c6a-96b7-abddfd9a80ae" providerId="ADAL" clId="{B2E740C2-274B-4A20-9489-B25BFC2F8349}" dt="2024-08-11T09:22:42.585" v="663" actId="20577"/>
          <ac:spMkLst>
            <pc:docMk/>
            <pc:sldMk cId="995369839" sldId="298"/>
            <ac:spMk id="2" creationId="{2A42492F-DD0F-5DA3-2C70-B76D308AF5AC}"/>
          </ac:spMkLst>
        </pc:spChg>
        <pc:spChg chg="mod">
          <ac:chgData name="Andreas Hauervig" userId="a35a7c7c-5fb9-4c6a-96b7-abddfd9a80ae" providerId="ADAL" clId="{B2E740C2-274B-4A20-9489-B25BFC2F8349}" dt="2024-08-11T09:24:45.097" v="676" actId="20577"/>
          <ac:spMkLst>
            <pc:docMk/>
            <pc:sldMk cId="995369839" sldId="298"/>
            <ac:spMk id="3" creationId="{15218AD8-B1DD-86AD-C166-32CC343EB0B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>
              <a:solidFill>
                <a:schemeClr val="tx2"/>
              </a:solidFill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CBEC95-2933-4D6B-B11C-C8DCB191D0C8}" type="datetime1">
              <a:rPr lang="da-DK" smtClean="0">
                <a:solidFill>
                  <a:schemeClr val="tx2"/>
                </a:solidFill>
              </a:rPr>
              <a:t>12-08-2024</a:t>
            </a:fld>
            <a:endParaRPr lang="da-DK">
              <a:solidFill>
                <a:schemeClr val="tx2"/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>
              <a:solidFill>
                <a:schemeClr val="tx2"/>
              </a:solidFill>
            </a:endParaRP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da-DK">
                <a:solidFill>
                  <a:schemeClr val="tx2"/>
                </a:solidFill>
              </a:rPr>
              <a:t>‹nr.›</a:t>
            </a:fld>
            <a:endParaRPr lang="da-DK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276DE7D-4719-4791-A94D-064508811E74}" type="datetime1">
              <a:rPr lang="da-DK" smtClean="0"/>
              <a:pPr/>
              <a:t>12-08-2024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B8796F01-7154-41E0-B48B-A6921757531A}" type="slidenum">
              <a:rPr lang="da-DK" noProof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869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da-DK" smtClean="0"/>
              <a:pPr rtl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86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da-DK" smtClean="0"/>
              <a:pPr rtl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1085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da-DK" smtClean="0"/>
              <a:pPr rtl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8979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da-DK" smtClean="0"/>
              <a:pPr rtl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6203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da-DK" smtClean="0"/>
              <a:pPr rtl="0"/>
              <a:t>9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49E4B8A-F5E9-EF50-EA66-86CC1F2B4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80" y="4219557"/>
            <a:ext cx="5620039" cy="70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46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da-DK" smtClean="0"/>
              <a:pPr rtl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7199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da-DK" smtClean="0"/>
              <a:pPr rtl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977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344AB447-BDFD-4FA4-9A82-52202FFDC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56412" y="0"/>
            <a:ext cx="5294313" cy="6858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ADFEC34-EAD1-470C-B1D7-476DAA0B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2" y="0"/>
            <a:ext cx="6858000" cy="68580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FF142A7-701F-6940-8E95-0D4830D764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8483" y="521171"/>
            <a:ext cx="6201033" cy="5815657"/>
          </a:xfrm>
          <a:prstGeom prst="rect">
            <a:avLst/>
          </a:prstGeom>
        </p:spPr>
      </p:pic>
      <p:sp>
        <p:nvSpPr>
          <p:cNvPr id="6" name="Pladsholder til tekst til undertitel 1">
            <a:extLst>
              <a:ext uri="{FF2B5EF4-FFF2-40B4-BE49-F238E27FC236}">
                <a16:creationId xmlns:a16="http://schemas.microsoft.com/office/drawing/2014/main" id="{5A1F9EF5-B88C-405C-9168-EDE6A70749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4813" y="1752600"/>
            <a:ext cx="3757612" cy="609600"/>
          </a:xfrm>
        </p:spPr>
        <p:txBody>
          <a:bodyPr rtlCol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da-DK" noProof="0"/>
              <a:t>Klik for at redigere teksttypografierne i masteren</a:t>
            </a:r>
          </a:p>
        </p:txBody>
      </p:sp>
      <p:sp>
        <p:nvSpPr>
          <p:cNvPr id="19" name="Pladsholder til tekst til undertitel 2">
            <a:extLst>
              <a:ext uri="{FF2B5EF4-FFF2-40B4-BE49-F238E27FC236}">
                <a16:creationId xmlns:a16="http://schemas.microsoft.com/office/drawing/2014/main" id="{D2282B87-09AC-4246-8C13-92CF93907C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4813" y="4844142"/>
            <a:ext cx="3757612" cy="609600"/>
          </a:xfrm>
        </p:spPr>
        <p:txBody>
          <a:bodyPr rtlCol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da-DK" noProof="0"/>
              <a:t>Klik for at redigere teksttypografierne i masteren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4A909A-2E72-4DBE-BD02-0B20CFB25B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4811" y="2361521"/>
            <a:ext cx="3757613" cy="2481941"/>
          </a:xfrm>
        </p:spPr>
        <p:txBody>
          <a:bodyPr vert="horz" lIns="121899" tIns="60949" rIns="121899" bIns="60949" rtlCol="0" anchor="ctr">
            <a:normAutofit/>
          </a:bodyPr>
          <a:lstStyle>
            <a:lvl1pPr algn="ctr">
              <a:defRPr lang="en-US" sz="7200" b="1">
                <a:solidFill>
                  <a:schemeClr val="accent4"/>
                </a:solidFill>
                <a:ea typeface="+mn-ea"/>
                <a:cs typeface="+mn-cs"/>
              </a:defRPr>
            </a:lvl1pPr>
          </a:lstStyle>
          <a:p>
            <a:pPr marL="0" lvl="0" indent="0" algn="ctr" rtl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Tx/>
            </a:pPr>
            <a:r>
              <a:rPr lang="da-DK" noProof="0"/>
              <a:t>Tilføj en titel</a:t>
            </a:r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cirke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4412" y="1828800"/>
            <a:ext cx="5410200" cy="4343400"/>
          </a:xfrm>
        </p:spPr>
        <p:txBody>
          <a:bodyPr rtlCol="0"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a-DK" noProof="0"/>
              <a:t>Klik for at redigere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da-DK" noProof="0"/>
              <a:t>Klik for at redigere titeltypografier i master</a:t>
            </a:r>
          </a:p>
        </p:txBody>
      </p:sp>
    </p:spTree>
    <p:extLst>
      <p:ext uri="{BB962C8B-B14F-4D97-AF65-F5344CB8AC3E}">
        <p14:creationId xmlns:p14="http://schemas.microsoft.com/office/powerpoint/2010/main" val="1680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af lille cirkel i blå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4412" y="1828800"/>
            <a:ext cx="5410200" cy="4343400"/>
          </a:xfrm>
        </p:spPr>
        <p:txBody>
          <a:bodyPr rtlCol="0"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a-DK" noProof="0"/>
              <a:t>Klik for at redigere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da-DK" noProof="0"/>
              <a:t>Klik for at redigere titeltypografier i master</a:t>
            </a:r>
          </a:p>
        </p:txBody>
      </p:sp>
    </p:spTree>
    <p:extLst>
      <p:ext uri="{BB962C8B-B14F-4D97-AF65-F5344CB8AC3E}">
        <p14:creationId xmlns:p14="http://schemas.microsoft.com/office/powerpoint/2010/main" val="280014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af stor cirkel_alternativ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82605" y="990"/>
            <a:ext cx="5294313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12EB5EE-DDAA-D449-95BC-BCAFCC6E6B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725" y="685800"/>
            <a:ext cx="5562600" cy="1143000"/>
          </a:xfrm>
        </p:spPr>
        <p:txBody>
          <a:bodyPr rtlCol="0" anchor="t">
            <a:normAutofit/>
          </a:bodyPr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725" y="1828800"/>
            <a:ext cx="5562600" cy="4470400"/>
          </a:xfrm>
        </p:spPr>
        <p:txBody>
          <a:bodyPr rtlCol="0"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02720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af stor cirkel_altern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94512" y="0"/>
            <a:ext cx="5294313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5506675-2304-3948-8A18-BB70E847D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725" y="685800"/>
            <a:ext cx="5562600" cy="1143000"/>
          </a:xfrm>
        </p:spPr>
        <p:txBody>
          <a:bodyPr rtlCol="0" anchor="t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725" y="1828800"/>
            <a:ext cx="5562600" cy="4470400"/>
          </a:xfrm>
        </p:spPr>
        <p:txBody>
          <a:bodyPr rtlCol="0"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0904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irlayout">
    <p:bg>
      <p:bgPr>
        <a:blipFill dpi="0" rotWithShape="1">
          <a:blip r:embed="rId2">
            <a:alphaModFix amt="30000"/>
            <a:lum/>
          </a:blip>
          <a:srcRect/>
          <a:tile tx="203200" ty="2032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41611" y="685800"/>
            <a:ext cx="8763002" cy="990600"/>
          </a:xfrm>
        </p:spPr>
        <p:txBody>
          <a:bodyPr rtlCol="0" anchor="t"/>
          <a:lstStyle>
            <a:lvl1pPr>
              <a:lnSpc>
                <a:spcPct val="100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88A6A42-7A89-44E1-BBDF-14C2FD2245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812" y="1309974"/>
            <a:ext cx="1830164" cy="4648200"/>
          </a:xfrm>
          <a:prstGeom prst="rect">
            <a:avLst/>
          </a:prstGeom>
        </p:spPr>
      </p:pic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421512DC-20C8-4928-B94E-9F191902C57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741611" y="1828800"/>
            <a:ext cx="8763002" cy="4470400"/>
          </a:xfrm>
        </p:spPr>
        <p:txBody>
          <a:bodyPr rtlCol="0"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9C59A884-DDFE-42C6-BC20-399D06EA2C3D}" type="datetime1">
              <a:rPr lang="da-DK" noProof="0" smtClean="0"/>
              <a:t>12-08-2024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EB37DED6-D4C7-42EE-AB49-D2E39E64FDE4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1" r:id="rId2"/>
    <p:sldLayoutId id="2147483702" r:id="rId3"/>
    <p:sldLayoutId id="2147483699" r:id="rId4"/>
    <p:sldLayoutId id="2147483700" r:id="rId5"/>
    <p:sldLayoutId id="2147483698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1" userDrawn="1">
          <p15:clr>
            <a:srgbClr val="F26B43"/>
          </p15:clr>
        </p15:guide>
        <p15:guide id="2" orient="horz" pos="432" userDrawn="1">
          <p15:clr>
            <a:srgbClr val="F26B43"/>
          </p15:clr>
        </p15:guide>
        <p15:guide id="3" pos="7247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el 4"/>
          <p:cNvSpPr>
            <a:spLocks noGrp="1"/>
          </p:cNvSpPr>
          <p:nvPr>
            <p:ph type="body" sz="quarter" idx="10"/>
          </p:nvPr>
        </p:nvSpPr>
        <p:spPr/>
        <p:txBody>
          <a:bodyPr rtlCol="0">
            <a:normAutofit/>
          </a:bodyPr>
          <a:lstStyle/>
          <a:p>
            <a:pPr algn="ctr" rtl="0">
              <a:lnSpc>
                <a:spcPct val="100000"/>
              </a:lnSpc>
            </a:pPr>
            <a:r>
              <a:rPr lang="da-DK" sz="2000" dirty="0">
                <a:solidFill>
                  <a:schemeClr val="accent1"/>
                </a:solidFill>
              </a:rPr>
              <a:t>Introduktion til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7DEB8F-68B5-45C7-B2E2-C7CEA0B52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 sz="5400" dirty="0"/>
              <a:t>Faget</a:t>
            </a:r>
            <a:br>
              <a:rPr lang="da-DK" dirty="0"/>
            </a:br>
            <a:r>
              <a:rPr lang="da-DK" dirty="0"/>
              <a:t>Filosofi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FB2E407-D5EB-4497-8CCA-679DF12520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>
            <a:normAutofit fontScale="62500" lnSpcReduction="20000"/>
          </a:bodyPr>
          <a:lstStyle/>
          <a:p>
            <a:pPr rtl="0">
              <a:lnSpc>
                <a:spcPct val="120000"/>
              </a:lnSpc>
              <a:spcBef>
                <a:spcPts val="600"/>
              </a:spcBef>
            </a:pPr>
            <a:r>
              <a:rPr lang="da-DK" sz="2000" dirty="0">
                <a:solidFill>
                  <a:schemeClr val="accent1"/>
                </a:solidFill>
              </a:rPr>
              <a:t>Filosofi C</a:t>
            </a:r>
          </a:p>
          <a:p>
            <a:pPr rtl="0">
              <a:lnSpc>
                <a:spcPct val="120000"/>
              </a:lnSpc>
              <a:spcBef>
                <a:spcPts val="600"/>
              </a:spcBef>
            </a:pPr>
            <a:r>
              <a:rPr lang="da-DK" dirty="0">
                <a:solidFill>
                  <a:schemeClr val="accent1"/>
                </a:solidFill>
              </a:rPr>
              <a:t>2024</a:t>
            </a:r>
            <a:endParaRPr lang="da-DK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48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4620B0B-BCC1-4BED-BF4D-17691AE32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da-DK" sz="3500" dirty="0">
                <a:solidFill>
                  <a:schemeClr val="accent4"/>
                </a:solidFill>
              </a:rPr>
              <a:t>Hvorfor?</a:t>
            </a:r>
          </a:p>
        </p:txBody>
      </p:sp>
      <p:pic>
        <p:nvPicPr>
          <p:cNvPr id="5" name="Grafik 4" descr="tegning af en pokal ovenpå en stak bøger">
            <a:extLst>
              <a:ext uri="{FF2B5EF4-FFF2-40B4-BE49-F238E27FC236}">
                <a16:creationId xmlns:a16="http://schemas.microsoft.com/office/drawing/2014/main" id="{382A4C56-4887-E643-AA59-89B7118B8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2124" y="4005064"/>
            <a:ext cx="1531180" cy="2041573"/>
          </a:xfrm>
          <a:prstGeom prst="rect">
            <a:avLst/>
          </a:prstGeom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CF25D8-462F-8B4A-8D99-662B5C3FFD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90356" y="1828800"/>
            <a:ext cx="5914256" cy="4648200"/>
          </a:xfrm>
        </p:spPr>
        <p:txBody>
          <a:bodyPr vert="horz" lIns="121899" tIns="60949" rIns="121899" bIns="60949" rtlCol="0" anchor="t">
            <a:normAutofit lnSpcReduction="10000"/>
          </a:bodyPr>
          <a:lstStyle/>
          <a:p>
            <a:pPr marL="304165" indent="-304165" rtl="0"/>
            <a:r>
              <a:rPr lang="da-DK" dirty="0"/>
              <a:t>B: Hvorfor kan vi ikke være udenfor?</a:t>
            </a:r>
          </a:p>
          <a:p>
            <a:pPr marL="304165" indent="-304165" rtl="0"/>
            <a:r>
              <a:rPr lang="da-DK" dirty="0"/>
              <a:t>V: Fordi det regner.</a:t>
            </a:r>
          </a:p>
          <a:p>
            <a:pPr marL="304165" indent="-304165" rtl="0"/>
            <a:r>
              <a:rPr lang="da-DK" dirty="0"/>
              <a:t>B: Hvorfor regner det?</a:t>
            </a:r>
          </a:p>
          <a:p>
            <a:pPr marL="304165" indent="-304165" rtl="0"/>
            <a:r>
              <a:rPr lang="da-DK" dirty="0"/>
              <a:t>V: Fordi der falder vand ned fra himlen.</a:t>
            </a:r>
          </a:p>
          <a:p>
            <a:pPr marL="304165" indent="-304165" rtl="0"/>
            <a:r>
              <a:rPr lang="da-DK" dirty="0"/>
              <a:t>B: Hvorfor falder der vand ned fra himlen?</a:t>
            </a:r>
          </a:p>
          <a:p>
            <a:pPr marL="304165" indent="-304165" rtl="0"/>
            <a:r>
              <a:rPr lang="da-DK" dirty="0"/>
              <a:t>V: Fordi der er skyer.</a:t>
            </a:r>
          </a:p>
          <a:p>
            <a:pPr marL="304165" indent="-304165" rtl="0"/>
            <a:r>
              <a:rPr lang="da-DK" dirty="0"/>
              <a:t>B: Hvorfor er der skyer?</a:t>
            </a:r>
          </a:p>
          <a:p>
            <a:pPr marL="304165" indent="-304165" rtl="0"/>
            <a:r>
              <a:rPr lang="da-DK" dirty="0"/>
              <a:t>V:Fordi vand fordamper fra Jordens overflade.</a:t>
            </a:r>
          </a:p>
          <a:p>
            <a:pPr marL="304165" indent="-304165" rtl="0"/>
            <a:r>
              <a:rPr lang="da-DK" dirty="0"/>
              <a:t>B: Hvorfor …</a:t>
            </a:r>
          </a:p>
        </p:txBody>
      </p:sp>
    </p:spTree>
    <p:extLst>
      <p:ext uri="{BB962C8B-B14F-4D97-AF65-F5344CB8AC3E}">
        <p14:creationId xmlns:p14="http://schemas.microsoft.com/office/powerpoint/2010/main" val="26455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">
            <a:extLst>
              <a:ext uri="{FF2B5EF4-FFF2-40B4-BE49-F238E27FC236}">
                <a16:creationId xmlns:a16="http://schemas.microsoft.com/office/drawing/2014/main" id="{D8E1B2A2-AB8D-A749-83BF-90273FBD4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t">
            <a:noAutofit/>
          </a:bodyPr>
          <a:lstStyle/>
          <a:p>
            <a:pPr rtl="0">
              <a:lnSpc>
                <a:spcPct val="100000"/>
              </a:lnSpc>
            </a:pPr>
            <a:r>
              <a:rPr lang="da-DK" sz="3500" b="1" dirty="0">
                <a:solidFill>
                  <a:schemeClr val="bg1"/>
                </a:solidFill>
              </a:rPr>
              <a:t>En lille øvelse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vert="horz" lIns="121899" tIns="60949" rIns="121899" bIns="60949" rtlCol="0" anchor="t">
            <a:normAutofit/>
          </a:bodyPr>
          <a:lstStyle/>
          <a:p>
            <a:pPr marL="304165" indent="-304165" rtl="0">
              <a:buClr>
                <a:schemeClr val="bg1"/>
              </a:buClr>
            </a:pPr>
            <a:r>
              <a:rPr lang="da-DK" sz="2000" dirty="0"/>
              <a:t>Stil følgende spørgsmål til din sidemakker:</a:t>
            </a:r>
          </a:p>
          <a:p>
            <a:pPr marL="304165" indent="-304165" rtl="0">
              <a:buClr>
                <a:schemeClr val="bg1"/>
              </a:buClr>
            </a:pPr>
            <a:r>
              <a:rPr lang="da-DK" dirty="0"/>
              <a:t>”Hvorfor er du her lige nu?”</a:t>
            </a:r>
          </a:p>
          <a:p>
            <a:pPr marL="304165" indent="-304165" rtl="0">
              <a:buClr>
                <a:schemeClr val="bg1"/>
              </a:buClr>
            </a:pPr>
            <a:r>
              <a:rPr lang="da-DK" sz="2000" dirty="0"/>
              <a:t>Og følg op mindst 5 gange.</a:t>
            </a:r>
          </a:p>
          <a:p>
            <a:pPr marL="304165" indent="-304165" rtl="0">
              <a:buClr>
                <a:schemeClr val="bg1"/>
              </a:buClr>
            </a:pPr>
            <a:endParaRPr lang="da-DK" dirty="0"/>
          </a:p>
          <a:p>
            <a:pPr marL="304165" indent="-304165" rtl="0">
              <a:buClr>
                <a:schemeClr val="bg1"/>
              </a:buClr>
            </a:pPr>
            <a:endParaRPr lang="da-DK" sz="2000" dirty="0"/>
          </a:p>
          <a:p>
            <a:pPr marL="304165" indent="-304165" rtl="0">
              <a:buClr>
                <a:schemeClr val="bg1"/>
              </a:buClr>
            </a:pPr>
            <a:r>
              <a:rPr lang="da-DK" dirty="0"/>
              <a:t>Opsamling</a:t>
            </a:r>
            <a:endParaRPr lang="da-DK" sz="2000" dirty="0"/>
          </a:p>
          <a:p>
            <a:pPr marL="304165" indent="-304165" rtl="0">
              <a:buClr>
                <a:schemeClr val="bg1"/>
              </a:buClr>
            </a:pPr>
            <a:endParaRPr lang="da-DK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6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299D361-319F-4BC4-81C4-F32BBF7A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da-DK" sz="3500" dirty="0"/>
              <a:t>Hvad er filosofi?</a:t>
            </a:r>
          </a:p>
        </p:txBody>
      </p:sp>
      <p:pic>
        <p:nvPicPr>
          <p:cNvPr id="4" name="Grafik 3" descr="tegning af en åben bog, lyspære og ordet &quot;ide&quot;">
            <a:extLst>
              <a:ext uri="{FF2B5EF4-FFF2-40B4-BE49-F238E27FC236}">
                <a16:creationId xmlns:a16="http://schemas.microsoft.com/office/drawing/2014/main" id="{2EFEDB6D-C50E-3C40-A621-346302CA8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6012" y="4498453"/>
            <a:ext cx="2327332" cy="1873700"/>
          </a:xfrm>
          <a:prstGeom prst="rect">
            <a:avLst/>
          </a:prstGeom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CF25D8-462F-8B4A-8D99-662B5C3FFD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/>
          <a:lstStyle/>
          <a:p>
            <a:pPr rtl="0">
              <a:buClr>
                <a:schemeClr val="bg1"/>
              </a:buClr>
            </a:pPr>
            <a:r>
              <a:rPr lang="da-DK" dirty="0"/>
              <a:t>Filosofi er den første videnskab.</a:t>
            </a:r>
          </a:p>
          <a:p>
            <a:pPr rtl="0">
              <a:buClr>
                <a:schemeClr val="bg1"/>
              </a:buClr>
            </a:pPr>
            <a:r>
              <a:rPr lang="da-DK" dirty="0"/>
              <a:t>Udgangspunktet er undren.</a:t>
            </a:r>
          </a:p>
          <a:p>
            <a:pPr rtl="0">
              <a:buClr>
                <a:schemeClr val="bg1"/>
              </a:buClr>
            </a:pPr>
            <a:r>
              <a:rPr lang="da-DK" dirty="0"/>
              <a:t>De første filosoffer blev kaldt naturfilosoffer, fordi de stille spørgsmål til naturen. Det blev senere til naturvidenskab (fysik, kemi, biologi osv.)</a:t>
            </a:r>
          </a:p>
          <a:p>
            <a:pPr rtl="0">
              <a:buClr>
                <a:schemeClr val="bg1"/>
              </a:buClr>
            </a:pPr>
            <a:r>
              <a:rPr lang="da-DK" dirty="0" err="1"/>
              <a:t>Parmenides</a:t>
            </a:r>
            <a:r>
              <a:rPr lang="da-DK" dirty="0"/>
              <a:t> (f. ca. 515 f.v.t.): Det, der er, er og det, der ikke er, er ikke.</a:t>
            </a:r>
          </a:p>
          <a:p>
            <a:pPr rtl="0">
              <a:buClr>
                <a:schemeClr val="bg1"/>
              </a:buClr>
            </a:pPr>
            <a:r>
              <a:rPr lang="da-DK" dirty="0"/>
              <a:t>Filosofiske spørgsmål kan generelt ikke besvares med observation eller forsøg.</a:t>
            </a:r>
          </a:p>
        </p:txBody>
      </p:sp>
    </p:spTree>
    <p:extLst>
      <p:ext uri="{BB962C8B-B14F-4D97-AF65-F5344CB8AC3E}">
        <p14:creationId xmlns:p14="http://schemas.microsoft.com/office/powerpoint/2010/main" val="387770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4C6A4057-1ED8-DFA0-FD88-E404ED6830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Den første af dagens to tekster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B377C0-AE20-440A-1C17-2C7601D488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8148" y="4844142"/>
            <a:ext cx="4536504" cy="609600"/>
          </a:xfrm>
        </p:spPr>
        <p:txBody>
          <a:bodyPr>
            <a:normAutofit fontScale="92500"/>
          </a:bodyPr>
          <a:lstStyle/>
          <a:p>
            <a:r>
              <a:rPr lang="da-DK" dirty="0"/>
              <a:t>af Mogens Pahuus og Peter Boile Nielsen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8DB4626-A8AA-B09A-3750-ACE7147F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Hvad er filosofi?</a:t>
            </a:r>
          </a:p>
        </p:txBody>
      </p:sp>
    </p:spTree>
    <p:extLst>
      <p:ext uri="{BB962C8B-B14F-4D97-AF65-F5344CB8AC3E}">
        <p14:creationId xmlns:p14="http://schemas.microsoft.com/office/powerpoint/2010/main" val="291345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F13039-F0D7-4255-8290-BDC6D98D1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da-DK" sz="3500" b="1" dirty="0"/>
              <a:t>Filosofiens hovedområder</a:t>
            </a:r>
            <a:endParaRPr lang="da-DK" sz="3500" dirty="0"/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812117AB-7817-5697-C4FC-1A8343F16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312020"/>
              </p:ext>
            </p:extLst>
          </p:nvPr>
        </p:nvGraphicFramePr>
        <p:xfrm>
          <a:off x="2349996" y="2348880"/>
          <a:ext cx="8125884" cy="17373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31471">
                  <a:extLst>
                    <a:ext uri="{9D8B030D-6E8A-4147-A177-3AD203B41FA5}">
                      <a16:colId xmlns:a16="http://schemas.microsoft.com/office/drawing/2014/main" val="789451567"/>
                    </a:ext>
                  </a:extLst>
                </a:gridCol>
                <a:gridCol w="2031471">
                  <a:extLst>
                    <a:ext uri="{9D8B030D-6E8A-4147-A177-3AD203B41FA5}">
                      <a16:colId xmlns:a16="http://schemas.microsoft.com/office/drawing/2014/main" val="370375505"/>
                    </a:ext>
                  </a:extLst>
                </a:gridCol>
                <a:gridCol w="2031471">
                  <a:extLst>
                    <a:ext uri="{9D8B030D-6E8A-4147-A177-3AD203B41FA5}">
                      <a16:colId xmlns:a16="http://schemas.microsoft.com/office/drawing/2014/main" val="2840532910"/>
                    </a:ext>
                  </a:extLst>
                </a:gridCol>
                <a:gridCol w="2031471">
                  <a:extLst>
                    <a:ext uri="{9D8B030D-6E8A-4147-A177-3AD203B41FA5}">
                      <a16:colId xmlns:a16="http://schemas.microsoft.com/office/drawing/2014/main" val="3471527710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da-DK" dirty="0"/>
                        <a:t>Filosofi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559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Praktisk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Teoretisk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6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Politik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Etik/moral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Erkendelse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Ontologi 0g metafysik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710561"/>
                  </a:ext>
                </a:extLst>
              </a:tr>
            </a:tbl>
          </a:graphicData>
        </a:graphic>
      </p:graphicFrame>
      <p:pic>
        <p:nvPicPr>
          <p:cNvPr id="1026" name="Picture 2" descr="Ancient greek Polis by Tripio on DeviantArt">
            <a:extLst>
              <a:ext uri="{FF2B5EF4-FFF2-40B4-BE49-F238E27FC236}">
                <a16:creationId xmlns:a16="http://schemas.microsoft.com/office/drawing/2014/main" id="{754775C3-3919-1525-80F6-914DF698E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43" y="4310197"/>
            <a:ext cx="2304256" cy="147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vad er etik og moral? - Etik.dk">
            <a:extLst>
              <a:ext uri="{FF2B5EF4-FFF2-40B4-BE49-F238E27FC236}">
                <a16:creationId xmlns:a16="http://schemas.microsoft.com/office/drawing/2014/main" id="{518146C1-F15D-05C1-5C63-75A311BF3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558" y="4298949"/>
            <a:ext cx="2086346" cy="115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rkendelse | lex.dk – Den Store Danske">
            <a:extLst>
              <a:ext uri="{FF2B5EF4-FFF2-40B4-BE49-F238E27FC236}">
                <a16:creationId xmlns:a16="http://schemas.microsoft.com/office/drawing/2014/main" id="{931E28C0-37EF-8C91-F490-FCB571D5F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60" y="4298949"/>
            <a:ext cx="1829320" cy="226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en2radio // Antikkens metafysik 3">
            <a:extLst>
              <a:ext uri="{FF2B5EF4-FFF2-40B4-BE49-F238E27FC236}">
                <a16:creationId xmlns:a16="http://schemas.microsoft.com/office/drawing/2014/main" id="{C08D4278-7485-CB4F-097F-AB7B690B1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30" y="4298949"/>
            <a:ext cx="188595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66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467575-A32A-3CFC-0EA5-1D098ECE7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Undervisningens tilrettelæggelse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A918FA-52E6-9F4D-AB48-34F4A1BC087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Der vil til hvert modul være en eller flere tekstuddrag</a:t>
            </a:r>
          </a:p>
          <a:p>
            <a:r>
              <a:rPr lang="da-DK" dirty="0"/>
              <a:t>Der arbejdes med 3 teksttyper</a:t>
            </a:r>
          </a:p>
          <a:p>
            <a:r>
              <a:rPr lang="da-DK" dirty="0"/>
              <a:t>Primærtekster: Filosofiske tekster</a:t>
            </a:r>
          </a:p>
          <a:p>
            <a:r>
              <a:rPr lang="da-DK" dirty="0"/>
              <a:t>Sekundærtekster: Forklarende tekster</a:t>
            </a:r>
          </a:p>
          <a:p>
            <a:r>
              <a:rPr lang="da-DK" dirty="0"/>
              <a:t>Hverdagstekster: Tekster, der kan gøres til genstand for filosofisk behandling.</a:t>
            </a:r>
          </a:p>
          <a:p>
            <a:r>
              <a:rPr lang="da-DK" dirty="0"/>
              <a:t>Modulerne vil veksle mellem forskellige aktiviteter:</a:t>
            </a:r>
          </a:p>
          <a:p>
            <a:r>
              <a:rPr lang="da-DK" dirty="0"/>
              <a:t>Tekstlæsning (vi læser sammen alle tekster på modulerne)</a:t>
            </a:r>
          </a:p>
          <a:p>
            <a:r>
              <a:rPr lang="da-DK" dirty="0"/>
              <a:t>Diskussion (vi diskuterer teksterne i fællesskab eller mindre grupper)</a:t>
            </a:r>
          </a:p>
          <a:p>
            <a:r>
              <a:rPr lang="da-DK" dirty="0"/>
              <a:t>Refleksion (Vi tænker)</a:t>
            </a:r>
          </a:p>
          <a:p>
            <a:r>
              <a:rPr lang="da-DK" dirty="0"/>
              <a:t>Remediering (Vi arbejder kreativt med tekstindholdet ved at omforme det til andre medier)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909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42492F-DD0F-5DA3-2C70-B76D308AF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skal vi have med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218AD8-B1DD-86AD-C166-32CC343EB0B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da-DK" dirty="0"/>
              <a:t>væsentlige problemstillinger og temaer inden for teoretisk og praktisk filosofi </a:t>
            </a:r>
          </a:p>
          <a:p>
            <a:r>
              <a:rPr lang="da-DK" dirty="0"/>
              <a:t>grundlæggende filosofiske diskussioner, der knytter sig til opfattelser af menneske, samfund, teknologi og natur </a:t>
            </a:r>
          </a:p>
          <a:p>
            <a:r>
              <a:rPr lang="da-DK" dirty="0"/>
              <a:t>centrale filosofiske begreber og positioner </a:t>
            </a:r>
          </a:p>
          <a:p>
            <a:r>
              <a:rPr lang="da-DK" dirty="0"/>
              <a:t>elementære argumentationsteoretiske begreber </a:t>
            </a:r>
          </a:p>
          <a:p>
            <a:r>
              <a:rPr lang="da-DK" dirty="0"/>
              <a:t>en elementær filosofi- og idéhistorisk oversigt over væsentlige perioder, herunder antikken, oplysningstid og moderne tid. </a:t>
            </a:r>
          </a:p>
        </p:txBody>
      </p:sp>
    </p:spTree>
    <p:extLst>
      <p:ext uri="{BB962C8B-B14F-4D97-AF65-F5344CB8AC3E}">
        <p14:creationId xmlns:p14="http://schemas.microsoft.com/office/powerpoint/2010/main" val="99536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4D22707-E176-420E-82BA-54F425AA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da-DK" sz="3500" dirty="0">
                <a:solidFill>
                  <a:schemeClr val="accent4"/>
                </a:solidFill>
              </a:rPr>
              <a:t>Sokrates</a:t>
            </a:r>
            <a:br>
              <a:rPr lang="da-DK" sz="3500" dirty="0">
                <a:solidFill>
                  <a:schemeClr val="accent4"/>
                </a:solidFill>
              </a:rPr>
            </a:br>
            <a:r>
              <a:rPr lang="da-DK" sz="3500" dirty="0">
                <a:solidFill>
                  <a:schemeClr val="accent4"/>
                </a:solidFill>
              </a:rPr>
              <a:t>(død 399 f.v.t.)</a:t>
            </a:r>
          </a:p>
        </p:txBody>
      </p:sp>
      <p:pic>
        <p:nvPicPr>
          <p:cNvPr id="2" name="Grafik 1" descr="tegning af nogle få bøger med en blyant">
            <a:extLst>
              <a:ext uri="{FF2B5EF4-FFF2-40B4-BE49-F238E27FC236}">
                <a16:creationId xmlns:a16="http://schemas.microsoft.com/office/drawing/2014/main" id="{06389758-9BA9-4795-A7A1-3F2CF0EE0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4344" y="3629028"/>
            <a:ext cx="1905000" cy="2228850"/>
          </a:xfrm>
          <a:prstGeom prst="rect">
            <a:avLst/>
          </a:prstGeom>
        </p:spPr>
      </p:pic>
      <p:pic>
        <p:nvPicPr>
          <p:cNvPr id="2052" name="Picture 4" descr="Sokrates - Wikipedia, den frie encyklopædi">
            <a:extLst>
              <a:ext uri="{FF2B5EF4-FFF2-40B4-BE49-F238E27FC236}">
                <a16:creationId xmlns:a16="http://schemas.microsoft.com/office/drawing/2014/main" id="{DEEA2579-7DA8-9182-07F7-7DA0777CA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2" y="4038603"/>
            <a:ext cx="18669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nnevoel.dk – Side 62 – Mellem jord og himmel">
            <a:extLst>
              <a:ext uri="{FF2B5EF4-FFF2-40B4-BE49-F238E27FC236}">
                <a16:creationId xmlns:a16="http://schemas.microsoft.com/office/drawing/2014/main" id="{F7184FF3-838C-8057-2C01-33736D235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532" y="357700"/>
            <a:ext cx="3963887" cy="396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Know thyself: still excellent advice, after all these years | Footnotes to  Plato">
            <a:extLst>
              <a:ext uri="{FF2B5EF4-FFF2-40B4-BE49-F238E27FC236}">
                <a16:creationId xmlns:a16="http://schemas.microsoft.com/office/drawing/2014/main" id="{991BCD32-85A2-12F0-2C15-BE17AA5CF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4743453"/>
            <a:ext cx="26384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19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4C6A4057-1ED8-DFA0-FD88-E404ED6830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Den anden af dagens to tekster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B377C0-AE20-440A-1C17-2C7601D488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8148" y="4844142"/>
            <a:ext cx="4536504" cy="609600"/>
          </a:xfrm>
        </p:spPr>
        <p:txBody>
          <a:bodyPr>
            <a:normAutofit/>
          </a:bodyPr>
          <a:lstStyle/>
          <a:p>
            <a:r>
              <a:rPr lang="da-DK" dirty="0"/>
              <a:t>af René Descartes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8DB4626-A8AA-B09A-3750-ACE7147F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4400" dirty="0"/>
              <a:t>Afhandling om metoden – filosofiens principper</a:t>
            </a:r>
          </a:p>
        </p:txBody>
      </p:sp>
    </p:spTree>
    <p:extLst>
      <p:ext uri="{BB962C8B-B14F-4D97-AF65-F5344CB8AC3E}">
        <p14:creationId xmlns:p14="http://schemas.microsoft.com/office/powerpoint/2010/main" val="131614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495AC-828B-BF48-8A81-64460C834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da-DK" sz="3500" dirty="0"/>
              <a:t>René Descartes</a:t>
            </a:r>
            <a:br>
              <a:rPr lang="da-DK" sz="3500" dirty="0"/>
            </a:br>
            <a:r>
              <a:rPr lang="da-DK" sz="2800" dirty="0"/>
              <a:t>(1596-1650)</a:t>
            </a:r>
            <a:endParaRPr lang="da-DK" sz="35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501951-E820-9A40-A58A-02C9B6F6C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4" y="1828800"/>
            <a:ext cx="6264696" cy="1024136"/>
          </a:xfrm>
        </p:spPr>
        <p:txBody>
          <a:bodyPr vert="horz" lIns="121899" tIns="60949" rIns="121899" bIns="60949" rtlCol="0" anchor="t">
            <a:normAutofit fontScale="92500"/>
          </a:bodyPr>
          <a:lstStyle/>
          <a:p>
            <a:pPr marL="426720" lvl="1" indent="0">
              <a:buClr>
                <a:schemeClr val="tx1"/>
              </a:buClr>
              <a:buNone/>
            </a:pPr>
            <a:r>
              <a:rPr lang="da-DK" dirty="0"/>
              <a:t>Descartes </a:t>
            </a:r>
            <a:r>
              <a:rPr lang="da-DK"/>
              <a:t>søger et </a:t>
            </a:r>
            <a:r>
              <a:rPr lang="da-DK" dirty="0"/>
              <a:t>fundament, der ikke kan sås tvivl om. Det finder han i selve tvivlen – det at tænke og når hermed frem til ”Jeg tænker, ergo er jeg”.</a:t>
            </a:r>
          </a:p>
          <a:p>
            <a:pPr marL="426720" lvl="1" indent="0" rtl="0">
              <a:buClr>
                <a:schemeClr val="tx1"/>
              </a:buClr>
              <a:buNone/>
            </a:pPr>
            <a:endParaRPr lang="da-DK" dirty="0"/>
          </a:p>
        </p:txBody>
      </p:sp>
      <p:pic>
        <p:nvPicPr>
          <p:cNvPr id="4098" name="Picture 2" descr="Filosofibar: René Descartes">
            <a:extLst>
              <a:ext uri="{FF2B5EF4-FFF2-40B4-BE49-F238E27FC236}">
                <a16:creationId xmlns:a16="http://schemas.microsoft.com/office/drawing/2014/main" id="{179659D5-B369-5D44-E89D-ED183C55F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348" y="116632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ladsholder til indhold 3" descr="Et billede, der indeholder tekst, skærmbillede, galleri, visitkort&#10;&#10;Automatisk genereret beskrivelse">
            <a:extLst>
              <a:ext uri="{FF2B5EF4-FFF2-40B4-BE49-F238E27FC236}">
                <a16:creationId xmlns:a16="http://schemas.microsoft.com/office/drawing/2014/main" id="{B029C7C0-5E79-E94B-B8FE-C7F595E9B0D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3892" y="2780928"/>
            <a:ext cx="5112568" cy="4167122"/>
          </a:xfrm>
          <a:custGeom>
            <a:avLst/>
            <a:gdLst/>
            <a:ahLst/>
            <a:cxnLst/>
            <a:rect l="l" t="t" r="r" b="b"/>
            <a:pathLst>
              <a:path w="7345363" h="5761037">
                <a:moveTo>
                  <a:pt x="0" y="0"/>
                </a:moveTo>
                <a:lnTo>
                  <a:pt x="7345363" y="0"/>
                </a:lnTo>
                <a:lnTo>
                  <a:pt x="7345363" y="5761037"/>
                </a:lnTo>
                <a:lnTo>
                  <a:pt x="0" y="5761037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71569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C967A1C-B231-4F44-9203-5F9CD9213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da-DK" sz="3500" b="1" dirty="0"/>
              <a:t>Opgave – igen med sidemakkeren</a:t>
            </a:r>
            <a:endParaRPr lang="da-DK" sz="35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0"/>
          </p:nvPr>
        </p:nvSpPr>
        <p:spPr/>
        <p:txBody>
          <a:bodyPr vert="horz" lIns="121899" tIns="60949" rIns="121899" bIns="60949" rtlCol="0" anchor="t">
            <a:normAutofit/>
          </a:bodyPr>
          <a:lstStyle/>
          <a:p>
            <a:pPr rtl="0"/>
            <a:r>
              <a:rPr lang="da-DK" sz="2000" dirty="0"/>
              <a:t>Er det rimeligt at dele verden i </a:t>
            </a:r>
            <a:r>
              <a:rPr lang="da-DK" sz="2000"/>
              <a:t>en åndelig og en materiel del?</a:t>
            </a:r>
            <a:endParaRPr lang="da-DK" dirty="0">
              <a:ea typeface="+mn-lt"/>
              <a:cs typeface="+mn-lt"/>
            </a:endParaRPr>
          </a:p>
          <a:p>
            <a:pPr marL="730885" lvl="1" indent="-304165" rtl="0">
              <a:buFont typeface="Courier New" panose="02070309020205020404" pitchFamily="49" charset="0"/>
              <a:buChar char="o"/>
            </a:pPr>
            <a:endParaRPr lang="da-DK" dirty="0"/>
          </a:p>
          <a:p>
            <a:pPr rtl="0">
              <a:buClr>
                <a:schemeClr val="tx1"/>
              </a:buClr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51087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til åbent hus på skolen">
  <a:themeElements>
    <a:clrScheme name="Custom 14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12">
      <a:majorFont>
        <a:latin typeface="Sagona Book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47411234_TF00677232_Win32" id="{FC493D1B-3833-479F-92AE-857FB5BED07A}" vid="{6E3C1F3A-AC03-405A-9B02-5AC9327B9E0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89DED2-7065-407C-BB58-BE430B9CE57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4821F24C-180F-49A0-B2F6-EF47009CB8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D028AE-289C-417E-80B6-3EEF5A68A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Aftenpræsentation af Tilbage til skolen</Template>
  <TotalTime>180</TotalTime>
  <Words>453</Words>
  <Application>Microsoft Office PowerPoint</Application>
  <PresentationFormat>Brugerdefineret</PresentationFormat>
  <Paragraphs>71</Paragraphs>
  <Slides>12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Arial</vt:lpstr>
      <vt:lpstr>Century Gothic</vt:lpstr>
      <vt:lpstr>Courier New</vt:lpstr>
      <vt:lpstr>Quire Sans</vt:lpstr>
      <vt:lpstr>Sagona Book</vt:lpstr>
      <vt:lpstr>Præsentation til åbent hus på skolen</vt:lpstr>
      <vt:lpstr>Faget Filosofi</vt:lpstr>
      <vt:lpstr>Hvorfor?</vt:lpstr>
      <vt:lpstr>En lille øvelse</vt:lpstr>
      <vt:lpstr>Hvad er filosofi?</vt:lpstr>
      <vt:lpstr>Hvad er filosofi?</vt:lpstr>
      <vt:lpstr>Filosofiens hovedområder</vt:lpstr>
      <vt:lpstr>Undervisningens tilrettelæggelse</vt:lpstr>
      <vt:lpstr>Det skal vi have med</vt:lpstr>
      <vt:lpstr>Sokrates (død 399 f.v.t.)</vt:lpstr>
      <vt:lpstr>Afhandling om metoden – filosofiens principper</vt:lpstr>
      <vt:lpstr>René Descartes (1596-1650)</vt:lpstr>
      <vt:lpstr>Opgave – igen med sidemakkeren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</dc:title>
  <dc:creator>Andreas Hauervig</dc:creator>
  <cp:lastModifiedBy>Andreas Hauervig</cp:lastModifiedBy>
  <cp:revision>2</cp:revision>
  <dcterms:created xsi:type="dcterms:W3CDTF">2023-03-14T09:49:12Z</dcterms:created>
  <dcterms:modified xsi:type="dcterms:W3CDTF">2024-08-12T14:50:48Z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