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67" r:id="rId3"/>
    <p:sldId id="257" r:id="rId4"/>
    <p:sldId id="266" r:id="rId5"/>
    <p:sldId id="258" r:id="rId6"/>
    <p:sldId id="259" r:id="rId7"/>
    <p:sldId id="260" r:id="rId8"/>
    <p:sldId id="268" r:id="rId9"/>
    <p:sldId id="269" r:id="rId10"/>
    <p:sldId id="261" r:id="rId11"/>
    <p:sldId id="270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4" d="100"/>
          <a:sy n="74" d="100"/>
        </p:scale>
        <p:origin x="34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Colding Hauervig" userId="a35a7c7c-5fb9-4c6a-96b7-abddfd9a80ae" providerId="ADAL" clId="{42401C6A-15CB-46F4-AA62-05F119FEA8CB}"/>
    <pc:docChg chg="custSel modSld">
      <pc:chgData name="Andreas Colding Hauervig" userId="a35a7c7c-5fb9-4c6a-96b7-abddfd9a80ae" providerId="ADAL" clId="{42401C6A-15CB-46F4-AA62-05F119FEA8CB}" dt="2025-03-07T08:31:20.848" v="5" actId="20577"/>
      <pc:docMkLst>
        <pc:docMk/>
      </pc:docMkLst>
      <pc:sldChg chg="modSp mod">
        <pc:chgData name="Andreas Colding Hauervig" userId="a35a7c7c-5fb9-4c6a-96b7-abddfd9a80ae" providerId="ADAL" clId="{42401C6A-15CB-46F4-AA62-05F119FEA8CB}" dt="2025-03-07T08:31:20.848" v="5" actId="20577"/>
        <pc:sldMkLst>
          <pc:docMk/>
          <pc:sldMk cId="1697953950" sldId="267"/>
        </pc:sldMkLst>
        <pc:graphicFrameChg chg="modGraphic">
          <ac:chgData name="Andreas Colding Hauervig" userId="a35a7c7c-5fb9-4c6a-96b7-abddfd9a80ae" providerId="ADAL" clId="{42401C6A-15CB-46F4-AA62-05F119FEA8CB}" dt="2025-03-07T08:31:20.848" v="5" actId="20577"/>
          <ac:graphicFrameMkLst>
            <pc:docMk/>
            <pc:sldMk cId="1697953950" sldId="267"/>
            <ac:graphicFrameMk id="4" creationId="{85E6A26C-A098-9D90-B8FA-8B26942990FC}"/>
          </ac:graphicFrameMkLst>
        </pc:graphicFrameChg>
      </pc:sldChg>
      <pc:sldChg chg="modSp mod">
        <pc:chgData name="Andreas Colding Hauervig" userId="a35a7c7c-5fb9-4c6a-96b7-abddfd9a80ae" providerId="ADAL" clId="{42401C6A-15CB-46F4-AA62-05F119FEA8CB}" dt="2025-03-07T07:30:37.856" v="4" actId="14100"/>
        <pc:sldMkLst>
          <pc:docMk/>
          <pc:sldMk cId="3701887704" sldId="268"/>
        </pc:sldMkLst>
        <pc:spChg chg="mod">
          <ac:chgData name="Andreas Colding Hauervig" userId="a35a7c7c-5fb9-4c6a-96b7-abddfd9a80ae" providerId="ADAL" clId="{42401C6A-15CB-46F4-AA62-05F119FEA8CB}" dt="2025-03-07T07:30:37.856" v="4" actId="14100"/>
          <ac:spMkLst>
            <pc:docMk/>
            <pc:sldMk cId="3701887704" sldId="268"/>
            <ac:spMk id="3" creationId="{7EF0B827-DED9-8F74-F331-9DECF54E89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1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4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5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1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2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8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1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2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9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2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4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80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FzDaBzBlL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8" name="Picture 3" descr="Palmer mod by ved solnedgang">
            <a:extLst>
              <a:ext uri="{FF2B5EF4-FFF2-40B4-BE49-F238E27FC236}">
                <a16:creationId xmlns:a16="http://schemas.microsoft.com/office/drawing/2014/main" id="{8B53D4B1-177E-C2D3-3ACC-225C26338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5747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9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E1F0375-5E7C-4BE9-B902-CBFA8CB44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da-DK" sz="5200" dirty="0">
                <a:solidFill>
                  <a:srgbClr val="FFFFFF"/>
                </a:solidFill>
              </a:rPr>
              <a:t>Maurice Merleau-Ponty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9DE71B-E319-4D04-B688-382641719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da-DK" sz="2200" dirty="0">
                <a:solidFill>
                  <a:srgbClr val="FFFFFF"/>
                </a:solidFill>
              </a:rPr>
              <a:t>Kroppens betydning for tanke og tale</a:t>
            </a:r>
          </a:p>
        </p:txBody>
      </p:sp>
    </p:spTree>
    <p:extLst>
      <p:ext uri="{BB962C8B-B14F-4D97-AF65-F5344CB8AC3E}">
        <p14:creationId xmlns:p14="http://schemas.microsoft.com/office/powerpoint/2010/main" val="405277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E7E87-43EA-3AC3-447D-FBE20BE2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527" y="0"/>
            <a:ext cx="10895106" cy="800310"/>
          </a:xfrm>
        </p:spPr>
        <p:txBody>
          <a:bodyPr/>
          <a:lstStyle/>
          <a:p>
            <a:r>
              <a:rPr lang="da-DK" dirty="0"/>
              <a:t>Fire grundlæggende argumentationstyper 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85E6A26C-A098-9D90-B8FA-8B26942990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114354"/>
              </p:ext>
            </p:extLst>
          </p:nvPr>
        </p:nvGraphicFramePr>
        <p:xfrm>
          <a:off x="433527" y="800310"/>
          <a:ext cx="11274424" cy="59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212">
                  <a:extLst>
                    <a:ext uri="{9D8B030D-6E8A-4147-A177-3AD203B41FA5}">
                      <a16:colId xmlns:a16="http://schemas.microsoft.com/office/drawing/2014/main" val="4198784476"/>
                    </a:ext>
                  </a:extLst>
                </a:gridCol>
                <a:gridCol w="5637212">
                  <a:extLst>
                    <a:ext uri="{9D8B030D-6E8A-4147-A177-3AD203B41FA5}">
                      <a16:colId xmlns:a16="http://schemas.microsoft.com/office/drawing/2014/main" val="23766437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 err="1"/>
                        <a:t>Argumentationestyper</a:t>
                      </a:r>
                      <a:endParaRPr lang="da-D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800" b="1" dirty="0"/>
                        <a:t>Modus </a:t>
                      </a:r>
                      <a:r>
                        <a:rPr lang="da-DK" sz="1800" b="1" dirty="0" err="1"/>
                        <a:t>ponens</a:t>
                      </a:r>
                      <a:r>
                        <a:rPr lang="da-DK" sz="1800" b="1" dirty="0"/>
                        <a:t> (Bekræftende)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1" dirty="0"/>
                        <a:t>Modus </a:t>
                      </a:r>
                      <a:r>
                        <a:rPr lang="da-DK" sz="1800" b="1" dirty="0" err="1"/>
                        <a:t>tollens</a:t>
                      </a:r>
                      <a:r>
                        <a:rPr lang="da-DK" sz="1800" b="1" dirty="0"/>
                        <a:t> (Benægtende)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4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Hvis p, så q</a:t>
                      </a:r>
                    </a:p>
                    <a:p>
                      <a:r>
                        <a:rPr lang="da-DK" dirty="0"/>
                        <a:t>p</a:t>
                      </a:r>
                    </a:p>
                    <a:p>
                      <a:r>
                        <a:rPr lang="da-DK" dirty="0"/>
                        <a:t>Ergo q</a:t>
                      </a:r>
                    </a:p>
                    <a:p>
                      <a:endParaRPr lang="da-DK" dirty="0"/>
                    </a:p>
                    <a:p>
                      <a:r>
                        <a:rPr lang="da-DK" u="sng" dirty="0"/>
                        <a:t>Eksempel</a:t>
                      </a:r>
                    </a:p>
                    <a:p>
                      <a:r>
                        <a:rPr lang="da-DK" dirty="0"/>
                        <a:t>Hvis patienten har feber, så er patienten syg.</a:t>
                      </a:r>
                    </a:p>
                    <a:p>
                      <a:r>
                        <a:rPr lang="da-DK" dirty="0"/>
                        <a:t>Patienten har feber.</a:t>
                      </a:r>
                    </a:p>
                    <a:p>
                      <a:r>
                        <a:rPr lang="da-DK" dirty="0"/>
                        <a:t>Patienten er syg.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Hvis p, så q</a:t>
                      </a:r>
                    </a:p>
                    <a:p>
                      <a:r>
                        <a:rPr lang="da-DK" dirty="0"/>
                        <a:t>Ikke q</a:t>
                      </a:r>
                    </a:p>
                    <a:p>
                      <a:r>
                        <a:rPr lang="da-DK" dirty="0"/>
                        <a:t>Ikke p</a:t>
                      </a:r>
                    </a:p>
                    <a:p>
                      <a:endParaRPr lang="da-DK" dirty="0"/>
                    </a:p>
                    <a:p>
                      <a:r>
                        <a:rPr lang="da-DK" u="sng" dirty="0"/>
                        <a:t>Eksempel</a:t>
                      </a:r>
                    </a:p>
                    <a:p>
                      <a:r>
                        <a:rPr lang="da-DK" dirty="0"/>
                        <a:t>Hvis patienten har feber, så er patienten syg.</a:t>
                      </a:r>
                    </a:p>
                    <a:p>
                      <a:r>
                        <a:rPr lang="da-DK" dirty="0"/>
                        <a:t>Patienten er ikke syg.</a:t>
                      </a:r>
                    </a:p>
                    <a:p>
                      <a:r>
                        <a:rPr lang="da-DK" dirty="0"/>
                        <a:t>Patienten har ikke feber.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3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800" b="1" dirty="0"/>
                        <a:t>Bekræfte konsekvensen (Ugyldigt argument)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1" dirty="0"/>
                        <a:t>Benægte antecedensen (Ugyldigt argument)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6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Hvis p, så q</a:t>
                      </a:r>
                    </a:p>
                    <a:p>
                      <a:r>
                        <a:rPr lang="da-DK" dirty="0"/>
                        <a:t>q</a:t>
                      </a:r>
                    </a:p>
                    <a:p>
                      <a:r>
                        <a:rPr lang="da-DK" dirty="0"/>
                        <a:t>p</a:t>
                      </a:r>
                    </a:p>
                    <a:p>
                      <a:endParaRPr lang="da-DK" dirty="0"/>
                    </a:p>
                    <a:p>
                      <a:r>
                        <a:rPr lang="da-DK" u="sng" dirty="0"/>
                        <a:t>Eksempel</a:t>
                      </a:r>
                    </a:p>
                    <a:p>
                      <a:r>
                        <a:rPr lang="da-DK" dirty="0"/>
                        <a:t>Hvis patienten har feber, så er patienten syg.</a:t>
                      </a:r>
                    </a:p>
                    <a:p>
                      <a:r>
                        <a:rPr lang="da-DK" dirty="0"/>
                        <a:t>Patienten er syg</a:t>
                      </a:r>
                    </a:p>
                    <a:p>
                      <a:r>
                        <a:rPr lang="da-DK" dirty="0"/>
                        <a:t>Patienten har feber </a:t>
                      </a:r>
                    </a:p>
                    <a:p>
                      <a:r>
                        <a:rPr lang="da-DK" i="1" dirty="0"/>
                        <a:t>(Der findes sygdomme, der ikke giver feber)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Hvis p, så q</a:t>
                      </a:r>
                    </a:p>
                    <a:p>
                      <a:r>
                        <a:rPr lang="da-DK" dirty="0"/>
                        <a:t>ikke p</a:t>
                      </a:r>
                    </a:p>
                    <a:p>
                      <a:r>
                        <a:rPr lang="da-DK" dirty="0"/>
                        <a:t>ikke q</a:t>
                      </a:r>
                    </a:p>
                    <a:p>
                      <a:endParaRPr lang="da-DK" dirty="0"/>
                    </a:p>
                    <a:p>
                      <a:r>
                        <a:rPr lang="da-DK" u="sng" dirty="0"/>
                        <a:t>Eksempel</a:t>
                      </a:r>
                    </a:p>
                    <a:p>
                      <a:r>
                        <a:rPr lang="da-DK" dirty="0"/>
                        <a:t>Hvis patienten har feber, så er patienten syg.</a:t>
                      </a:r>
                    </a:p>
                    <a:p>
                      <a:r>
                        <a:rPr lang="da-DK" dirty="0"/>
                        <a:t>Patienten har ikke feber.</a:t>
                      </a:r>
                    </a:p>
                    <a:p>
                      <a:r>
                        <a:rPr lang="da-DK" dirty="0"/>
                        <a:t>Patienten er ikke syg </a:t>
                      </a:r>
                    </a:p>
                    <a:p>
                      <a:r>
                        <a:rPr lang="da-DK" i="1" dirty="0"/>
                        <a:t>(Igen, der er sygdomme, der ikke giver feber)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83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953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57B7B-30D9-4515-9542-FFA699A3C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2F975E-DA49-4702-8C47-1C492A7A8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B1C3C0-F046-4A8E-B762-5D60202A6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C2C50DE-161C-4D3A-8A43-4DFCF8C64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387F4F1-F457-42E7-B5E6-18BE10882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5" y="559813"/>
            <a:ext cx="9067799" cy="1664573"/>
          </a:xfrm>
        </p:spPr>
        <p:txBody>
          <a:bodyPr>
            <a:normAutofit/>
          </a:bodyPr>
          <a:lstStyle/>
          <a:p>
            <a:pPr algn="ctr"/>
            <a:r>
              <a:rPr lang="da-DK" dirty="0">
                <a:solidFill>
                  <a:srgbClr val="FFFFFF"/>
                </a:solidFill>
              </a:rPr>
              <a:t>Heidegger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4A7CD8-136D-4E67-926E-66F170AA6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917" y="2384474"/>
            <a:ext cx="9067215" cy="3728613"/>
          </a:xfrm>
        </p:spPr>
        <p:txBody>
          <a:bodyPr>
            <a:normAutofit/>
          </a:bodyPr>
          <a:lstStyle/>
          <a:p>
            <a:pPr algn="ctr"/>
            <a:r>
              <a:rPr lang="da-DK" sz="1800" dirty="0">
                <a:solidFill>
                  <a:srgbClr val="FFFFFF"/>
                </a:solidFill>
              </a:rPr>
              <a:t>Fænomenologien som metode</a:t>
            </a:r>
          </a:p>
          <a:p>
            <a:pPr algn="ctr"/>
            <a:r>
              <a:rPr lang="da-DK" sz="1800" dirty="0">
                <a:solidFill>
                  <a:srgbClr val="FFFFFF"/>
                </a:solidFill>
              </a:rPr>
              <a:t>Værens mening</a:t>
            </a:r>
          </a:p>
          <a:p>
            <a:pPr algn="ctr"/>
            <a:r>
              <a:rPr lang="da-DK" sz="1800" dirty="0">
                <a:solidFill>
                  <a:srgbClr val="FFFFFF"/>
                </a:solidFill>
              </a:rPr>
              <a:t>Væren og det værende</a:t>
            </a:r>
          </a:p>
          <a:p>
            <a:pPr algn="ctr"/>
            <a:r>
              <a:rPr lang="da-DK" sz="1800" dirty="0">
                <a:solidFill>
                  <a:srgbClr val="FFFFFF"/>
                </a:solidFill>
              </a:rPr>
              <a:t>Tilstedeværen (</a:t>
            </a:r>
            <a:r>
              <a:rPr lang="da-DK" sz="1800" dirty="0" err="1">
                <a:solidFill>
                  <a:srgbClr val="FFFFFF"/>
                </a:solidFill>
              </a:rPr>
              <a:t>dasein</a:t>
            </a:r>
            <a:r>
              <a:rPr lang="da-DK" sz="1800" dirty="0">
                <a:solidFill>
                  <a:srgbClr val="FFFFFF"/>
                </a:solidFill>
              </a:rPr>
              <a:t>)</a:t>
            </a:r>
          </a:p>
          <a:p>
            <a:pPr algn="ctr"/>
            <a:r>
              <a:rPr lang="da-DK" sz="1800" dirty="0">
                <a:solidFill>
                  <a:srgbClr val="FFFFFF"/>
                </a:solidFill>
              </a:rPr>
              <a:t>De sproglige konstruktioner</a:t>
            </a:r>
          </a:p>
        </p:txBody>
      </p:sp>
    </p:spTree>
    <p:extLst>
      <p:ext uri="{BB962C8B-B14F-4D97-AF65-F5344CB8AC3E}">
        <p14:creationId xmlns:p14="http://schemas.microsoft.com/office/powerpoint/2010/main" val="398298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6337D-1E2E-480A-90C3-8D188F10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Fænomenologer og eksistentialister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8A4285D-1BEF-4171-9B0D-787832485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040" y="1780724"/>
            <a:ext cx="9062720" cy="4902980"/>
          </a:xfrm>
        </p:spPr>
      </p:pic>
    </p:spTree>
    <p:extLst>
      <p:ext uri="{BB962C8B-B14F-4D97-AF65-F5344CB8AC3E}">
        <p14:creationId xmlns:p14="http://schemas.microsoft.com/office/powerpoint/2010/main" val="379399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95732-E224-4719-B127-C36950FFE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tænke filosofisk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48362A-196D-4C9D-B8F6-E124C4D8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”[J]eg begynder at forstå en filosofi ved at smyge min ind i denne tankes eksistensmåde, ved at efterligne filosoffens tonefald.” (</a:t>
            </a:r>
            <a:r>
              <a:rPr lang="da-DK" dirty="0" err="1"/>
              <a:t>Merlau-Ponty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Vi tænker i og med sproget. Dette kræver bl.a.:</a:t>
            </a:r>
          </a:p>
          <a:p>
            <a:pPr marL="0" indent="0">
              <a:buNone/>
            </a:pPr>
            <a:r>
              <a:rPr lang="da-DK" dirty="0"/>
              <a:t>	Kendskab til begreber</a:t>
            </a:r>
          </a:p>
          <a:p>
            <a:pPr marL="0" indent="0">
              <a:buNone/>
            </a:pPr>
            <a:r>
              <a:rPr lang="da-DK" dirty="0"/>
              <a:t>	Kendskab til den logiske opbygning af argumenter</a:t>
            </a:r>
          </a:p>
          <a:p>
            <a:pPr marL="0" indent="0">
              <a:buNone/>
            </a:pPr>
            <a:r>
              <a:rPr lang="da-DK" dirty="0"/>
              <a:t>	Viden om forskellige filosofiske systemer</a:t>
            </a:r>
          </a:p>
        </p:txBody>
      </p:sp>
    </p:spTree>
    <p:extLst>
      <p:ext uri="{BB962C8B-B14F-4D97-AF65-F5344CB8AC3E}">
        <p14:creationId xmlns:p14="http://schemas.microsoft.com/office/powerpoint/2010/main" val="376801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1AAC7-B602-4B4F-86BF-CC894433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Maurice Merleau-Ponty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FE893B-9D08-4C68-8BBA-6F370E409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”En filosof er et menneske, som tænker; i samme grad, som han er menneske og som han tænker, er han filosof. Tænkning er afstand, menneskelighed er nærhed; mennesket er begge dele, og derfor altid filosofisk – ‘parce </a:t>
            </a:r>
            <a:r>
              <a:rPr lang="da-DK" dirty="0" err="1"/>
              <a:t>que</a:t>
            </a:r>
            <a:r>
              <a:rPr lang="da-DK" dirty="0"/>
              <a:t>, </a:t>
            </a:r>
            <a:r>
              <a:rPr lang="da-DK" dirty="0" err="1"/>
              <a:t>pour</a:t>
            </a:r>
            <a:r>
              <a:rPr lang="da-DK" dirty="0"/>
              <a:t> </a:t>
            </a:r>
            <a:r>
              <a:rPr lang="da-DK" dirty="0" err="1"/>
              <a:t>être</a:t>
            </a:r>
            <a:r>
              <a:rPr lang="da-DK" dirty="0"/>
              <a:t> tout à fait </a:t>
            </a:r>
            <a:r>
              <a:rPr lang="da-DK" dirty="0" err="1"/>
              <a:t>homme</a:t>
            </a:r>
            <a:r>
              <a:rPr lang="da-DK" dirty="0"/>
              <a:t>, il faut </a:t>
            </a:r>
            <a:r>
              <a:rPr lang="da-DK" dirty="0" err="1"/>
              <a:t>être</a:t>
            </a:r>
            <a:r>
              <a:rPr lang="da-DK" dirty="0"/>
              <a:t> </a:t>
            </a:r>
            <a:r>
              <a:rPr lang="da-DK" dirty="0" err="1"/>
              <a:t>un</a:t>
            </a:r>
            <a:r>
              <a:rPr lang="da-DK" dirty="0"/>
              <a:t> </a:t>
            </a:r>
            <a:r>
              <a:rPr lang="da-DK" dirty="0" err="1"/>
              <a:t>peu</a:t>
            </a:r>
            <a:r>
              <a:rPr lang="da-DK" dirty="0"/>
              <a:t> plus et </a:t>
            </a:r>
            <a:r>
              <a:rPr lang="da-DK" dirty="0" err="1"/>
              <a:t>un</a:t>
            </a:r>
            <a:r>
              <a:rPr lang="da-DK" dirty="0"/>
              <a:t> </a:t>
            </a:r>
            <a:r>
              <a:rPr lang="da-DK" dirty="0" err="1"/>
              <a:t>peu</a:t>
            </a:r>
            <a:r>
              <a:rPr lang="da-DK" dirty="0"/>
              <a:t> </a:t>
            </a:r>
            <a:r>
              <a:rPr lang="da-DK" dirty="0" err="1"/>
              <a:t>moins</a:t>
            </a:r>
            <a:r>
              <a:rPr lang="da-DK" dirty="0"/>
              <a:t> </a:t>
            </a:r>
            <a:r>
              <a:rPr lang="da-DK" dirty="0" err="1"/>
              <a:t>qu’homme</a:t>
            </a:r>
            <a:r>
              <a:rPr lang="da-DK" dirty="0"/>
              <a:t>’”. (Fra indledningen til ”Tegn”)</a:t>
            </a:r>
          </a:p>
        </p:txBody>
      </p:sp>
    </p:spTree>
    <p:extLst>
      <p:ext uri="{BB962C8B-B14F-4D97-AF65-F5344CB8AC3E}">
        <p14:creationId xmlns:p14="http://schemas.microsoft.com/office/powerpoint/2010/main" val="293359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F29D25-211E-40E1-AD56-CD160E328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Maurice Merleau-Ponty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6098D0-6997-40C3-BD18-10C564FF1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Født 14. marts 1908</a:t>
            </a:r>
          </a:p>
          <a:p>
            <a:pPr marL="0" indent="0">
              <a:buNone/>
            </a:pPr>
            <a:r>
              <a:rPr lang="da-DK" dirty="0"/>
              <a:t>Død 3. maj 1961</a:t>
            </a:r>
          </a:p>
          <a:p>
            <a:pPr marL="0" indent="0">
              <a:buNone/>
            </a:pPr>
            <a:r>
              <a:rPr lang="da-DK" dirty="0"/>
              <a:t>Fransk filosof – eksistentiel fænomenologi.</a:t>
            </a:r>
          </a:p>
          <a:p>
            <a:pPr marL="0" indent="0">
              <a:buNone/>
            </a:pPr>
            <a:r>
              <a:rPr lang="da-DK" dirty="0"/>
              <a:t>Inspireret af Karl Marx, Husserl og Heidegger.</a:t>
            </a:r>
          </a:p>
          <a:p>
            <a:pPr marL="0" indent="0">
              <a:buNone/>
            </a:pPr>
            <a:r>
              <a:rPr lang="da-DK" dirty="0"/>
              <a:t>Ven med Jean-Paul Sartre og Simone de Beauvoir</a:t>
            </a:r>
          </a:p>
          <a:p>
            <a:pPr marL="0" indent="0">
              <a:buNone/>
            </a:pPr>
            <a:r>
              <a:rPr lang="da-DK" dirty="0"/>
              <a:t>Medudgiver af Les </a:t>
            </a:r>
            <a:r>
              <a:rPr lang="da-DK" dirty="0" err="1"/>
              <a:t>Temps</a:t>
            </a:r>
            <a:r>
              <a:rPr lang="da-DK" dirty="0"/>
              <a:t> Modernes.</a:t>
            </a:r>
          </a:p>
          <a:p>
            <a:pPr marL="0" indent="0">
              <a:buNone/>
            </a:pPr>
            <a:r>
              <a:rPr lang="da-DK" dirty="0"/>
              <a:t>Brød i 1953 med Sartre efter en kritik af socialismen i Sovjetunionen.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4350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29BCC-C453-2DD6-7950-2D18C6B84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Teksten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F0B827-DED9-8F74-F331-9DECF54E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40" y="1949450"/>
            <a:ext cx="11491766" cy="4195763"/>
          </a:xfrm>
        </p:spPr>
        <p:txBody>
          <a:bodyPr>
            <a:normAutofit/>
          </a:bodyPr>
          <a:lstStyle/>
          <a:p>
            <a:r>
              <a:rPr lang="da-DK" b="1" dirty="0" err="1"/>
              <a:t>Mythos</a:t>
            </a:r>
            <a:r>
              <a:rPr lang="da-DK" b="1" dirty="0"/>
              <a:t> og logos (Ordet og fornuften)</a:t>
            </a:r>
          </a:p>
          <a:p>
            <a:r>
              <a:rPr lang="da-DK" dirty="0"/>
              <a:t>”…mens talen i vid forstand er et fornuftsvæsen.”</a:t>
            </a:r>
          </a:p>
          <a:p>
            <a:r>
              <a:rPr lang="da-DK" dirty="0"/>
              <a:t>” Der er … hos den lyttende eller læsende som hos den talende eller skrivende en tænkning i talen, som intellektualismen helt overser.”</a:t>
            </a:r>
          </a:p>
          <a:p>
            <a:r>
              <a:rPr lang="da-DK" dirty="0"/>
              <a:t>” …ikke, før han taler, eller mens han taler; hans tale er hans tanke. ”</a:t>
            </a:r>
          </a:p>
        </p:txBody>
      </p:sp>
    </p:spTree>
    <p:extLst>
      <p:ext uri="{BB962C8B-B14F-4D97-AF65-F5344CB8AC3E}">
        <p14:creationId xmlns:p14="http://schemas.microsoft.com/office/powerpoint/2010/main" val="3701887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8D0975-F670-B9DD-DBE0-32F673DE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Teksten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E30D0B-C4B7-2C45-D4E2-8CEF8CEF5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Tanke og tale kan ikke adskilles</a:t>
            </a:r>
          </a:p>
          <a:p>
            <a:r>
              <a:rPr lang="da-DK" dirty="0"/>
              <a:t>” …når tekst læses op for os, har vi ikke - hvis udtrykket er lykkedes - en tanke i margen af selve teksten, men ordene fylder hele vor tanke, hele vor forventning…”</a:t>
            </a:r>
          </a:p>
          <a:p>
            <a:r>
              <a:rPr lang="da-DK" b="1" dirty="0"/>
              <a:t>Meningen er til stede, men viser sig først som eftertanke</a:t>
            </a:r>
          </a:p>
          <a:p>
            <a:r>
              <a:rPr lang="da-DK" dirty="0"/>
              <a:t>”…og teksten blev opfattet uden hjælp af en eneste tanke, meningen var tilstede overalt, men intetsteds givet for sig selv.”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316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538F-4837-4667-83B1-AD9A7C91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Tanken og talen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5F079D-A44C-4294-A1AE-870C98AA7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Tanke og tale knyttes sammen og hermed også tanke og krop, da talen er kropsligt forankret.</a:t>
            </a:r>
          </a:p>
          <a:p>
            <a:pPr marL="0" indent="0">
              <a:buNone/>
            </a:pPr>
            <a:r>
              <a:rPr lang="da-DK" dirty="0"/>
              <a:t>”Jeg </a:t>
            </a:r>
            <a:r>
              <a:rPr lang="da-DK" dirty="0" err="1"/>
              <a:t>kropper</a:t>
            </a:r>
            <a:r>
              <a:rPr lang="da-DK" dirty="0"/>
              <a:t> ergo er jeg” (Information?)</a:t>
            </a:r>
          </a:p>
          <a:p>
            <a:pPr marL="0" indent="0">
              <a:buNone/>
            </a:pPr>
            <a:r>
              <a:rPr lang="da-DK" dirty="0"/>
              <a:t>Det bevidste og det ubevidste, det spontane og det automatiserede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The Backwards Brain Bicycle - Smarter Every Day 133 - YouTube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011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7161E-84A6-412C-7293-0C65234F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Strukturalisme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BF2B33-9829-C43C-1748-32E256C44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2779456" cy="4195763"/>
          </a:xfrm>
        </p:spPr>
        <p:txBody>
          <a:bodyPr/>
          <a:lstStyle/>
          <a:p>
            <a:r>
              <a:rPr lang="da-DK" dirty="0"/>
              <a:t>Ferdinand de Saussure (1857-1913)</a:t>
            </a:r>
          </a:p>
        </p:txBody>
      </p:sp>
      <p:pic>
        <p:nvPicPr>
          <p:cNvPr id="1026" name="Picture 2" descr="Ferdinand de Saussure - Sprogvidenskabsmand - lex.dk">
            <a:extLst>
              <a:ext uri="{FF2B5EF4-FFF2-40B4-BE49-F238E27FC236}">
                <a16:creationId xmlns:a16="http://schemas.microsoft.com/office/drawing/2014/main" id="{F453D2B6-A374-E1E4-4212-1E693DFD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965" y="1627334"/>
            <a:ext cx="3244355" cy="417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11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852D0-DB42-4290-9720-4C8E71AA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5FD57A-5884-49EB-A8E3-84AAE84C4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Kan man tænke uden sprog?</a:t>
            </a:r>
          </a:p>
          <a:p>
            <a:pPr marL="0" indent="0">
              <a:buNone/>
            </a:pPr>
            <a:r>
              <a:rPr lang="da-DK" dirty="0"/>
              <a:t>Kan man tænke uden krop?</a:t>
            </a:r>
          </a:p>
          <a:p>
            <a:pPr marL="0" indent="0">
              <a:buNone/>
            </a:pPr>
            <a:r>
              <a:rPr lang="da-DK" dirty="0"/>
              <a:t>Hvad vil det egentlig sig at tænke?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Brug i fællesskab 7 minutter på disse </a:t>
            </a:r>
            <a:r>
              <a:rPr lang="da-DK" dirty="0" err="1"/>
              <a:t>sprøgsmål</a:t>
            </a:r>
            <a:r>
              <a:rPr lang="da-DK" dirty="0"/>
              <a:t>. Skriv gerne nogle stikord ned, som vi kan få på tavlen.</a:t>
            </a:r>
          </a:p>
        </p:txBody>
      </p:sp>
    </p:spTree>
    <p:extLst>
      <p:ext uri="{BB962C8B-B14F-4D97-AF65-F5344CB8AC3E}">
        <p14:creationId xmlns:p14="http://schemas.microsoft.com/office/powerpoint/2010/main" val="3991687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BE4D2-67E7-4AF4-B868-82EC705F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Fænomenologi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580269-1A96-4E4B-96A0-9D58B097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Deskriptiv – tingene selv</a:t>
            </a:r>
          </a:p>
          <a:p>
            <a:pPr marL="0" indent="0">
              <a:buNone/>
            </a:pPr>
            <a:r>
              <a:rPr lang="da-DK" dirty="0"/>
              <a:t>Intentionalitet (</a:t>
            </a:r>
            <a:r>
              <a:rPr lang="da-DK" dirty="0" err="1"/>
              <a:t>intentum</a:t>
            </a:r>
            <a:r>
              <a:rPr lang="da-DK" dirty="0"/>
              <a:t> og </a:t>
            </a:r>
            <a:r>
              <a:rPr lang="da-DK" dirty="0" err="1"/>
              <a:t>intentio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 err="1"/>
              <a:t>Epoché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Videns-grundlag</a:t>
            </a:r>
            <a:r>
              <a:rPr lang="da-DK" dirty="0"/>
              <a:t> (det jeg faktisk ser) – det før begrebslige</a:t>
            </a:r>
          </a:p>
          <a:p>
            <a:pPr marL="0" indent="0">
              <a:buNone/>
            </a:pPr>
            <a:r>
              <a:rPr lang="da-DK" dirty="0"/>
              <a:t>Forklaring/teori (baggrunden for det jeg ser) – det begrebslige</a:t>
            </a:r>
          </a:p>
        </p:txBody>
      </p:sp>
    </p:spTree>
    <p:extLst>
      <p:ext uri="{BB962C8B-B14F-4D97-AF65-F5344CB8AC3E}">
        <p14:creationId xmlns:p14="http://schemas.microsoft.com/office/powerpoint/2010/main" val="1779602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8BBE5-981E-4B0B-9654-32B5668BF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ED5E97A-D21B-4AA4-83CF-DA3A380E3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AF5706D-4464-450F-93F4-853EDF68C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0FB244-C158-43A9-AD7A-05DC5BBF6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85DE96C-C99B-4905-8BE2-89CAAA36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5638800" cy="2461008"/>
          </a:xfrm>
        </p:spPr>
        <p:txBody>
          <a:bodyPr>
            <a:normAutofit fontScale="90000"/>
          </a:bodyPr>
          <a:lstStyle/>
          <a:p>
            <a:r>
              <a:rPr lang="da-DK" dirty="0"/>
              <a:t>Opgave: Fænomenologisk eksistentiel analyse af ‘menneske’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10136B-789B-4160-BCF0-CD846CD29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4200"/>
            <a:ext cx="5638437" cy="31561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1800" dirty="0"/>
              <a:t>Prøv om I kan lave en analyse af fænomenet menneskes eksistens.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dirty="0"/>
              <a:t>Det er en meget åben opgave og resultatet kan ikke bedømmes som rigtigt eller forkert. Men I skal forsøge at argumentere for jeres synspunkter/konklusioner.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dirty="0"/>
              <a:t>Hav fokus på hvad menneskelig eksistens er og ikke kun hvordan den kommer til udtryk i konkrete situationer. I skal forsøge at sige noget generelt om den menneskelige eksistens.</a:t>
            </a:r>
          </a:p>
          <a:p>
            <a:pPr marL="0" indent="0">
              <a:lnSpc>
                <a:spcPct val="100000"/>
              </a:lnSpc>
              <a:buNone/>
            </a:pPr>
            <a:endParaRPr lang="da-DK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19BE01-2833-F7C9-48E6-3AD563F20F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38" r="27637"/>
          <a:stretch/>
        </p:blipFill>
        <p:spPr>
          <a:xfrm>
            <a:off x="6861048" y="1"/>
            <a:ext cx="5330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32512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DarkSeed_2SEEDS">
      <a:dk1>
        <a:srgbClr val="000000"/>
      </a:dk1>
      <a:lt1>
        <a:srgbClr val="FFFFFF"/>
      </a:lt1>
      <a:dk2>
        <a:srgbClr val="352441"/>
      </a:dk2>
      <a:lt2>
        <a:srgbClr val="E2E8E5"/>
      </a:lt2>
      <a:accent1>
        <a:srgbClr val="B13B76"/>
      </a:accent1>
      <a:accent2>
        <a:srgbClr val="C34DBA"/>
      </a:accent2>
      <a:accent3>
        <a:srgbClr val="C34D57"/>
      </a:accent3>
      <a:accent4>
        <a:srgbClr val="B15A3B"/>
      </a:accent4>
      <a:accent5>
        <a:srgbClr val="C39D4D"/>
      </a:accent5>
      <a:accent6>
        <a:srgbClr val="A0AB39"/>
      </a:accent6>
      <a:hlink>
        <a:srgbClr val="88882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2882</TotalTime>
  <Words>744</Words>
  <Application>Microsoft Office PowerPoint</Application>
  <PresentationFormat>Widescreen</PresentationFormat>
  <Paragraphs>98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Avenir Next LT Pro</vt:lpstr>
      <vt:lpstr>AvenirNext LT Pro Medium</vt:lpstr>
      <vt:lpstr>Sabon Next LT</vt:lpstr>
      <vt:lpstr>DappledVTI</vt:lpstr>
      <vt:lpstr>Maurice Merleau-Ponty</vt:lpstr>
      <vt:lpstr>Fire grundlæggende argumentationstyper </vt:lpstr>
      <vt:lpstr>Heidegger</vt:lpstr>
      <vt:lpstr>Fænomenologer og eksistentialister</vt:lpstr>
      <vt:lpstr>At tænke filosofisk</vt:lpstr>
      <vt:lpstr>Maurice Merleau-Ponty</vt:lpstr>
      <vt:lpstr>Maurice Merleau-Ponty</vt:lpstr>
      <vt:lpstr>Teksten 1</vt:lpstr>
      <vt:lpstr>Teksten 2</vt:lpstr>
      <vt:lpstr>Tanken og talen</vt:lpstr>
      <vt:lpstr>Strukturalisme</vt:lpstr>
      <vt:lpstr>Diskussion</vt:lpstr>
      <vt:lpstr>Fænomenologi 2</vt:lpstr>
      <vt:lpstr>Opgave: Fænomenologisk eksistentiel analyse af ‘menneske’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Maurice Merleau-Ponty</dc:title>
  <dc:creator>Andreas Hauervig</dc:creator>
  <cp:lastModifiedBy>Andreas Colding Hauervig</cp:lastModifiedBy>
  <cp:revision>8</cp:revision>
  <dcterms:created xsi:type="dcterms:W3CDTF">2022-09-11T10:52:51Z</dcterms:created>
  <dcterms:modified xsi:type="dcterms:W3CDTF">2025-03-07T08:31:29Z</dcterms:modified>
</cp:coreProperties>
</file>