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handoutMasterIdLst>
    <p:handoutMasterId r:id="rId14"/>
  </p:handoutMasterIdLst>
  <p:sldIdLst>
    <p:sldId id="264" r:id="rId5"/>
    <p:sldId id="313" r:id="rId6"/>
    <p:sldId id="315" r:id="rId7"/>
    <p:sldId id="316" r:id="rId8"/>
    <p:sldId id="317" r:id="rId9"/>
    <p:sldId id="318" r:id="rId10"/>
    <p:sldId id="319" r:id="rId11"/>
    <p:sldId id="312" r:id="rId12"/>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63" d="100"/>
          <a:sy n="63" d="100"/>
        </p:scale>
        <p:origin x="52" y="260"/>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18-08-2024</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18-08-2024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18-08-2024</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18-08-2024</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18-08-2024</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18-08-2024</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18-08-2024</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18-08-2024</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18-08-2024</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18-08-2024</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18-08-2024</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18-08-2024</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canva.com/da_dk/skabe/tegneseri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Ontologiske positioner</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dirty="0"/>
              <a:t>Et ufuldstændigt overblik</a:t>
            </a:r>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12E3E7-F24D-1FEE-E6AF-68B091E880E9}"/>
              </a:ext>
            </a:extLst>
          </p:cNvPr>
          <p:cNvSpPr>
            <a:spLocks noGrp="1"/>
          </p:cNvSpPr>
          <p:nvPr>
            <p:ph type="title"/>
          </p:nvPr>
        </p:nvSpPr>
        <p:spPr/>
        <p:txBody>
          <a:bodyPr/>
          <a:lstStyle/>
          <a:p>
            <a:r>
              <a:rPr lang="da-DK" dirty="0" err="1"/>
              <a:t>Parmenides</a:t>
            </a:r>
            <a:r>
              <a:rPr lang="da-DK" dirty="0"/>
              <a:t> - monisme</a:t>
            </a:r>
          </a:p>
        </p:txBody>
      </p:sp>
      <p:sp>
        <p:nvSpPr>
          <p:cNvPr id="3" name="Pladsholder til indhold 2">
            <a:extLst>
              <a:ext uri="{FF2B5EF4-FFF2-40B4-BE49-F238E27FC236}">
                <a16:creationId xmlns:a16="http://schemas.microsoft.com/office/drawing/2014/main" id="{F5BFF7B8-539F-5FA9-4955-26A05F754856}"/>
              </a:ext>
            </a:extLst>
          </p:cNvPr>
          <p:cNvSpPr>
            <a:spLocks noGrp="1"/>
          </p:cNvSpPr>
          <p:nvPr>
            <p:ph idx="1"/>
          </p:nvPr>
        </p:nvSpPr>
        <p:spPr>
          <a:xfrm>
            <a:off x="1066800" y="2103120"/>
            <a:ext cx="4399280" cy="3849624"/>
          </a:xfrm>
        </p:spPr>
        <p:txBody>
          <a:bodyPr/>
          <a:lstStyle/>
          <a:p>
            <a:r>
              <a:rPr lang="da-DK" dirty="0"/>
              <a:t>”Det, der er, er. Det, der ikke er, er ikke. Det, der ikke er, kan ikke blive</a:t>
            </a:r>
          </a:p>
        </p:txBody>
      </p:sp>
      <p:pic>
        <p:nvPicPr>
          <p:cNvPr id="5" name="Billede 4">
            <a:extLst>
              <a:ext uri="{FF2B5EF4-FFF2-40B4-BE49-F238E27FC236}">
                <a16:creationId xmlns:a16="http://schemas.microsoft.com/office/drawing/2014/main" id="{2280D3CE-8224-1D9E-65FA-1DE620B092F6}"/>
              </a:ext>
            </a:extLst>
          </p:cNvPr>
          <p:cNvPicPr>
            <a:picLocks noChangeAspect="1"/>
          </p:cNvPicPr>
          <p:nvPr/>
        </p:nvPicPr>
        <p:blipFill>
          <a:blip r:embed="rId2"/>
          <a:stretch>
            <a:fillRect/>
          </a:stretch>
        </p:blipFill>
        <p:spPr>
          <a:xfrm>
            <a:off x="6725922" y="2635218"/>
            <a:ext cx="3350265" cy="2297748"/>
          </a:xfrm>
          <a:prstGeom prst="rect">
            <a:avLst/>
          </a:prstGeom>
        </p:spPr>
      </p:pic>
    </p:spTree>
    <p:extLst>
      <p:ext uri="{BB962C8B-B14F-4D97-AF65-F5344CB8AC3E}">
        <p14:creationId xmlns:p14="http://schemas.microsoft.com/office/powerpoint/2010/main" val="2645003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DE50D-7CA7-EB95-4A0F-D910DBF1EAE7}"/>
              </a:ext>
            </a:extLst>
          </p:cNvPr>
          <p:cNvSpPr>
            <a:spLocks noGrp="1"/>
          </p:cNvSpPr>
          <p:nvPr>
            <p:ph type="title"/>
          </p:nvPr>
        </p:nvSpPr>
        <p:spPr/>
        <p:txBody>
          <a:bodyPr/>
          <a:lstStyle/>
          <a:p>
            <a:r>
              <a:rPr lang="da-DK" dirty="0"/>
              <a:t>Dualisme</a:t>
            </a:r>
          </a:p>
        </p:txBody>
      </p:sp>
      <p:sp>
        <p:nvSpPr>
          <p:cNvPr id="3" name="Pladsholder til indhold 2">
            <a:extLst>
              <a:ext uri="{FF2B5EF4-FFF2-40B4-BE49-F238E27FC236}">
                <a16:creationId xmlns:a16="http://schemas.microsoft.com/office/drawing/2014/main" id="{98F9AE2B-5577-2E0F-9AEE-BFE18156DB5E}"/>
              </a:ext>
            </a:extLst>
          </p:cNvPr>
          <p:cNvSpPr>
            <a:spLocks noGrp="1"/>
          </p:cNvSpPr>
          <p:nvPr>
            <p:ph idx="1"/>
          </p:nvPr>
        </p:nvSpPr>
        <p:spPr>
          <a:xfrm>
            <a:off x="1066800" y="1597981"/>
            <a:ext cx="10058400" cy="4354763"/>
          </a:xfrm>
        </p:spPr>
        <p:txBody>
          <a:bodyPr>
            <a:normAutofit/>
          </a:bodyPr>
          <a:lstStyle/>
          <a:p>
            <a:r>
              <a:rPr lang="da-DK" dirty="0"/>
              <a:t>Platon</a:t>
            </a:r>
          </a:p>
          <a:p>
            <a:r>
              <a:rPr lang="da-DK" b="0" i="0" dirty="0">
                <a:effectLst/>
                <a:latin typeface="Avenir Next LT Pro" panose="020B0504020202020204" pitchFamily="34" charset="0"/>
              </a:rPr>
              <a:t>Platons dualistiske filosofi bygger på opdelingen mellem idéverdenen og den sanselige verden. Ifølge Platon er idéverdenen den virkelige og uforanderlige verden, hvor sandheden og de evige idéer eksisterer. Den sanselige verden, derimod, er den verden, vi oplever gennem vores sanser, og den er præget af foranderlighed og illusion.</a:t>
            </a:r>
          </a:p>
          <a:p>
            <a:r>
              <a:rPr lang="da-DK" dirty="0"/>
              <a:t>Ifølge Platons dualisme er sjælen en uafhængig og udødelig substans, der eksisterer før og efter vores fysiske liv. Sjælen er den del af os, der er forbundet med idéverdenen og har kendskab til de evige idéer. Kroppen, derimod, er den del af os, der tilhører den sanselige verden og er underlagt foranderlighed og død. Sjælen er fængslet i kroppen og er fanget i den sanselige verden, men den kan frigøre sig gennem filosofi og erkendelse.</a:t>
            </a:r>
          </a:p>
          <a:p>
            <a:r>
              <a:rPr lang="da-DK" dirty="0"/>
              <a:t>Descartes</a:t>
            </a:r>
          </a:p>
          <a:p>
            <a:r>
              <a:rPr lang="da-DK" dirty="0"/>
              <a:t>Descartes får adskilt det materielle og det tænkende (det sjælelige) i to forskellige substanser – dualisme. Han ser altså mennesket som et dualistisk væsen, som består af det sjælelige, bevidstheden og det materielle, kroppen. Den sjælelige substans er karakteriseret ved, at den tænker og er </a:t>
            </a:r>
            <a:r>
              <a:rPr lang="da-DK" dirty="0" err="1"/>
              <a:t>uudstrakt</a:t>
            </a:r>
            <a:r>
              <a:rPr lang="da-DK" dirty="0"/>
              <a:t>, den materielle substans, kroppen er karakteriseret ved, at den ikke tænker og er udstrakt. Sjælen er fri og tænker ud fra logikkens principper. Kroppen er ufri og virker efter mekanikkens principper. (fra lex.dk)</a:t>
            </a:r>
          </a:p>
        </p:txBody>
      </p:sp>
    </p:spTree>
    <p:extLst>
      <p:ext uri="{BB962C8B-B14F-4D97-AF65-F5344CB8AC3E}">
        <p14:creationId xmlns:p14="http://schemas.microsoft.com/office/powerpoint/2010/main" val="1841981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7BD71E-43B4-1276-5B7D-69B6C2A7C702}"/>
              </a:ext>
            </a:extLst>
          </p:cNvPr>
          <p:cNvSpPr>
            <a:spLocks noGrp="1"/>
          </p:cNvSpPr>
          <p:nvPr>
            <p:ph type="title"/>
          </p:nvPr>
        </p:nvSpPr>
        <p:spPr/>
        <p:txBody>
          <a:bodyPr/>
          <a:lstStyle/>
          <a:p>
            <a:r>
              <a:rPr lang="da-DK" dirty="0"/>
              <a:t>Moderne tænkere - Pluralisme</a:t>
            </a:r>
          </a:p>
        </p:txBody>
      </p:sp>
      <p:sp>
        <p:nvSpPr>
          <p:cNvPr id="3" name="Pladsholder til indhold 2">
            <a:extLst>
              <a:ext uri="{FF2B5EF4-FFF2-40B4-BE49-F238E27FC236}">
                <a16:creationId xmlns:a16="http://schemas.microsoft.com/office/drawing/2014/main" id="{7B704602-AC0B-01D2-167C-AA8980C2E1B7}"/>
              </a:ext>
            </a:extLst>
          </p:cNvPr>
          <p:cNvSpPr>
            <a:spLocks noGrp="1"/>
          </p:cNvSpPr>
          <p:nvPr>
            <p:ph idx="1"/>
          </p:nvPr>
        </p:nvSpPr>
        <p:spPr>
          <a:xfrm>
            <a:off x="1066800" y="2103120"/>
            <a:ext cx="5706862" cy="3849624"/>
          </a:xfrm>
        </p:spPr>
        <p:txBody>
          <a:bodyPr/>
          <a:lstStyle/>
          <a:p>
            <a:r>
              <a:rPr lang="da-DK" dirty="0"/>
              <a:t>Pluralisme er i filosofisk sammenhæng en opfattelse af verden, som fremhæver forskelle og flerhed i modsætning til ligheder og enhed.</a:t>
            </a:r>
          </a:p>
          <a:p>
            <a:r>
              <a:rPr lang="da-DK" dirty="0"/>
              <a:t>I 1900-tallets filosofi bruges ordet ofte som betegnelse for den opfattelse, at der findes mange ligeberettigede systemer af værdisæt og meninger om verden (William James) eller flere alternative sprogspil (Ludwig Wittgenstein). (fra lex.dk)</a:t>
            </a:r>
          </a:p>
          <a:p>
            <a:endParaRPr lang="da-DK" dirty="0"/>
          </a:p>
        </p:txBody>
      </p:sp>
      <p:pic>
        <p:nvPicPr>
          <p:cNvPr id="2050" name="Picture 2" descr="An Introduction to Ludwig Wittgenstein | by Austin Tannenbaum | Curious |  Medium">
            <a:extLst>
              <a:ext uri="{FF2B5EF4-FFF2-40B4-BE49-F238E27FC236}">
                <a16:creationId xmlns:a16="http://schemas.microsoft.com/office/drawing/2014/main" id="{2F460F17-0454-998A-7BA0-4260763DC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697" y="2014194"/>
            <a:ext cx="4160891" cy="3700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911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E50CB-6C7B-2817-5AA5-6C4677A868D1}"/>
              </a:ext>
            </a:extLst>
          </p:cNvPr>
          <p:cNvSpPr>
            <a:spLocks noGrp="1"/>
          </p:cNvSpPr>
          <p:nvPr>
            <p:ph type="title"/>
          </p:nvPr>
        </p:nvSpPr>
        <p:spPr/>
        <p:txBody>
          <a:bodyPr/>
          <a:lstStyle/>
          <a:p>
            <a:r>
              <a:rPr lang="da-DK" dirty="0" err="1"/>
              <a:t>Monader</a:t>
            </a:r>
            <a:endParaRPr lang="da-DK" dirty="0"/>
          </a:p>
        </p:txBody>
      </p:sp>
      <p:sp>
        <p:nvSpPr>
          <p:cNvPr id="3" name="Pladsholder til indhold 2">
            <a:extLst>
              <a:ext uri="{FF2B5EF4-FFF2-40B4-BE49-F238E27FC236}">
                <a16:creationId xmlns:a16="http://schemas.microsoft.com/office/drawing/2014/main" id="{F987F659-A9D7-4158-61F8-B687D6537492}"/>
              </a:ext>
            </a:extLst>
          </p:cNvPr>
          <p:cNvSpPr>
            <a:spLocks noGrp="1"/>
          </p:cNvSpPr>
          <p:nvPr>
            <p:ph idx="1"/>
          </p:nvPr>
        </p:nvSpPr>
        <p:spPr>
          <a:xfrm>
            <a:off x="1066800" y="2103120"/>
            <a:ext cx="6967491" cy="3849624"/>
          </a:xfrm>
        </p:spPr>
        <p:txBody>
          <a:bodyPr>
            <a:normAutofit fontScale="92500" lnSpcReduction="20000"/>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Gottfried Leibniz (1646-1716) er kendt for sin opdeling af verden i et uendeligt antal metafysiske substanser kaldet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Monader</a:t>
            </a:r>
            <a:r>
              <a:rPr lang="da-DK" sz="1800" dirty="0">
                <a:effectLst/>
                <a:latin typeface="Calibri" panose="020F0502020204030204" pitchFamily="34" charset="0"/>
                <a:ea typeface="Calibri" panose="020F0502020204030204" pitchFamily="34" charset="0"/>
                <a:cs typeface="Times New Roman" panose="02020603050405020304" pitchFamily="18" charset="0"/>
              </a:rPr>
              <a:t>, beskrevet i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Monadologie</a:t>
            </a:r>
            <a:r>
              <a:rPr lang="da-DK" sz="1800" dirty="0">
                <a:effectLst/>
                <a:latin typeface="Calibri" panose="020F0502020204030204" pitchFamily="34" charset="0"/>
                <a:ea typeface="Calibri" panose="020F0502020204030204" pitchFamily="34" charset="0"/>
                <a:cs typeface="Times New Roman" panose="02020603050405020304" pitchFamily="18" charset="0"/>
              </a:rPr>
              <a:t> 1714, og som er det materielles essens. Leibniz mener, at hvis den materielle verdens essens er udstrækning, som Descartes redegjorde for i sine Meditationer, medfører dette, at de materielle legemer kan deles i en uendelighed, og derfor er det absurd at tildele materien udstrækning som essens. I modsætning til Descartes´ dualistiske verdensbillede har Leibniz et monistisk verdensbillede i form af en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værensform</a:t>
            </a:r>
            <a:r>
              <a:rPr lang="da-DK" sz="1800" dirty="0">
                <a:effectLst/>
                <a:latin typeface="Calibri" panose="020F0502020204030204" pitchFamily="34" charset="0"/>
                <a:ea typeface="Calibri" panose="020F0502020204030204" pitchFamily="34" charset="0"/>
                <a:cs typeface="Times New Roman" panose="02020603050405020304" pitchFamily="18" charset="0"/>
              </a:rPr>
              <a:t>, nemlig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monaderne</a:t>
            </a:r>
            <a:r>
              <a:rPr lang="da-DK" sz="1800" dirty="0">
                <a:effectLst/>
                <a:latin typeface="Calibri" panose="020F0502020204030204" pitchFamily="34" charset="0"/>
                <a:ea typeface="Calibri" panose="020F0502020204030204" pitchFamily="34" charset="0"/>
                <a:cs typeface="Times New Roman" panose="02020603050405020304" pitchFamily="18" charset="0"/>
              </a:rPr>
              <a:t>, som dog må siges at repræsentere et pluralistisk verdensbillede med et uendeligt antal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monader</a:t>
            </a:r>
            <a:r>
              <a:rPr lang="da-DK" sz="1800" dirty="0">
                <a:effectLst/>
                <a:latin typeface="Calibri" panose="020F0502020204030204" pitchFamily="34" charset="0"/>
                <a:ea typeface="Calibri" panose="020F0502020204030204" pitchFamily="34" charset="0"/>
                <a:cs typeface="Times New Roman" panose="02020603050405020304" pitchFamily="18" charset="0"/>
              </a:rPr>
              <a:t> – altså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værenssubstanser</a:t>
            </a:r>
            <a:r>
              <a:rPr lang="da-DK" sz="1800" dirty="0">
                <a:effectLst/>
                <a:latin typeface="Calibri" panose="020F0502020204030204" pitchFamily="34" charset="0"/>
                <a:ea typeface="Calibri" panose="020F0502020204030204" pitchFamily="34" charset="0"/>
                <a:cs typeface="Times New Roman" panose="02020603050405020304" pitchFamily="18" charset="0"/>
              </a:rPr>
              <a:t>. Disse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monader</a:t>
            </a:r>
            <a:r>
              <a:rPr lang="da-DK" sz="1800" dirty="0">
                <a:effectLst/>
                <a:latin typeface="Calibri" panose="020F0502020204030204" pitchFamily="34" charset="0"/>
                <a:ea typeface="Calibri" panose="020F0502020204030204" pitchFamily="34" charset="0"/>
                <a:cs typeface="Times New Roman" panose="02020603050405020304" pitchFamily="18" charset="0"/>
              </a:rPr>
              <a:t> har "ingen vinduer", er altså et lukket 'system,' som ikke kan påvirkes, og i følge Leibniz´ metafysik har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Monaderne</a:t>
            </a:r>
            <a:r>
              <a:rPr lang="da-DK" sz="1800" dirty="0">
                <a:effectLst/>
                <a:latin typeface="Calibri" panose="020F0502020204030204" pitchFamily="34" charset="0"/>
                <a:ea typeface="Calibri" panose="020F0502020204030204" pitchFamily="34" charset="0"/>
                <a:cs typeface="Times New Roman" panose="02020603050405020304" pitchFamily="18" charset="0"/>
              </a:rPr>
              <a:t> (af Gud) en præetableret harmoni, som sørger for verdensordenen. Det materielle verden er ifølge Leibniz udelukkende en fænomenverden. (Fra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wikipedia</a:t>
            </a:r>
            <a:r>
              <a:rPr lang="da-DK"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da-DK" dirty="0"/>
          </a:p>
        </p:txBody>
      </p:sp>
      <p:pic>
        <p:nvPicPr>
          <p:cNvPr id="1026" name="Picture 2" descr="undefined">
            <a:extLst>
              <a:ext uri="{FF2B5EF4-FFF2-40B4-BE49-F238E27FC236}">
                <a16:creationId xmlns:a16="http://schemas.microsoft.com/office/drawing/2014/main" id="{C3CD90DF-1CBD-6B23-2D8A-E149F03AF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1040" y="2103120"/>
            <a:ext cx="3061018" cy="3780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384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D40B0-0F80-4FC1-DAFD-435444727EA6}"/>
              </a:ext>
            </a:extLst>
          </p:cNvPr>
          <p:cNvSpPr>
            <a:spLocks noGrp="1"/>
          </p:cNvSpPr>
          <p:nvPr>
            <p:ph type="title"/>
          </p:nvPr>
        </p:nvSpPr>
        <p:spPr/>
        <p:txBody>
          <a:bodyPr/>
          <a:lstStyle/>
          <a:p>
            <a:r>
              <a:rPr lang="da-DK" dirty="0"/>
              <a:t>Opgave</a:t>
            </a:r>
          </a:p>
        </p:txBody>
      </p:sp>
      <p:sp>
        <p:nvSpPr>
          <p:cNvPr id="3" name="Pladsholder til indhold 2">
            <a:extLst>
              <a:ext uri="{FF2B5EF4-FFF2-40B4-BE49-F238E27FC236}">
                <a16:creationId xmlns:a16="http://schemas.microsoft.com/office/drawing/2014/main" id="{5948D7FC-668B-B40E-4D0B-05646D9BFC7E}"/>
              </a:ext>
            </a:extLst>
          </p:cNvPr>
          <p:cNvSpPr>
            <a:spLocks noGrp="1"/>
          </p:cNvSpPr>
          <p:nvPr>
            <p:ph idx="1"/>
          </p:nvPr>
        </p:nvSpPr>
        <p:spPr/>
        <p:txBody>
          <a:bodyPr/>
          <a:lstStyle/>
          <a:p>
            <a:r>
              <a:rPr lang="da-DK" dirty="0"/>
              <a:t>I skal sætte jer sammen 2-3 og finde eksempler på de tre positioner</a:t>
            </a:r>
          </a:p>
          <a:p>
            <a:r>
              <a:rPr lang="da-DK" dirty="0"/>
              <a:t>Monisme</a:t>
            </a:r>
          </a:p>
          <a:p>
            <a:r>
              <a:rPr lang="da-DK" dirty="0"/>
              <a:t>Dualisme</a:t>
            </a:r>
          </a:p>
          <a:p>
            <a:r>
              <a:rPr lang="da-DK" dirty="0"/>
              <a:t>Pluralisme</a:t>
            </a:r>
          </a:p>
          <a:p>
            <a:r>
              <a:rPr lang="da-DK" dirty="0"/>
              <a:t>I må også gerne forsøge at kommentere på Leibniz’ </a:t>
            </a:r>
            <a:r>
              <a:rPr lang="da-DK" dirty="0" err="1"/>
              <a:t>monadeteori</a:t>
            </a:r>
            <a:r>
              <a:rPr lang="da-DK" dirty="0"/>
              <a:t>.</a:t>
            </a:r>
          </a:p>
        </p:txBody>
      </p:sp>
    </p:spTree>
    <p:extLst>
      <p:ext uri="{BB962C8B-B14F-4D97-AF65-F5344CB8AC3E}">
        <p14:creationId xmlns:p14="http://schemas.microsoft.com/office/powerpoint/2010/main" val="1533389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5F3B0-153F-6C3C-D64D-F4C872E71D27}"/>
              </a:ext>
            </a:extLst>
          </p:cNvPr>
          <p:cNvSpPr>
            <a:spLocks noGrp="1"/>
          </p:cNvSpPr>
          <p:nvPr>
            <p:ph type="title"/>
          </p:nvPr>
        </p:nvSpPr>
        <p:spPr/>
        <p:txBody>
          <a:bodyPr/>
          <a:lstStyle/>
          <a:p>
            <a:r>
              <a:rPr lang="da-DK" dirty="0"/>
              <a:t>Opgave</a:t>
            </a:r>
          </a:p>
        </p:txBody>
      </p:sp>
      <p:sp>
        <p:nvSpPr>
          <p:cNvPr id="3" name="Pladsholder til indhold 2">
            <a:extLst>
              <a:ext uri="{FF2B5EF4-FFF2-40B4-BE49-F238E27FC236}">
                <a16:creationId xmlns:a16="http://schemas.microsoft.com/office/drawing/2014/main" id="{4FF0D9AA-DF2E-F060-0830-12C11D4757EC}"/>
              </a:ext>
            </a:extLst>
          </p:cNvPr>
          <p:cNvSpPr>
            <a:spLocks noGrp="1"/>
          </p:cNvSpPr>
          <p:nvPr>
            <p:ph idx="1"/>
          </p:nvPr>
        </p:nvSpPr>
        <p:spPr>
          <a:xfrm>
            <a:off x="1066800" y="2103120"/>
            <a:ext cx="4321946" cy="3849624"/>
          </a:xfrm>
        </p:spPr>
        <p:txBody>
          <a:bodyPr/>
          <a:lstStyle/>
          <a:p>
            <a:r>
              <a:rPr lang="da-DK" dirty="0"/>
              <a:t>I skal lave en remediering af Descartes’ metodiske tvivl.</a:t>
            </a:r>
          </a:p>
          <a:p>
            <a:r>
              <a:rPr lang="da-DK" dirty="0"/>
              <a:t>Brug evt. et tegneserieprogram: </a:t>
            </a:r>
            <a:r>
              <a:rPr lang="da-DK" dirty="0">
                <a:hlinkClick r:id="rId2"/>
              </a:rPr>
              <a:t>Lav dine helt egne vilde tegneserier med </a:t>
            </a:r>
            <a:r>
              <a:rPr lang="da-DK" dirty="0" err="1">
                <a:hlinkClick r:id="rId2"/>
              </a:rPr>
              <a:t>Canva</a:t>
            </a:r>
            <a:r>
              <a:rPr lang="da-DK" dirty="0">
                <a:hlinkClick r:id="rId2"/>
              </a:rPr>
              <a:t> – </a:t>
            </a:r>
            <a:r>
              <a:rPr lang="da-DK" dirty="0" err="1">
                <a:hlinkClick r:id="rId2"/>
              </a:rPr>
              <a:t>Canva</a:t>
            </a:r>
            <a:endParaRPr lang="da-DK" dirty="0"/>
          </a:p>
        </p:txBody>
      </p:sp>
      <p:pic>
        <p:nvPicPr>
          <p:cNvPr id="4100" name="Picture 4" descr="Bokanmeldelse: Åpner opp filosofien for flere">
            <a:extLst>
              <a:ext uri="{FF2B5EF4-FFF2-40B4-BE49-F238E27FC236}">
                <a16:creationId xmlns:a16="http://schemas.microsoft.com/office/drawing/2014/main" id="{2BDD38FA-4E8A-C66F-29AF-D79F3F0AD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6038" y="1360424"/>
            <a:ext cx="3425105" cy="459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254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6BCBFB-BBC7-42F1-95CD-058E172363A0}">
  <ds:schemaRefs>
    <ds:schemaRef ds:uri="http://purl.org/dc/elements/1.1/"/>
    <ds:schemaRef ds:uri="71af3243-3dd4-4a8d-8c0d-dd76da1f02a5"/>
    <ds:schemaRef ds:uri="http://purl.org/dc/terms/"/>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16c05727-aa75-4e4a-9b5f-8a80a1165891"/>
    <ds:schemaRef ds:uri="http://purl.org/dc/dcmityp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Falmet idyl</Template>
  <TotalTime>1076</TotalTime>
  <Words>591</Words>
  <Application>Microsoft Office PowerPoint</Application>
  <PresentationFormat>Widescreen</PresentationFormat>
  <Paragraphs>30</Paragraphs>
  <Slides>8</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vt:i4>
      </vt:variant>
    </vt:vector>
  </HeadingPairs>
  <TitlesOfParts>
    <vt:vector size="14" baseType="lpstr">
      <vt:lpstr>Arial</vt:lpstr>
      <vt:lpstr>Avenir Next LT Pro</vt:lpstr>
      <vt:lpstr>Avenir Next LT Pro Light</vt:lpstr>
      <vt:lpstr>Calibri</vt:lpstr>
      <vt:lpstr>Garamond</vt:lpstr>
      <vt:lpstr>SavonVTI</vt:lpstr>
      <vt:lpstr>Ontologiske positioner</vt:lpstr>
      <vt:lpstr>Parmenides - monisme</vt:lpstr>
      <vt:lpstr>Dualisme</vt:lpstr>
      <vt:lpstr>Moderne tænkere - Pluralisme</vt:lpstr>
      <vt:lpstr>Monader</vt:lpstr>
      <vt:lpstr>Opgave</vt:lpstr>
      <vt:lpstr>Opgave</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Ontologiske positioner</dc:title>
  <dc:creator>Andreas Hauervig</dc:creator>
  <cp:lastModifiedBy>Andreas Hauervig</cp:lastModifiedBy>
  <cp:revision>1</cp:revision>
  <dcterms:created xsi:type="dcterms:W3CDTF">2024-08-18T08:56:16Z</dcterms:created>
  <dcterms:modified xsi:type="dcterms:W3CDTF">2024-08-19T02:52:44Z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