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57" r:id="rId3"/>
    <p:sldId id="264" r:id="rId4"/>
    <p:sldId id="258" r:id="rId5"/>
    <p:sldId id="265" r:id="rId6"/>
    <p:sldId id="260" r:id="rId7"/>
    <p:sldId id="259" r:id="rId8"/>
    <p:sldId id="261" r:id="rId9"/>
    <p:sldId id="262" r:id="rId10"/>
    <p:sldId id="263"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92" d="100"/>
          <a:sy n="92" d="100"/>
        </p:scale>
        <p:origin x="498" y="9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defRPr>
            </a:lvl1pPr>
          </a:lstStyle>
          <a:p>
            <a:r>
              <a:rPr lang="da-DK" smtClean="0"/>
              <a:t>Klik for at redigere i master</a:t>
            </a:r>
            <a:endParaRPr lang="en-US" dirty="0"/>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spc="3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da-DK" smtClean="0"/>
              <a:t>Klik for at redigere i master</a:t>
            </a:r>
            <a:endParaRPr lang="en-US" dirty="0"/>
          </a:p>
        </p:txBody>
      </p:sp>
      <p:sp>
        <p:nvSpPr>
          <p:cNvPr id="7" name="Rectangle 6"/>
          <p:cNvSpPr/>
          <p:nvPr/>
        </p:nvSpPr>
        <p:spPr>
          <a:xfrm>
            <a:off x="0" y="0"/>
            <a:ext cx="457200" cy="6858000"/>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Date Placeholder 7"/>
          <p:cNvSpPr>
            <a:spLocks noGrp="1"/>
          </p:cNvSpPr>
          <p:nvPr>
            <p:ph type="dt" sz="half" idx="10"/>
          </p:nvPr>
        </p:nvSpPr>
        <p:spPr/>
        <p:txBody>
          <a:bodyPr/>
          <a:lstStyle/>
          <a:p>
            <a:fld id="{726ED139-0480-4198-83E2-68CE0B25BC9B}" type="datetimeFigureOut">
              <a:rPr lang="en-US" dirty="0"/>
              <a:t>5/20/2014</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mtClean="0"/>
              <a:t>Klik for at redigere i master</a:t>
            </a:r>
            <a:endParaRPr lang="en-US" dirty="0"/>
          </a:p>
        </p:txBody>
      </p:sp>
      <p:sp>
        <p:nvSpPr>
          <p:cNvPr id="3" name="Content Placeholder 2"/>
          <p:cNvSpPr>
            <a:spLocks noGrp="1"/>
          </p:cNvSpPr>
          <p:nvPr>
            <p:ph idx="1"/>
          </p:nvPr>
        </p:nvSpPr>
        <p:spPr/>
        <p:txBody>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4" name="Date Placeholder 3"/>
          <p:cNvSpPr>
            <a:spLocks noGrp="1"/>
          </p:cNvSpPr>
          <p:nvPr>
            <p:ph type="dt" sz="half" idx="10"/>
          </p:nvPr>
        </p:nvSpPr>
        <p:spPr/>
        <p:txBody>
          <a:bodyPr/>
          <a:lstStyle/>
          <a:p>
            <a:fld id="{B082BD47-5F5E-4508-9DFC-0021F20B392D}" type="datetimeFigureOut">
              <a:rPr lang="en-US" dirty="0"/>
              <a:t>5/20/2014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dirty="0"/>
          </a:p>
        </p:txBody>
      </p:sp>
      <p:sp>
        <p:nvSpPr>
          <p:cNvPr id="8" name="Rectangle 7"/>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1"/>
            </a:lvl1pPr>
          </a:lstStyle>
          <a:p>
            <a:r>
              <a:rPr lang="da-DK" smtClean="0"/>
              <a:t>Klik for at redigere i master</a:t>
            </a:r>
            <a:endParaRPr lang="en-US" dirty="0"/>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spc="30" baseline="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smtClean="0"/>
              <a:t>Klik for at redigere i master</a:t>
            </a:r>
          </a:p>
        </p:txBody>
      </p:sp>
      <p:sp>
        <p:nvSpPr>
          <p:cNvPr id="4" name="Date Placeholder 3"/>
          <p:cNvSpPr>
            <a:spLocks noGrp="1"/>
          </p:cNvSpPr>
          <p:nvPr>
            <p:ph type="dt" sz="half" idx="10"/>
          </p:nvPr>
        </p:nvSpPr>
        <p:spPr/>
        <p:txBody>
          <a:bodyPr/>
          <a:lstStyle/>
          <a:p>
            <a:fld id="{07BB23E3-326B-4424-9A50-2CBB9CA4B2E5}" type="datetimeFigureOut">
              <a:rPr lang="en-US" dirty="0"/>
              <a:t>5/20/2014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dirty="0"/>
          </a:p>
        </p:txBody>
      </p:sp>
      <p:sp>
        <p:nvSpPr>
          <p:cNvPr id="8" name="Rectangle 7"/>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mtClean="0"/>
              <a:t>Klik for at redigere i master</a:t>
            </a:r>
            <a:endParaRPr lang="en-US" dirty="0"/>
          </a:p>
        </p:txBody>
      </p:sp>
      <p:sp>
        <p:nvSpPr>
          <p:cNvPr id="3" name="Content Placeholder 2"/>
          <p:cNvSpPr>
            <a:spLocks noGrp="1"/>
          </p:cNvSpPr>
          <p:nvPr>
            <p:ph sz="half" idx="1"/>
          </p:nvPr>
        </p:nvSpPr>
        <p:spPr>
          <a:xfrm>
            <a:off x="1261872" y="1828800"/>
            <a:ext cx="4480560" cy="4351337"/>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4" name="Content Placeholder 3"/>
          <p:cNvSpPr>
            <a:spLocks noGrp="1"/>
          </p:cNvSpPr>
          <p:nvPr>
            <p:ph sz="half" idx="2"/>
          </p:nvPr>
        </p:nvSpPr>
        <p:spPr>
          <a:xfrm>
            <a:off x="6126480" y="1828800"/>
            <a:ext cx="4480560" cy="4351337"/>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5" name="Date Placeholder 4"/>
          <p:cNvSpPr>
            <a:spLocks noGrp="1"/>
          </p:cNvSpPr>
          <p:nvPr>
            <p:ph type="dt" sz="half" idx="10"/>
          </p:nvPr>
        </p:nvSpPr>
        <p:spPr/>
        <p:txBody>
          <a:bodyPr/>
          <a:lstStyle/>
          <a:p>
            <a:fld id="{FAA09F6F-C437-48B6-80BB-8E50899C06AF}" type="datetimeFigureOut">
              <a:rPr lang="en-US" dirty="0"/>
              <a:t>5/20/2014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‹nr.›</a:t>
            </a:fld>
            <a:endParaRPr lang="en-US" dirty="0"/>
          </a:p>
        </p:txBody>
      </p:sp>
      <p:sp>
        <p:nvSpPr>
          <p:cNvPr id="8" name="Rectangle 7"/>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da-DK" smtClean="0"/>
              <a:t>Klik for at redigere i master</a:t>
            </a:r>
            <a:endParaRPr lang="en-US" dirty="0"/>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da-DK" smtClean="0"/>
              <a:t>Klik for at redigere i master</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7" name="Date Placeholder 6"/>
          <p:cNvSpPr>
            <a:spLocks noGrp="1"/>
          </p:cNvSpPr>
          <p:nvPr>
            <p:ph type="dt" sz="half" idx="10"/>
          </p:nvPr>
        </p:nvSpPr>
        <p:spPr/>
        <p:txBody>
          <a:bodyPr/>
          <a:lstStyle/>
          <a:p>
            <a:fld id="{1A776D14-B85F-4865-804C-5734F9C85CDD}" type="datetimeFigureOut">
              <a:rPr lang="en-US" dirty="0"/>
              <a:t>5/20/2014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‹nr.›</a:t>
            </a:fld>
            <a:endParaRPr lang="en-US" dirty="0"/>
          </a:p>
        </p:txBody>
      </p:sp>
      <p:sp>
        <p:nvSpPr>
          <p:cNvPr id="11" name="Rectangle 10"/>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da-DK" smtClean="0"/>
              <a:t>Klik for at redigere i master</a:t>
            </a:r>
            <a:endParaRPr lang="en-US" dirty="0"/>
          </a:p>
        </p:txBody>
      </p:sp>
      <p:sp>
        <p:nvSpPr>
          <p:cNvPr id="3" name="Date Placeholder 2"/>
          <p:cNvSpPr>
            <a:spLocks noGrp="1"/>
          </p:cNvSpPr>
          <p:nvPr>
            <p:ph type="dt" sz="half" idx="10"/>
          </p:nvPr>
        </p:nvSpPr>
        <p:spPr/>
        <p:txBody>
          <a:bodyPr/>
          <a:lstStyle/>
          <a:p>
            <a:fld id="{A8956C38-6601-4688-9146-5E61D8B04598}" type="datetimeFigureOut">
              <a:rPr lang="en-US" dirty="0"/>
              <a:t>5/20/2014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‹nr.›</a:t>
            </a:fld>
            <a:endParaRPr lang="en-US" dirty="0"/>
          </a:p>
        </p:txBody>
      </p:sp>
      <p:sp>
        <p:nvSpPr>
          <p:cNvPr id="7" name="Rectangle 6"/>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46061E-CDAE-49E3-92CB-288B639C3B6F}" type="datetimeFigureOut">
              <a:rPr lang="en-US" dirty="0"/>
              <a:t>5/20/2014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‹nr.›</a:t>
            </a:fld>
            <a:endParaRPr lang="en-US" dirty="0"/>
          </a:p>
        </p:txBody>
      </p:sp>
      <p:sp>
        <p:nvSpPr>
          <p:cNvPr id="5" name="Rectangle 4"/>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2800" b="1" baseline="0"/>
            </a:lvl1pPr>
          </a:lstStyle>
          <a:p>
            <a:r>
              <a:rPr lang="da-DK" smtClean="0"/>
              <a:t>Klik for at redigere i master</a:t>
            </a:r>
            <a:endParaRPr lang="en-US" dirty="0"/>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i master</a:t>
            </a:r>
          </a:p>
        </p:txBody>
      </p:sp>
      <p:sp>
        <p:nvSpPr>
          <p:cNvPr id="5" name="Date Placeholder 4"/>
          <p:cNvSpPr>
            <a:spLocks noGrp="1"/>
          </p:cNvSpPr>
          <p:nvPr>
            <p:ph type="dt" sz="half" idx="10"/>
          </p:nvPr>
        </p:nvSpPr>
        <p:spPr/>
        <p:txBody>
          <a:bodyPr/>
          <a:lstStyle/>
          <a:p>
            <a:fld id="{A35E9851-4767-4B63-B36B-F772D06043F2}" type="datetimeFigureOut">
              <a:rPr lang="en-US" dirty="0"/>
              <a:t>5/20/2014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1">
                <a:solidFill>
                  <a:schemeClr val="bg1"/>
                </a:solidFill>
              </a:defRPr>
            </a:lvl1pPr>
          </a:lstStyle>
          <a:p>
            <a:r>
              <a:rPr lang="da-DK" smtClean="0"/>
              <a:t>Klik for at redigere i master</a:t>
            </a:r>
            <a:endParaRPr lang="en-US" dirty="0"/>
          </a:p>
        </p:txBody>
      </p:sp>
      <p:sp>
        <p:nvSpPr>
          <p:cNvPr id="3" name="Picture Placeholder 2"/>
          <p:cNvSpPr>
            <a:spLocks noGrp="1" noChangeAspect="1"/>
          </p:cNvSpPr>
          <p:nvPr>
            <p:ph type="pic" idx="1"/>
          </p:nvPr>
        </p:nvSpPr>
        <p:spPr>
          <a:xfrm>
            <a:off x="0" y="0"/>
            <a:ext cx="11292840" cy="512892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smtClean="0"/>
              <a:t>Klik på ikonet for at tilføje et billede</a:t>
            </a:r>
            <a:endParaRPr lang="en-US" dirty="0"/>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400" baseline="0">
                <a:solidFill>
                  <a:schemeClr val="bg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i master</a:t>
            </a:r>
          </a:p>
        </p:txBody>
      </p:sp>
      <p:sp>
        <p:nvSpPr>
          <p:cNvPr id="5" name="Date Placeholder 4"/>
          <p:cNvSpPr>
            <a:spLocks noGrp="1"/>
          </p:cNvSpPr>
          <p:nvPr>
            <p:ph type="dt" sz="half" idx="10"/>
          </p:nvPr>
        </p:nvSpPr>
        <p:spPr/>
        <p:txBody>
          <a:bodyPr/>
          <a:lstStyle/>
          <a:p>
            <a:fld id="{7309A586-BE94-448D-BAE3-D5D323B9149F}" type="datetimeFigureOut">
              <a:rPr lang="en-US" dirty="0"/>
              <a:t>5/20/2014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mtClean="0"/>
              <a:t>Klik for at redigere i master</a:t>
            </a:r>
            <a:endParaRPr lang="en-US" dirty="0"/>
          </a:p>
        </p:txBody>
      </p:sp>
      <p:sp>
        <p:nvSpPr>
          <p:cNvPr id="3" name="Vertical Text Placeholder 2"/>
          <p:cNvSpPr>
            <a:spLocks noGrp="1"/>
          </p:cNvSpPr>
          <p:nvPr>
            <p:ph type="body" orient="vert" idx="1"/>
          </p:nvPr>
        </p:nvSpPr>
        <p:spPr/>
        <p:txBody>
          <a:bodyPr vert="eaVert"/>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4" name="Date Placeholder 3"/>
          <p:cNvSpPr>
            <a:spLocks noGrp="1"/>
          </p:cNvSpPr>
          <p:nvPr>
            <p:ph type="dt" sz="half" idx="10"/>
          </p:nvPr>
        </p:nvSpPr>
        <p:spPr/>
        <p:txBody>
          <a:bodyPr/>
          <a:lstStyle/>
          <a:p>
            <a:fld id="{3A97CE23-3B6A-482C-9BEA-F32A9EB44C40}" type="datetimeFigureOut">
              <a:rPr lang="en-US" dirty="0"/>
              <a:t>5/20/2014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dirty="0"/>
          </a:p>
        </p:txBody>
      </p:sp>
      <p:sp>
        <p:nvSpPr>
          <p:cNvPr id="7" name="Rectangle 6"/>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da-DK" smtClean="0"/>
              <a:t>Klik for at redigere i master</a:t>
            </a:r>
            <a:endParaRPr lang="en-US" dirty="0"/>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4" name="Date Placeholder 3"/>
          <p:cNvSpPr>
            <a:spLocks noGrp="1"/>
          </p:cNvSpPr>
          <p:nvPr>
            <p:ph type="dt" sz="half" idx="10"/>
          </p:nvPr>
        </p:nvSpPr>
        <p:spPr/>
        <p:txBody>
          <a:bodyPr/>
          <a:lstStyle/>
          <a:p>
            <a:fld id="{0639C8FD-9717-4D78-9D01-4CBD0AC8CAE0}" type="datetimeFigureOut">
              <a:rPr lang="en-US" dirty="0"/>
              <a:t>5/20/2014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dirty="0"/>
          </a:p>
        </p:txBody>
      </p:sp>
      <p:sp>
        <p:nvSpPr>
          <p:cNvPr id="7" name="Rectangle 6"/>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61872" y="294198"/>
            <a:ext cx="9692640" cy="1397124"/>
          </a:xfrm>
          <a:prstGeom prst="rect">
            <a:avLst/>
          </a:prstGeom>
        </p:spPr>
        <p:txBody>
          <a:bodyPr vert="horz" lIns="91440" tIns="27432" rIns="91440" bIns="45720" rtlCol="0" anchor="b">
            <a:normAutofit/>
          </a:bodyPr>
          <a:lstStyle/>
          <a:p>
            <a:r>
              <a:rPr lang="da-DK" smtClean="0"/>
              <a:t>Klik for at redigere i master</a:t>
            </a:r>
            <a:endParaRPr lang="en-US" dirty="0"/>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accent1">
                    <a:lumMod val="40000"/>
                    <a:lumOff val="60000"/>
                  </a:schemeClr>
                </a:solidFill>
              </a:defRPr>
            </a:lvl1pPr>
          </a:lstStyle>
          <a:p>
            <a:fld id="{ADDEAF24-54CC-4408-99B3-A70A172EFF44}" type="datetimeFigureOut">
              <a:rPr lang="en-US" dirty="0"/>
              <a:t>5/20/2014</a:t>
            </a:fld>
            <a:endParaRPr lang="en-US" dirty="0"/>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accent1">
                    <a:lumMod val="40000"/>
                    <a:lumOff val="60000"/>
                  </a:schemeClr>
                </a:solidFill>
              </a:defRPr>
            </a:lvl1pPr>
          </a:lstStyle>
          <a:p>
            <a:endParaRPr lang="en-US" dirty="0"/>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accent1">
                    <a:lumMod val="60000"/>
                    <a:lumOff val="40000"/>
                  </a:schemeClr>
                </a:solidFill>
                <a:latin typeface="+mj-lt"/>
              </a:defRPr>
            </a:lvl1pPr>
          </a:lstStyle>
          <a:p>
            <a:fld id="{4FAB73BC-B049-4115-A692-8D63A059BFB8}" type="slidenum">
              <a:rPr lang="en-US" dirty="0"/>
              <a:pPr/>
              <a:t>‹nr.›</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4400" b="1" kern="1200" spc="-50" baseline="0">
          <a:solidFill>
            <a:schemeClr val="accent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2000" kern="1200" spc="10" baseline="0">
          <a:solidFill>
            <a:schemeClr val="tx1">
              <a:lumMod val="65000"/>
              <a:lumOff val="35000"/>
            </a:schemeClr>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www.youtube.com/watch?v=OJe1W_HIWmA#t=19"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hyperlink" Target="https://www.youtube.com/watch?v=4BTQrcQpBMs" TargetMode="Externa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pPr algn="ctr"/>
            <a:r>
              <a:rPr lang="da-DK" dirty="0" smtClean="0"/>
              <a:t>England i Verden</a:t>
            </a:r>
            <a:endParaRPr lang="da-DK" dirty="0"/>
          </a:p>
        </p:txBody>
      </p:sp>
      <p:sp>
        <p:nvSpPr>
          <p:cNvPr id="3" name="Undertitel 2"/>
          <p:cNvSpPr>
            <a:spLocks noGrp="1"/>
          </p:cNvSpPr>
          <p:nvPr>
            <p:ph type="subTitle" idx="1"/>
          </p:nvPr>
        </p:nvSpPr>
        <p:spPr/>
        <p:txBody>
          <a:bodyPr>
            <a:normAutofit/>
          </a:bodyPr>
          <a:lstStyle/>
          <a:p>
            <a:pPr algn="ctr"/>
            <a:r>
              <a:rPr lang="da-DK" sz="8000" dirty="0" smtClean="0"/>
              <a:t>Imperialisme</a:t>
            </a:r>
            <a:endParaRPr lang="da-DK" sz="8000" dirty="0"/>
          </a:p>
        </p:txBody>
      </p:sp>
    </p:spTree>
    <p:extLst>
      <p:ext uri="{BB962C8B-B14F-4D97-AF65-F5344CB8AC3E}">
        <p14:creationId xmlns:p14="http://schemas.microsoft.com/office/powerpoint/2010/main" val="23438501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a-DK" dirty="0" smtClean="0"/>
              <a:t>Hvad er imperialisme?</a:t>
            </a:r>
            <a:endParaRPr lang="da-DK" dirty="0"/>
          </a:p>
        </p:txBody>
      </p:sp>
      <p:sp>
        <p:nvSpPr>
          <p:cNvPr id="3" name="Pladsholder til indhold 2"/>
          <p:cNvSpPr>
            <a:spLocks noGrp="1"/>
          </p:cNvSpPr>
          <p:nvPr>
            <p:ph idx="1"/>
          </p:nvPr>
        </p:nvSpPr>
        <p:spPr/>
        <p:txBody>
          <a:bodyPr>
            <a:normAutofit fontScale="92500" lnSpcReduction="20000"/>
          </a:bodyPr>
          <a:lstStyle/>
          <a:p>
            <a:r>
              <a:rPr lang="da-DK" dirty="0"/>
              <a:t>Begrebet imperialisme stammer fra det romerske imperium, hvor én stat - Rom - underlagde sig mange lande og derigennem skabte et verdensrige.</a:t>
            </a:r>
          </a:p>
          <a:p>
            <a:r>
              <a:rPr lang="da-DK" dirty="0"/>
              <a:t>Der er tale om imperialisme, når én stat, oftest en stormagt, tiltager sig politisk overhøjhed over andre lande eller områder uden samtykke fra de pågældende områders befolkninger.</a:t>
            </a:r>
          </a:p>
          <a:p>
            <a:r>
              <a:rPr lang="da-DK" dirty="0"/>
              <a:t>Udtrykket bruges først og fremmest om europæisk imperialisme, der begyndte med de </a:t>
            </a:r>
            <a:r>
              <a:rPr lang="da-DK" dirty="0" smtClean="0"/>
              <a:t>spanske og portugisiske opdagelsesrejser</a:t>
            </a:r>
            <a:r>
              <a:rPr lang="da-DK" dirty="0">
                <a:solidFill>
                  <a:schemeClr val="tx1"/>
                </a:solidFill>
              </a:rPr>
              <a:t> </a:t>
            </a:r>
            <a:r>
              <a:rPr lang="da-DK" dirty="0"/>
              <a:t>omkring 1500 og fulgtes op at især britisk, men også fransk, hollandsk og tysk imperialisme, som nåede sit højdepunkt i årene op til Første Verdenskrig.</a:t>
            </a:r>
          </a:p>
          <a:p>
            <a:r>
              <a:rPr lang="da-DK" dirty="0"/>
              <a:t>Den europæiske imperialisme, som også kaldes kolonialisme, havde i nogen verdensdele karakter af omfattende bosættelser (Nord- og Sydamerika, Australien), i andre af europæisk styre over de indfødte befolkninger (Afrika, Asien)</a:t>
            </a:r>
          </a:p>
          <a:p>
            <a:endParaRPr lang="da-DK" dirty="0"/>
          </a:p>
        </p:txBody>
      </p:sp>
    </p:spTree>
    <p:extLst>
      <p:ext uri="{BB962C8B-B14F-4D97-AF65-F5344CB8AC3E}">
        <p14:creationId xmlns:p14="http://schemas.microsoft.com/office/powerpoint/2010/main" val="13300963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European </a:t>
            </a:r>
            <a:r>
              <a:rPr lang="da-DK" dirty="0" err="1" smtClean="0"/>
              <a:t>Imperialism</a:t>
            </a:r>
            <a:r>
              <a:rPr lang="da-DK" dirty="0" smtClean="0"/>
              <a:t> in </a:t>
            </a:r>
            <a:r>
              <a:rPr lang="da-DK" dirty="0" err="1" smtClean="0"/>
              <a:t>Africa</a:t>
            </a:r>
            <a:endParaRPr lang="da-DK" dirty="0"/>
          </a:p>
        </p:txBody>
      </p:sp>
      <p:sp>
        <p:nvSpPr>
          <p:cNvPr id="4" name="Pladsholder til indhold 3"/>
          <p:cNvSpPr>
            <a:spLocks noGrp="1"/>
          </p:cNvSpPr>
          <p:nvPr>
            <p:ph idx="1"/>
          </p:nvPr>
        </p:nvSpPr>
        <p:spPr/>
        <p:txBody>
          <a:bodyPr/>
          <a:lstStyle/>
          <a:p>
            <a:endParaRPr lang="da-DK" dirty="0"/>
          </a:p>
        </p:txBody>
      </p:sp>
      <p:sp>
        <p:nvSpPr>
          <p:cNvPr id="6" name="Pladsholder til indhold 2"/>
          <p:cNvSpPr txBox="1">
            <a:spLocks/>
          </p:cNvSpPr>
          <p:nvPr/>
        </p:nvSpPr>
        <p:spPr>
          <a:xfrm>
            <a:off x="2498391" y="4862944"/>
            <a:ext cx="8595360" cy="4351337"/>
          </a:xfrm>
          <a:prstGeom prst="rect">
            <a:avLst/>
          </a:prstGeom>
        </p:spPr>
        <p:txBody>
          <a:bodyPr vert="horz" lIns="91440" tIns="45720" rIns="91440" bIns="45720" rtlCol="0">
            <a:normAutofit/>
          </a:bodyPr>
          <a:lst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2000" kern="1200" spc="10" baseline="0">
                <a:solidFill>
                  <a:schemeClr val="tx1">
                    <a:lumMod val="65000"/>
                    <a:lumOff val="35000"/>
                  </a:schemeClr>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r>
              <a:rPr lang="da-DK" dirty="0" smtClean="0">
                <a:hlinkClick r:id="rId2"/>
              </a:rPr>
              <a:t>https://www.youtube.com/watch?v=OJe1W_HIWmA#t=19</a:t>
            </a:r>
            <a:endParaRPr lang="da-DK" dirty="0" smtClean="0"/>
          </a:p>
          <a:p>
            <a:endParaRPr lang="da-DK" dirty="0"/>
          </a:p>
        </p:txBody>
      </p:sp>
      <p:pic>
        <p:nvPicPr>
          <p:cNvPr id="7" name="Picture 2" descr="http://i.ytimg.com/vi/OJe1W_HIWmA/mqdefaul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2094" y="2211819"/>
            <a:ext cx="3048000" cy="1714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69166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a-DK" dirty="0" smtClean="0"/>
              <a:t>Engelsk imperialisme</a:t>
            </a:r>
            <a:endParaRPr lang="da-DK" dirty="0"/>
          </a:p>
        </p:txBody>
      </p:sp>
      <p:pic>
        <p:nvPicPr>
          <p:cNvPr id="1026" name="Picture 2" descr="http://ibog.verdenefter1914.systime.dk/typo3temp/pics/6108d8a3f0.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41462" y="1828800"/>
            <a:ext cx="6035927"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37294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 1"/>
          <p:cNvGraphicFramePr>
            <a:graphicFrameLocks noGrp="1"/>
          </p:cNvGraphicFramePr>
          <p:nvPr>
            <p:extLst>
              <p:ext uri="{D42A27DB-BD31-4B8C-83A1-F6EECF244321}">
                <p14:modId xmlns:p14="http://schemas.microsoft.com/office/powerpoint/2010/main" val="929029181"/>
              </p:ext>
            </p:extLst>
          </p:nvPr>
        </p:nvGraphicFramePr>
        <p:xfrm>
          <a:off x="1924492" y="1052622"/>
          <a:ext cx="8325296" cy="5167426"/>
        </p:xfrm>
        <a:graphic>
          <a:graphicData uri="http://schemas.openxmlformats.org/drawingml/2006/table">
            <a:tbl>
              <a:tblPr/>
              <a:tblGrid>
                <a:gridCol w="2081324"/>
                <a:gridCol w="2081324"/>
                <a:gridCol w="2081324"/>
                <a:gridCol w="2081324"/>
              </a:tblGrid>
              <a:tr h="2399161">
                <a:tc>
                  <a:txBody>
                    <a:bodyPr/>
                    <a:lstStyle/>
                    <a:p>
                      <a:pPr algn="ctr" fontAlgn="t"/>
                      <a:endParaRPr lang="da-DK" b="1" dirty="0">
                        <a:effectLst/>
                      </a:endParaRPr>
                    </a:p>
                  </a:txBody>
                  <a:tcPr>
                    <a:lnL w="9525" cap="flat" cmpd="sng" algn="ctr">
                      <a:solidFill>
                        <a:srgbClr val="DBDBDB"/>
                      </a:solidFill>
                      <a:prstDash val="solid"/>
                      <a:round/>
                      <a:headEnd type="none" w="med" len="med"/>
                      <a:tailEnd type="none" w="med" len="med"/>
                    </a:lnL>
                    <a:lnR w="9525" cap="flat" cmpd="sng" algn="ctr">
                      <a:solidFill>
                        <a:srgbClr val="DBDBDB"/>
                      </a:solidFill>
                      <a:prstDash val="solid"/>
                      <a:round/>
                      <a:headEnd type="none" w="med" len="med"/>
                      <a:tailEnd type="none" w="med" len="med"/>
                    </a:lnR>
                    <a:lnT w="9525" cap="flat" cmpd="sng" algn="ctr">
                      <a:solidFill>
                        <a:srgbClr val="DBDBDB"/>
                      </a:solidFill>
                      <a:prstDash val="solid"/>
                      <a:round/>
                      <a:headEnd type="none" w="med" len="med"/>
                      <a:tailEnd type="none" w="med" len="med"/>
                    </a:lnT>
                    <a:lnB w="9525" cap="flat" cmpd="sng" algn="ctr">
                      <a:solidFill>
                        <a:srgbClr val="DBDBDB"/>
                      </a:solidFill>
                      <a:prstDash val="solid"/>
                      <a:round/>
                      <a:headEnd type="none" w="med" len="med"/>
                      <a:tailEnd type="none" w="med" len="med"/>
                    </a:lnB>
                    <a:solidFill>
                      <a:srgbClr val="DED2B5"/>
                    </a:solidFill>
                  </a:tcPr>
                </a:tc>
                <a:tc>
                  <a:txBody>
                    <a:bodyPr/>
                    <a:lstStyle/>
                    <a:p>
                      <a:pPr algn="ctr" fontAlgn="t"/>
                      <a:r>
                        <a:rPr lang="da-DK" b="1">
                          <a:effectLst/>
                        </a:rPr>
                        <a:t>Årstal</a:t>
                      </a:r>
                    </a:p>
                  </a:txBody>
                  <a:tcPr>
                    <a:lnL w="9525" cap="flat" cmpd="sng" algn="ctr">
                      <a:solidFill>
                        <a:srgbClr val="DBDBDB"/>
                      </a:solidFill>
                      <a:prstDash val="solid"/>
                      <a:round/>
                      <a:headEnd type="none" w="med" len="med"/>
                      <a:tailEnd type="none" w="med" len="med"/>
                    </a:lnL>
                    <a:lnR w="9525" cap="flat" cmpd="sng" algn="ctr">
                      <a:solidFill>
                        <a:srgbClr val="DBDBDB"/>
                      </a:solidFill>
                      <a:prstDash val="solid"/>
                      <a:round/>
                      <a:headEnd type="none" w="med" len="med"/>
                      <a:tailEnd type="none" w="med" len="med"/>
                    </a:lnR>
                    <a:lnT w="9525" cap="flat" cmpd="sng" algn="ctr">
                      <a:solidFill>
                        <a:srgbClr val="DBDBDB"/>
                      </a:solidFill>
                      <a:prstDash val="solid"/>
                      <a:round/>
                      <a:headEnd type="none" w="med" len="med"/>
                      <a:tailEnd type="none" w="med" len="med"/>
                    </a:lnT>
                    <a:lnB w="9525" cap="flat" cmpd="sng" algn="ctr">
                      <a:solidFill>
                        <a:srgbClr val="DBDBDB"/>
                      </a:solidFill>
                      <a:prstDash val="solid"/>
                      <a:round/>
                      <a:headEnd type="none" w="med" len="med"/>
                      <a:tailEnd type="none" w="med" len="med"/>
                    </a:lnB>
                    <a:solidFill>
                      <a:srgbClr val="DED2B5"/>
                    </a:solidFill>
                  </a:tcPr>
                </a:tc>
                <a:tc>
                  <a:txBody>
                    <a:bodyPr/>
                    <a:lstStyle/>
                    <a:p>
                      <a:pPr algn="ctr" fontAlgn="t"/>
                      <a:r>
                        <a:rPr lang="da-DK" b="1" dirty="0">
                          <a:effectLst/>
                        </a:rPr>
                        <a:t>Areal i 1000 km2</a:t>
                      </a:r>
                    </a:p>
                  </a:txBody>
                  <a:tcPr>
                    <a:lnL w="9525" cap="flat" cmpd="sng" algn="ctr">
                      <a:solidFill>
                        <a:srgbClr val="DBDBDB"/>
                      </a:solidFill>
                      <a:prstDash val="solid"/>
                      <a:round/>
                      <a:headEnd type="none" w="med" len="med"/>
                      <a:tailEnd type="none" w="med" len="med"/>
                    </a:lnL>
                    <a:lnR w="9525" cap="flat" cmpd="sng" algn="ctr">
                      <a:solidFill>
                        <a:srgbClr val="DBDBDB"/>
                      </a:solidFill>
                      <a:prstDash val="solid"/>
                      <a:round/>
                      <a:headEnd type="none" w="med" len="med"/>
                      <a:tailEnd type="none" w="med" len="med"/>
                    </a:lnR>
                    <a:lnT w="9525" cap="flat" cmpd="sng" algn="ctr">
                      <a:solidFill>
                        <a:srgbClr val="DBDBDB"/>
                      </a:solidFill>
                      <a:prstDash val="solid"/>
                      <a:round/>
                      <a:headEnd type="none" w="med" len="med"/>
                      <a:tailEnd type="none" w="med" len="med"/>
                    </a:lnT>
                    <a:lnB w="9525" cap="flat" cmpd="sng" algn="ctr">
                      <a:solidFill>
                        <a:srgbClr val="DBDBDB"/>
                      </a:solidFill>
                      <a:prstDash val="solid"/>
                      <a:round/>
                      <a:headEnd type="none" w="med" len="med"/>
                      <a:tailEnd type="none" w="med" len="med"/>
                    </a:lnB>
                    <a:solidFill>
                      <a:srgbClr val="DED2B5"/>
                    </a:solidFill>
                  </a:tcPr>
                </a:tc>
                <a:tc>
                  <a:txBody>
                    <a:bodyPr/>
                    <a:lstStyle/>
                    <a:p>
                      <a:pPr algn="ctr" fontAlgn="t"/>
                      <a:r>
                        <a:rPr lang="da-DK" b="1" dirty="0">
                          <a:effectLst/>
                        </a:rPr>
                        <a:t>Indbyggere i millioner</a:t>
                      </a:r>
                    </a:p>
                  </a:txBody>
                  <a:tcPr>
                    <a:lnL w="9525" cap="flat" cmpd="sng" algn="ctr">
                      <a:solidFill>
                        <a:srgbClr val="DBDBDB"/>
                      </a:solidFill>
                      <a:prstDash val="solid"/>
                      <a:round/>
                      <a:headEnd type="none" w="med" len="med"/>
                      <a:tailEnd type="none" w="med" len="med"/>
                    </a:lnL>
                    <a:lnR w="9525" cap="flat" cmpd="sng" algn="ctr">
                      <a:solidFill>
                        <a:srgbClr val="DBDBDB"/>
                      </a:solidFill>
                      <a:prstDash val="solid"/>
                      <a:round/>
                      <a:headEnd type="none" w="med" len="med"/>
                      <a:tailEnd type="none" w="med" len="med"/>
                    </a:lnR>
                    <a:lnT w="9525" cap="flat" cmpd="sng" algn="ctr">
                      <a:solidFill>
                        <a:srgbClr val="DBDBDB"/>
                      </a:solidFill>
                      <a:prstDash val="solid"/>
                      <a:round/>
                      <a:headEnd type="none" w="med" len="med"/>
                      <a:tailEnd type="none" w="med" len="med"/>
                    </a:lnT>
                    <a:lnB w="9525" cap="flat" cmpd="sng" algn="ctr">
                      <a:solidFill>
                        <a:srgbClr val="DBDBDB"/>
                      </a:solidFill>
                      <a:prstDash val="solid"/>
                      <a:round/>
                      <a:headEnd type="none" w="med" len="med"/>
                      <a:tailEnd type="none" w="med" len="med"/>
                    </a:lnB>
                    <a:solidFill>
                      <a:srgbClr val="DED2B5"/>
                    </a:solidFill>
                  </a:tcPr>
                </a:tc>
              </a:tr>
              <a:tr h="1291857">
                <a:tc>
                  <a:txBody>
                    <a:bodyPr/>
                    <a:lstStyle/>
                    <a:p>
                      <a:pPr algn="l" fontAlgn="t"/>
                      <a:r>
                        <a:rPr lang="da-DK" b="1">
                          <a:effectLst/>
                        </a:rPr>
                        <a:t>Storbritannien</a:t>
                      </a:r>
                    </a:p>
                  </a:txBody>
                  <a:tcPr>
                    <a:lnL w="9525" cap="flat" cmpd="sng" algn="ctr">
                      <a:solidFill>
                        <a:srgbClr val="DBDBDB"/>
                      </a:solidFill>
                      <a:prstDash val="solid"/>
                      <a:round/>
                      <a:headEnd type="none" w="med" len="med"/>
                      <a:tailEnd type="none" w="med" len="med"/>
                    </a:lnL>
                    <a:lnR w="9525" cap="flat" cmpd="sng" algn="ctr">
                      <a:solidFill>
                        <a:srgbClr val="DBDBDB"/>
                      </a:solidFill>
                      <a:prstDash val="solid"/>
                      <a:round/>
                      <a:headEnd type="none" w="med" len="med"/>
                      <a:tailEnd type="none" w="med" len="med"/>
                    </a:lnR>
                    <a:lnT w="9525" cap="flat" cmpd="sng" algn="ctr">
                      <a:solidFill>
                        <a:srgbClr val="DBDBDB"/>
                      </a:solidFill>
                      <a:prstDash val="solid"/>
                      <a:round/>
                      <a:headEnd type="none" w="med" len="med"/>
                      <a:tailEnd type="none" w="med" len="med"/>
                    </a:lnT>
                    <a:lnB w="9525" cap="flat" cmpd="sng" algn="ctr">
                      <a:solidFill>
                        <a:srgbClr val="DBDBDB"/>
                      </a:solidFill>
                      <a:prstDash val="solid"/>
                      <a:round/>
                      <a:headEnd type="none" w="med" len="med"/>
                      <a:tailEnd type="none" w="med" len="med"/>
                    </a:lnB>
                    <a:solidFill>
                      <a:srgbClr val="DED2B5"/>
                    </a:solidFill>
                  </a:tcPr>
                </a:tc>
                <a:tc>
                  <a:txBody>
                    <a:bodyPr/>
                    <a:lstStyle/>
                    <a:p>
                      <a:pPr algn="l" fontAlgn="t"/>
                      <a:r>
                        <a:rPr lang="da-DK">
                          <a:effectLst/>
                        </a:rPr>
                        <a:t>1881</a:t>
                      </a:r>
                    </a:p>
                  </a:txBody>
                  <a:tcPr>
                    <a:lnL w="9525" cap="flat" cmpd="sng" algn="ctr">
                      <a:solidFill>
                        <a:srgbClr val="DBDBDB"/>
                      </a:solidFill>
                      <a:prstDash val="solid"/>
                      <a:round/>
                      <a:headEnd type="none" w="med" len="med"/>
                      <a:tailEnd type="none" w="med" len="med"/>
                    </a:lnL>
                    <a:lnR w="9525" cap="flat" cmpd="sng" algn="ctr">
                      <a:solidFill>
                        <a:srgbClr val="DBDBDB"/>
                      </a:solidFill>
                      <a:prstDash val="solid"/>
                      <a:round/>
                      <a:headEnd type="none" w="med" len="med"/>
                      <a:tailEnd type="none" w="med" len="med"/>
                    </a:lnR>
                    <a:lnT w="9525" cap="flat" cmpd="sng" algn="ctr">
                      <a:solidFill>
                        <a:srgbClr val="DBDBDB"/>
                      </a:solidFill>
                      <a:prstDash val="solid"/>
                      <a:round/>
                      <a:headEnd type="none" w="med" len="med"/>
                      <a:tailEnd type="none" w="med" len="med"/>
                    </a:lnT>
                    <a:lnB w="9525" cap="flat" cmpd="sng" algn="ctr">
                      <a:solidFill>
                        <a:srgbClr val="DBDBDB"/>
                      </a:solidFill>
                      <a:prstDash val="solid"/>
                      <a:round/>
                      <a:headEnd type="none" w="med" len="med"/>
                      <a:tailEnd type="none" w="med" len="med"/>
                    </a:lnB>
                  </a:tcPr>
                </a:tc>
                <a:tc>
                  <a:txBody>
                    <a:bodyPr/>
                    <a:lstStyle/>
                    <a:p>
                      <a:pPr algn="l" fontAlgn="t"/>
                      <a:r>
                        <a:rPr lang="da-DK">
                          <a:effectLst/>
                        </a:rPr>
                        <a:t>22.136</a:t>
                      </a:r>
                    </a:p>
                  </a:txBody>
                  <a:tcPr>
                    <a:lnL w="9525" cap="flat" cmpd="sng" algn="ctr">
                      <a:solidFill>
                        <a:srgbClr val="DBDBDB"/>
                      </a:solidFill>
                      <a:prstDash val="solid"/>
                      <a:round/>
                      <a:headEnd type="none" w="med" len="med"/>
                      <a:tailEnd type="none" w="med" len="med"/>
                    </a:lnL>
                    <a:lnR w="9525" cap="flat" cmpd="sng" algn="ctr">
                      <a:solidFill>
                        <a:srgbClr val="DBDBDB"/>
                      </a:solidFill>
                      <a:prstDash val="solid"/>
                      <a:round/>
                      <a:headEnd type="none" w="med" len="med"/>
                      <a:tailEnd type="none" w="med" len="med"/>
                    </a:lnR>
                    <a:lnT w="9525" cap="flat" cmpd="sng" algn="ctr">
                      <a:solidFill>
                        <a:srgbClr val="DBDBDB"/>
                      </a:solidFill>
                      <a:prstDash val="solid"/>
                      <a:round/>
                      <a:headEnd type="none" w="med" len="med"/>
                      <a:tailEnd type="none" w="med" len="med"/>
                    </a:lnT>
                    <a:lnB w="9525" cap="flat" cmpd="sng" algn="ctr">
                      <a:solidFill>
                        <a:srgbClr val="DBDBDB"/>
                      </a:solidFill>
                      <a:prstDash val="solid"/>
                      <a:round/>
                      <a:headEnd type="none" w="med" len="med"/>
                      <a:tailEnd type="none" w="med" len="med"/>
                    </a:lnB>
                  </a:tcPr>
                </a:tc>
                <a:tc>
                  <a:txBody>
                    <a:bodyPr/>
                    <a:lstStyle/>
                    <a:p>
                      <a:pPr algn="l" fontAlgn="t"/>
                      <a:r>
                        <a:rPr lang="da-DK" dirty="0">
                          <a:effectLst/>
                        </a:rPr>
                        <a:t>257,3</a:t>
                      </a:r>
                    </a:p>
                  </a:txBody>
                  <a:tcPr>
                    <a:lnL w="9525" cap="flat" cmpd="sng" algn="ctr">
                      <a:solidFill>
                        <a:srgbClr val="DBDBDB"/>
                      </a:solidFill>
                      <a:prstDash val="solid"/>
                      <a:round/>
                      <a:headEnd type="none" w="med" len="med"/>
                      <a:tailEnd type="none" w="med" len="med"/>
                    </a:lnL>
                    <a:lnR w="9525" cap="flat" cmpd="sng" algn="ctr">
                      <a:solidFill>
                        <a:srgbClr val="DBDBDB"/>
                      </a:solidFill>
                      <a:prstDash val="solid"/>
                      <a:round/>
                      <a:headEnd type="none" w="med" len="med"/>
                      <a:tailEnd type="none" w="med" len="med"/>
                    </a:lnR>
                    <a:lnT w="9525" cap="flat" cmpd="sng" algn="ctr">
                      <a:solidFill>
                        <a:srgbClr val="DBDBDB"/>
                      </a:solidFill>
                      <a:prstDash val="solid"/>
                      <a:round/>
                      <a:headEnd type="none" w="med" len="med"/>
                      <a:tailEnd type="none" w="med" len="med"/>
                    </a:lnT>
                    <a:lnB w="9525" cap="flat" cmpd="sng" algn="ctr">
                      <a:solidFill>
                        <a:srgbClr val="DBDBDB"/>
                      </a:solidFill>
                      <a:prstDash val="solid"/>
                      <a:round/>
                      <a:headEnd type="none" w="med" len="med"/>
                      <a:tailEnd type="none" w="med" len="med"/>
                    </a:lnB>
                  </a:tcPr>
                </a:tc>
              </a:tr>
              <a:tr h="738204">
                <a:tc>
                  <a:txBody>
                    <a:bodyPr/>
                    <a:lstStyle/>
                    <a:p>
                      <a:pPr algn="l" fontAlgn="t"/>
                      <a:endParaRPr lang="da-DK" b="1">
                        <a:effectLst/>
                      </a:endParaRPr>
                    </a:p>
                  </a:txBody>
                  <a:tcPr>
                    <a:lnL w="9525" cap="flat" cmpd="sng" algn="ctr">
                      <a:solidFill>
                        <a:srgbClr val="DBDBDB"/>
                      </a:solidFill>
                      <a:prstDash val="solid"/>
                      <a:round/>
                      <a:headEnd type="none" w="med" len="med"/>
                      <a:tailEnd type="none" w="med" len="med"/>
                    </a:lnL>
                    <a:lnR w="9525" cap="flat" cmpd="sng" algn="ctr">
                      <a:solidFill>
                        <a:srgbClr val="DBDBDB"/>
                      </a:solidFill>
                      <a:prstDash val="solid"/>
                      <a:round/>
                      <a:headEnd type="none" w="med" len="med"/>
                      <a:tailEnd type="none" w="med" len="med"/>
                    </a:lnR>
                    <a:lnT w="9525" cap="flat" cmpd="sng" algn="ctr">
                      <a:solidFill>
                        <a:srgbClr val="DBDBDB"/>
                      </a:solidFill>
                      <a:prstDash val="solid"/>
                      <a:round/>
                      <a:headEnd type="none" w="med" len="med"/>
                      <a:tailEnd type="none" w="med" len="med"/>
                    </a:lnT>
                    <a:lnB w="9525" cap="flat" cmpd="sng" algn="ctr">
                      <a:solidFill>
                        <a:srgbClr val="DBDBDB"/>
                      </a:solidFill>
                      <a:prstDash val="solid"/>
                      <a:round/>
                      <a:headEnd type="none" w="med" len="med"/>
                      <a:tailEnd type="none" w="med" len="med"/>
                    </a:lnB>
                    <a:solidFill>
                      <a:srgbClr val="DED2B5"/>
                    </a:solidFill>
                  </a:tcPr>
                </a:tc>
                <a:tc>
                  <a:txBody>
                    <a:bodyPr/>
                    <a:lstStyle/>
                    <a:p>
                      <a:pPr algn="l" fontAlgn="t"/>
                      <a:r>
                        <a:rPr lang="da-DK">
                          <a:effectLst/>
                        </a:rPr>
                        <a:t>1899</a:t>
                      </a:r>
                    </a:p>
                  </a:txBody>
                  <a:tcPr>
                    <a:lnL w="9525" cap="flat" cmpd="sng" algn="ctr">
                      <a:solidFill>
                        <a:srgbClr val="DBDBDB"/>
                      </a:solidFill>
                      <a:prstDash val="solid"/>
                      <a:round/>
                      <a:headEnd type="none" w="med" len="med"/>
                      <a:tailEnd type="none" w="med" len="med"/>
                    </a:lnL>
                    <a:lnR w="9525" cap="flat" cmpd="sng" algn="ctr">
                      <a:solidFill>
                        <a:srgbClr val="DBDBDB"/>
                      </a:solidFill>
                      <a:prstDash val="solid"/>
                      <a:round/>
                      <a:headEnd type="none" w="med" len="med"/>
                      <a:tailEnd type="none" w="med" len="med"/>
                    </a:lnR>
                    <a:lnT w="9525" cap="flat" cmpd="sng" algn="ctr">
                      <a:solidFill>
                        <a:srgbClr val="DBDBDB"/>
                      </a:solidFill>
                      <a:prstDash val="solid"/>
                      <a:round/>
                      <a:headEnd type="none" w="med" len="med"/>
                      <a:tailEnd type="none" w="med" len="med"/>
                    </a:lnT>
                    <a:lnB w="9525" cap="flat" cmpd="sng" algn="ctr">
                      <a:solidFill>
                        <a:srgbClr val="DBDBDB"/>
                      </a:solidFill>
                      <a:prstDash val="solid"/>
                      <a:round/>
                      <a:headEnd type="none" w="med" len="med"/>
                      <a:tailEnd type="none" w="med" len="med"/>
                    </a:lnB>
                  </a:tcPr>
                </a:tc>
                <a:tc>
                  <a:txBody>
                    <a:bodyPr/>
                    <a:lstStyle/>
                    <a:p>
                      <a:pPr algn="l" fontAlgn="t"/>
                      <a:r>
                        <a:rPr lang="da-DK">
                          <a:effectLst/>
                        </a:rPr>
                        <a:t>27.781</a:t>
                      </a:r>
                    </a:p>
                  </a:txBody>
                  <a:tcPr>
                    <a:lnL w="9525" cap="flat" cmpd="sng" algn="ctr">
                      <a:solidFill>
                        <a:srgbClr val="DBDBDB"/>
                      </a:solidFill>
                      <a:prstDash val="solid"/>
                      <a:round/>
                      <a:headEnd type="none" w="med" len="med"/>
                      <a:tailEnd type="none" w="med" len="med"/>
                    </a:lnL>
                    <a:lnR w="9525" cap="flat" cmpd="sng" algn="ctr">
                      <a:solidFill>
                        <a:srgbClr val="DBDBDB"/>
                      </a:solidFill>
                      <a:prstDash val="solid"/>
                      <a:round/>
                      <a:headEnd type="none" w="med" len="med"/>
                      <a:tailEnd type="none" w="med" len="med"/>
                    </a:lnR>
                    <a:lnT w="9525" cap="flat" cmpd="sng" algn="ctr">
                      <a:solidFill>
                        <a:srgbClr val="DBDBDB"/>
                      </a:solidFill>
                      <a:prstDash val="solid"/>
                      <a:round/>
                      <a:headEnd type="none" w="med" len="med"/>
                      <a:tailEnd type="none" w="med" len="med"/>
                    </a:lnT>
                    <a:lnB w="9525" cap="flat" cmpd="sng" algn="ctr">
                      <a:solidFill>
                        <a:srgbClr val="DBDBDB"/>
                      </a:solidFill>
                      <a:prstDash val="solid"/>
                      <a:round/>
                      <a:headEnd type="none" w="med" len="med"/>
                      <a:tailEnd type="none" w="med" len="med"/>
                    </a:lnB>
                  </a:tcPr>
                </a:tc>
                <a:tc>
                  <a:txBody>
                    <a:bodyPr/>
                    <a:lstStyle/>
                    <a:p>
                      <a:pPr algn="l" fontAlgn="t"/>
                      <a:r>
                        <a:rPr lang="da-DK">
                          <a:effectLst/>
                        </a:rPr>
                        <a:t>347,4</a:t>
                      </a:r>
                    </a:p>
                  </a:txBody>
                  <a:tcPr>
                    <a:lnL w="9525" cap="flat" cmpd="sng" algn="ctr">
                      <a:solidFill>
                        <a:srgbClr val="DBDBDB"/>
                      </a:solidFill>
                      <a:prstDash val="solid"/>
                      <a:round/>
                      <a:headEnd type="none" w="med" len="med"/>
                      <a:tailEnd type="none" w="med" len="med"/>
                    </a:lnL>
                    <a:lnR w="9525" cap="flat" cmpd="sng" algn="ctr">
                      <a:solidFill>
                        <a:srgbClr val="DBDBDB"/>
                      </a:solidFill>
                      <a:prstDash val="solid"/>
                      <a:round/>
                      <a:headEnd type="none" w="med" len="med"/>
                      <a:tailEnd type="none" w="med" len="med"/>
                    </a:lnR>
                    <a:lnT w="9525" cap="flat" cmpd="sng" algn="ctr">
                      <a:solidFill>
                        <a:srgbClr val="DBDBDB"/>
                      </a:solidFill>
                      <a:prstDash val="solid"/>
                      <a:round/>
                      <a:headEnd type="none" w="med" len="med"/>
                      <a:tailEnd type="none" w="med" len="med"/>
                    </a:lnT>
                    <a:lnB w="9525" cap="flat" cmpd="sng" algn="ctr">
                      <a:solidFill>
                        <a:srgbClr val="DBDBDB"/>
                      </a:solidFill>
                      <a:prstDash val="solid"/>
                      <a:round/>
                      <a:headEnd type="none" w="med" len="med"/>
                      <a:tailEnd type="none" w="med" len="med"/>
                    </a:lnB>
                  </a:tcPr>
                </a:tc>
              </a:tr>
              <a:tr h="738204">
                <a:tc>
                  <a:txBody>
                    <a:bodyPr/>
                    <a:lstStyle/>
                    <a:p>
                      <a:pPr algn="l" fontAlgn="t"/>
                      <a:endParaRPr lang="da-DK" b="1">
                        <a:effectLst/>
                      </a:endParaRPr>
                    </a:p>
                  </a:txBody>
                  <a:tcPr>
                    <a:lnL w="9525" cap="flat" cmpd="sng" algn="ctr">
                      <a:solidFill>
                        <a:srgbClr val="DBDBDB"/>
                      </a:solidFill>
                      <a:prstDash val="solid"/>
                      <a:round/>
                      <a:headEnd type="none" w="med" len="med"/>
                      <a:tailEnd type="none" w="med" len="med"/>
                    </a:lnL>
                    <a:lnR w="9525" cap="flat" cmpd="sng" algn="ctr">
                      <a:solidFill>
                        <a:srgbClr val="DBDBDB"/>
                      </a:solidFill>
                      <a:prstDash val="solid"/>
                      <a:round/>
                      <a:headEnd type="none" w="med" len="med"/>
                      <a:tailEnd type="none" w="med" len="med"/>
                    </a:lnR>
                    <a:lnT w="9525" cap="flat" cmpd="sng" algn="ctr">
                      <a:solidFill>
                        <a:srgbClr val="DBDBDB"/>
                      </a:solidFill>
                      <a:prstDash val="solid"/>
                      <a:round/>
                      <a:headEnd type="none" w="med" len="med"/>
                      <a:tailEnd type="none" w="med" len="med"/>
                    </a:lnT>
                    <a:lnB w="9525" cap="flat" cmpd="sng" algn="ctr">
                      <a:solidFill>
                        <a:srgbClr val="DBDBDB"/>
                      </a:solidFill>
                      <a:prstDash val="solid"/>
                      <a:round/>
                      <a:headEnd type="none" w="med" len="med"/>
                      <a:tailEnd type="none" w="med" len="med"/>
                    </a:lnB>
                    <a:solidFill>
                      <a:srgbClr val="DED2B5"/>
                    </a:solidFill>
                  </a:tcPr>
                </a:tc>
                <a:tc>
                  <a:txBody>
                    <a:bodyPr/>
                    <a:lstStyle/>
                    <a:p>
                      <a:pPr algn="l" fontAlgn="t"/>
                      <a:r>
                        <a:rPr lang="da-DK">
                          <a:effectLst/>
                        </a:rPr>
                        <a:t>1909</a:t>
                      </a:r>
                    </a:p>
                  </a:txBody>
                  <a:tcPr>
                    <a:lnL w="9525" cap="flat" cmpd="sng" algn="ctr">
                      <a:solidFill>
                        <a:srgbClr val="DBDBDB"/>
                      </a:solidFill>
                      <a:prstDash val="solid"/>
                      <a:round/>
                      <a:headEnd type="none" w="med" len="med"/>
                      <a:tailEnd type="none" w="med" len="med"/>
                    </a:lnL>
                    <a:lnR w="9525" cap="flat" cmpd="sng" algn="ctr">
                      <a:solidFill>
                        <a:srgbClr val="DBDBDB"/>
                      </a:solidFill>
                      <a:prstDash val="solid"/>
                      <a:round/>
                      <a:headEnd type="none" w="med" len="med"/>
                      <a:tailEnd type="none" w="med" len="med"/>
                    </a:lnR>
                    <a:lnT w="9525" cap="flat" cmpd="sng" algn="ctr">
                      <a:solidFill>
                        <a:srgbClr val="DBDBDB"/>
                      </a:solidFill>
                      <a:prstDash val="solid"/>
                      <a:round/>
                      <a:headEnd type="none" w="med" len="med"/>
                      <a:tailEnd type="none" w="med" len="med"/>
                    </a:lnT>
                    <a:lnB w="9525" cap="flat" cmpd="sng" algn="ctr">
                      <a:solidFill>
                        <a:srgbClr val="DBDBDB"/>
                      </a:solidFill>
                      <a:prstDash val="solid"/>
                      <a:round/>
                      <a:headEnd type="none" w="med" len="med"/>
                      <a:tailEnd type="none" w="med" len="med"/>
                    </a:lnB>
                  </a:tcPr>
                </a:tc>
                <a:tc>
                  <a:txBody>
                    <a:bodyPr/>
                    <a:lstStyle/>
                    <a:p>
                      <a:pPr algn="l" fontAlgn="t"/>
                      <a:r>
                        <a:rPr lang="da-DK">
                          <a:effectLst/>
                        </a:rPr>
                        <a:t>29.557</a:t>
                      </a:r>
                    </a:p>
                  </a:txBody>
                  <a:tcPr>
                    <a:lnL w="9525" cap="flat" cmpd="sng" algn="ctr">
                      <a:solidFill>
                        <a:srgbClr val="DBDBDB"/>
                      </a:solidFill>
                      <a:prstDash val="solid"/>
                      <a:round/>
                      <a:headEnd type="none" w="med" len="med"/>
                      <a:tailEnd type="none" w="med" len="med"/>
                    </a:lnL>
                    <a:lnR w="9525" cap="flat" cmpd="sng" algn="ctr">
                      <a:solidFill>
                        <a:srgbClr val="DBDBDB"/>
                      </a:solidFill>
                      <a:prstDash val="solid"/>
                      <a:round/>
                      <a:headEnd type="none" w="med" len="med"/>
                      <a:tailEnd type="none" w="med" len="med"/>
                    </a:lnR>
                    <a:lnT w="9525" cap="flat" cmpd="sng" algn="ctr">
                      <a:solidFill>
                        <a:srgbClr val="DBDBDB"/>
                      </a:solidFill>
                      <a:prstDash val="solid"/>
                      <a:round/>
                      <a:headEnd type="none" w="med" len="med"/>
                      <a:tailEnd type="none" w="med" len="med"/>
                    </a:lnT>
                    <a:lnB w="9525" cap="flat" cmpd="sng" algn="ctr">
                      <a:solidFill>
                        <a:srgbClr val="DBDBDB"/>
                      </a:solidFill>
                      <a:prstDash val="solid"/>
                      <a:round/>
                      <a:headEnd type="none" w="med" len="med"/>
                      <a:tailEnd type="none" w="med" len="med"/>
                    </a:lnB>
                  </a:tcPr>
                </a:tc>
                <a:tc>
                  <a:txBody>
                    <a:bodyPr/>
                    <a:lstStyle/>
                    <a:p>
                      <a:pPr algn="l" fontAlgn="t"/>
                      <a:r>
                        <a:rPr lang="da-DK" dirty="0">
                          <a:effectLst/>
                        </a:rPr>
                        <a:t>349,0</a:t>
                      </a:r>
                    </a:p>
                  </a:txBody>
                  <a:tcPr>
                    <a:lnL w="9525" cap="flat" cmpd="sng" algn="ctr">
                      <a:solidFill>
                        <a:srgbClr val="DBDBDB"/>
                      </a:solidFill>
                      <a:prstDash val="solid"/>
                      <a:round/>
                      <a:headEnd type="none" w="med" len="med"/>
                      <a:tailEnd type="none" w="med" len="med"/>
                    </a:lnL>
                    <a:lnR w="9525" cap="flat" cmpd="sng" algn="ctr">
                      <a:solidFill>
                        <a:srgbClr val="DBDBDB"/>
                      </a:solidFill>
                      <a:prstDash val="solid"/>
                      <a:round/>
                      <a:headEnd type="none" w="med" len="med"/>
                      <a:tailEnd type="none" w="med" len="med"/>
                    </a:lnR>
                    <a:lnT w="9525" cap="flat" cmpd="sng" algn="ctr">
                      <a:solidFill>
                        <a:srgbClr val="DBDBDB"/>
                      </a:solidFill>
                      <a:prstDash val="solid"/>
                      <a:round/>
                      <a:headEnd type="none" w="med" len="med"/>
                      <a:tailEnd type="none" w="med" len="med"/>
                    </a:lnT>
                    <a:lnB w="9525" cap="flat" cmpd="sng" algn="ctr">
                      <a:solidFill>
                        <a:srgbClr val="DBDBDB"/>
                      </a:solidFill>
                      <a:prstDash val="solid"/>
                      <a:round/>
                      <a:headEnd type="none" w="med" len="med"/>
                      <a:tailEnd type="none" w="med" len="med"/>
                    </a:lnB>
                  </a:tcPr>
                </a:tc>
              </a:tr>
            </a:tbl>
          </a:graphicData>
        </a:graphic>
      </p:graphicFrame>
      <p:sp>
        <p:nvSpPr>
          <p:cNvPr id="3" name="Rectangle 1"/>
          <p:cNvSpPr>
            <a:spLocks noChangeArrowheads="1"/>
          </p:cNvSpPr>
          <p:nvPr/>
        </p:nvSpPr>
        <p:spPr bwMode="auto">
          <a:xfrm>
            <a:off x="3287712" y="2591689"/>
            <a:ext cx="4370387"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394" tIns="0" rIns="98394"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Kolonibesiddelser 1881-1909 </a:t>
            </a:r>
            <a:endParaRPr kumimoji="0" lang="da-DK" altLang="da-DK" sz="1800" b="0" i="0" u="none" strike="noStrike" cap="none" normalizeH="0" baseline="0" dirty="0" smtClean="0">
              <a:ln>
                <a:noFill/>
              </a:ln>
              <a:solidFill>
                <a:schemeClr val="tx1"/>
              </a:solidFill>
              <a:effectLst/>
              <a:latin typeface="Arial" panose="020B0604020202020204" pitchFamily="34" charset="0"/>
            </a:endParaRPr>
          </a:p>
        </p:txBody>
      </p:sp>
      <p:sp>
        <p:nvSpPr>
          <p:cNvPr id="4" name="Rectangle 2"/>
          <p:cNvSpPr>
            <a:spLocks noChangeArrowheads="1"/>
          </p:cNvSpPr>
          <p:nvPr/>
        </p:nvSpPr>
        <p:spPr bwMode="auto">
          <a:xfrm>
            <a:off x="3287713" y="2835102"/>
            <a:ext cx="65" cy="692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9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800" b="0" i="0" u="none" strike="noStrike" cap="none" normalizeH="0" baseline="0" dirty="0" smtClean="0">
                <a:ln>
                  <a:noFill/>
                </a:ln>
                <a:solidFill>
                  <a:schemeClr val="tx1"/>
                </a:solidFill>
                <a:effectLst/>
                <a:latin typeface="Arial" panose="020B0604020202020204" pitchFamily="34" charset="0"/>
              </a:rPr>
              <a:t/>
            </a:r>
            <a:br>
              <a:rPr kumimoji="0" lang="da-DK" altLang="da-DK" sz="1800" b="0" i="0" u="none" strike="noStrike" cap="none" normalizeH="0" baseline="0" dirty="0" smtClean="0">
                <a:ln>
                  <a:noFill/>
                </a:ln>
                <a:solidFill>
                  <a:schemeClr val="tx1"/>
                </a:solidFill>
                <a:effectLst/>
                <a:latin typeface="Arial" panose="020B0604020202020204" pitchFamily="34" charset="0"/>
              </a:rPr>
            </a:br>
            <a:endParaRPr kumimoji="0" lang="da-DK" altLang="da-DK"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8947205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a-DK" dirty="0" smtClean="0"/>
              <a:t>Menneskeopfattelser</a:t>
            </a:r>
            <a:endParaRPr lang="da-DK" dirty="0"/>
          </a:p>
        </p:txBody>
      </p:sp>
      <p:sp>
        <p:nvSpPr>
          <p:cNvPr id="3" name="Pladsholder til indhold 2"/>
          <p:cNvSpPr>
            <a:spLocks noGrp="1"/>
          </p:cNvSpPr>
          <p:nvPr>
            <p:ph idx="1"/>
          </p:nvPr>
        </p:nvSpPr>
        <p:spPr/>
        <p:txBody>
          <a:bodyPr/>
          <a:lstStyle/>
          <a:p>
            <a:r>
              <a:rPr lang="da-DK" b="1" dirty="0"/>
              <a:t>"Ansigtsvinkler"</a:t>
            </a:r>
            <a:r>
              <a:rPr lang="da-DK" dirty="0"/>
              <a:t> Bag imperialismen lå en grundlæggende antagelse om, at den hvide race var de andre racer overlegen. De hvide var derfor skabt til at herske, mens de indfødte var skabt til at tjene. Begrundelsen for denne antagelse fandt man bl.a. i Darwins teori om menneskets udvikling, som man fortolkede, som om mennesket havde udviklet sig fra at være en abe til at blive et menneske. Den hvide race havde, mente man, nået et højere udviklingstrin end de øvrige racer.</a:t>
            </a:r>
          </a:p>
        </p:txBody>
      </p:sp>
    </p:spTree>
    <p:extLst>
      <p:ext uri="{BB962C8B-B14F-4D97-AF65-F5344CB8AC3E}">
        <p14:creationId xmlns:p14="http://schemas.microsoft.com/office/powerpoint/2010/main" val="17213576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a-DK" dirty="0" smtClean="0"/>
              <a:t>Menneskeopfattelser</a:t>
            </a:r>
            <a:endParaRPr lang="da-DK" dirty="0"/>
          </a:p>
        </p:txBody>
      </p:sp>
      <p:pic>
        <p:nvPicPr>
          <p:cNvPr id="2050" name="Picture 2" descr="http://ibog.verdenefter1914.systime.dk/typo3temp/pics/5a46115a84.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685242" y="1828800"/>
            <a:ext cx="3748366"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95978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a-DK" dirty="0" smtClean="0"/>
              <a:t>Dronning Victoria</a:t>
            </a:r>
            <a:endParaRPr lang="da-DK" dirty="0"/>
          </a:p>
        </p:txBody>
      </p:sp>
      <p:sp>
        <p:nvSpPr>
          <p:cNvPr id="3" name="Pladsholder til tekst 2"/>
          <p:cNvSpPr>
            <a:spLocks noGrp="1"/>
          </p:cNvSpPr>
          <p:nvPr>
            <p:ph type="body" idx="1"/>
          </p:nvPr>
        </p:nvSpPr>
        <p:spPr/>
        <p:txBody>
          <a:bodyPr/>
          <a:lstStyle/>
          <a:p>
            <a:endParaRPr lang="da-DK"/>
          </a:p>
        </p:txBody>
      </p:sp>
      <p:sp>
        <p:nvSpPr>
          <p:cNvPr id="5" name="Pladsholder til tekst 4"/>
          <p:cNvSpPr>
            <a:spLocks noGrp="1"/>
          </p:cNvSpPr>
          <p:nvPr>
            <p:ph type="body" sz="quarter" idx="3"/>
          </p:nvPr>
        </p:nvSpPr>
        <p:spPr/>
        <p:txBody>
          <a:bodyPr/>
          <a:lstStyle/>
          <a:p>
            <a:endParaRPr lang="da-DK"/>
          </a:p>
        </p:txBody>
      </p:sp>
      <p:sp>
        <p:nvSpPr>
          <p:cNvPr id="6" name="Pladsholder til indhold 5"/>
          <p:cNvSpPr>
            <a:spLocks noGrp="1"/>
          </p:cNvSpPr>
          <p:nvPr>
            <p:ph sz="quarter" idx="4"/>
          </p:nvPr>
        </p:nvSpPr>
        <p:spPr/>
        <p:txBody>
          <a:bodyPr/>
          <a:lstStyle/>
          <a:p>
            <a:r>
              <a:rPr lang="da-DK" dirty="0"/>
              <a:t>Victoria (1819-1901), dronning af Storbritannien fra 1837og kejserinde af Indien fra 1877, overrækker en bibel til en repræsentant for kolonierne. I baggrunden hendes gemal Prins Albert og medlemmer af den engelske regering. Det er ikke en konkret begivenhed, der fremstilles, men snarere en symbolsk fremstilling af forholdet mellem England og dets kolonier. Maleri af Thomas Barker, ca. 1860.</a:t>
            </a:r>
          </a:p>
        </p:txBody>
      </p:sp>
      <p:pic>
        <p:nvPicPr>
          <p:cNvPr id="4098" name="Picture 2" descr="http://ibog.verdenefter1914.systime.dk/typo3temp/pics/64ac7133eb.jpg"/>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1262063" y="2556655"/>
            <a:ext cx="4479925" cy="35671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47411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a-DK" dirty="0" smtClean="0"/>
              <a:t>Engelsk selvforståelse</a:t>
            </a:r>
            <a:endParaRPr lang="da-DK" dirty="0"/>
          </a:p>
        </p:txBody>
      </p:sp>
      <p:pic>
        <p:nvPicPr>
          <p:cNvPr id="5122" name="Picture 2" descr="http://ibog.verdenefter1914.systime.dk/typo3temp/pics/a2410af979.jpg"/>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2100273" y="1828800"/>
            <a:ext cx="2803504" cy="4351338"/>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ibog.verdenefter1914.systime.dk/typo3temp/pics/0173f93240.jpg"/>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971383" y="1828800"/>
            <a:ext cx="2791072"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02405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a-DK" dirty="0" smtClean="0"/>
              <a:t>Den hvide mands byrde / Land of Hope and Glory</a:t>
            </a:r>
            <a:endParaRPr lang="da-DK" dirty="0"/>
          </a:p>
        </p:txBody>
      </p:sp>
      <p:sp>
        <p:nvSpPr>
          <p:cNvPr id="3" name="Pladsholder til indhold 2"/>
          <p:cNvSpPr>
            <a:spLocks noGrp="1"/>
          </p:cNvSpPr>
          <p:nvPr>
            <p:ph sz="half" idx="1"/>
          </p:nvPr>
        </p:nvSpPr>
        <p:spPr/>
        <p:txBody>
          <a:bodyPr>
            <a:normAutofit fontScale="62500" lnSpcReduction="20000"/>
          </a:bodyPr>
          <a:lstStyle/>
          <a:p>
            <a:r>
              <a:rPr lang="da-DK" dirty="0"/>
              <a:t>1</a:t>
            </a:r>
            <a:br>
              <a:rPr lang="da-DK" dirty="0"/>
            </a:br>
            <a:r>
              <a:rPr lang="da-DK" dirty="0" err="1"/>
              <a:t>Saa</a:t>
            </a:r>
            <a:r>
              <a:rPr lang="da-DK" dirty="0"/>
              <a:t> løft en hvid Mands Byrde -</a:t>
            </a:r>
            <a:br>
              <a:rPr lang="da-DK" dirty="0"/>
            </a:br>
            <a:r>
              <a:rPr lang="da-DK" dirty="0"/>
              <a:t>Send ud den bedste Søn -</a:t>
            </a:r>
            <a:br>
              <a:rPr lang="da-DK" dirty="0"/>
            </a:br>
            <a:r>
              <a:rPr lang="da-DK" dirty="0"/>
              <a:t>At tjene andre Racer</a:t>
            </a:r>
            <a:br>
              <a:rPr lang="da-DK" dirty="0"/>
            </a:br>
            <a:r>
              <a:rPr lang="da-DK" dirty="0"/>
              <a:t>For en </a:t>
            </a:r>
            <a:r>
              <a:rPr lang="da-DK" dirty="0" err="1"/>
              <a:t>Landflygtigs</a:t>
            </a:r>
            <a:r>
              <a:rPr lang="da-DK" dirty="0"/>
              <a:t> Løn;</a:t>
            </a:r>
            <a:br>
              <a:rPr lang="da-DK" dirty="0"/>
            </a:br>
            <a:r>
              <a:rPr lang="da-DK" dirty="0"/>
              <a:t>Hos rådvildt Folk og vilde</a:t>
            </a:r>
            <a:br>
              <a:rPr lang="da-DK" dirty="0"/>
            </a:br>
            <a:r>
              <a:rPr lang="da-DK" dirty="0"/>
              <a:t>At tage tunge Tørn -</a:t>
            </a:r>
            <a:br>
              <a:rPr lang="da-DK" dirty="0"/>
            </a:br>
            <a:r>
              <a:rPr lang="da-DK" dirty="0"/>
              <a:t>En tvær og kuet Stamme</a:t>
            </a:r>
            <a:br>
              <a:rPr lang="da-DK" dirty="0"/>
            </a:br>
            <a:r>
              <a:rPr lang="da-DK" dirty="0"/>
              <a:t>Halvt Djævle og halvt Børn</a:t>
            </a:r>
            <a:r>
              <a:rPr lang="da-DK" dirty="0" smtClean="0"/>
              <a:t>.</a:t>
            </a:r>
          </a:p>
          <a:p>
            <a:r>
              <a:rPr lang="da-DK" dirty="0"/>
              <a:t>2</a:t>
            </a:r>
            <a:br>
              <a:rPr lang="da-DK" dirty="0"/>
            </a:br>
            <a:r>
              <a:rPr lang="da-DK" dirty="0" err="1"/>
              <a:t>Saa</a:t>
            </a:r>
            <a:r>
              <a:rPr lang="da-DK" dirty="0"/>
              <a:t> løft en hvid Mands Byrde­</a:t>
            </a:r>
            <a:br>
              <a:rPr lang="da-DK" dirty="0"/>
            </a:br>
            <a:r>
              <a:rPr lang="da-DK" dirty="0"/>
              <a:t>Lær tålsomt at se til</a:t>
            </a:r>
            <a:br>
              <a:rPr lang="da-DK" dirty="0"/>
            </a:br>
            <a:r>
              <a:rPr lang="da-DK" dirty="0"/>
              <a:t>Og sløre Rædslens Trussel</a:t>
            </a:r>
            <a:br>
              <a:rPr lang="da-DK" dirty="0"/>
            </a:br>
            <a:r>
              <a:rPr lang="da-DK" dirty="0"/>
              <a:t>Og sløve Hovmods spil;</a:t>
            </a:r>
            <a:br>
              <a:rPr lang="da-DK" dirty="0"/>
            </a:br>
            <a:r>
              <a:rPr lang="da-DK" dirty="0"/>
              <a:t>Ved åbenlys Forklaring</a:t>
            </a:r>
            <a:br>
              <a:rPr lang="da-DK" dirty="0"/>
            </a:br>
            <a:r>
              <a:rPr lang="da-DK" dirty="0"/>
              <a:t>Et hundred Gange mindst</a:t>
            </a:r>
            <a:br>
              <a:rPr lang="da-DK" dirty="0"/>
            </a:br>
            <a:r>
              <a:rPr lang="da-DK" dirty="0"/>
              <a:t>At søge andres Fordel</a:t>
            </a:r>
            <a:br>
              <a:rPr lang="da-DK" dirty="0"/>
            </a:br>
            <a:r>
              <a:rPr lang="da-DK" dirty="0"/>
              <a:t>Og skaffe dem Gevinst</a:t>
            </a:r>
            <a:r>
              <a:rPr lang="da-DK" dirty="0" smtClean="0"/>
              <a:t>.</a:t>
            </a:r>
          </a:p>
          <a:p>
            <a:r>
              <a:rPr lang="da-DK" dirty="0" smtClean="0"/>
              <a:t>R. Kipling - 1899</a:t>
            </a:r>
            <a:endParaRPr lang="da-DK" dirty="0"/>
          </a:p>
        </p:txBody>
      </p:sp>
      <p:sp>
        <p:nvSpPr>
          <p:cNvPr id="4" name="Pladsholder til indhold 3"/>
          <p:cNvSpPr>
            <a:spLocks noGrp="1"/>
          </p:cNvSpPr>
          <p:nvPr>
            <p:ph sz="half" idx="2"/>
          </p:nvPr>
        </p:nvSpPr>
        <p:spPr/>
        <p:txBody>
          <a:bodyPr>
            <a:normAutofit fontScale="62500" lnSpcReduction="20000"/>
          </a:bodyPr>
          <a:lstStyle/>
          <a:p>
            <a:r>
              <a:rPr lang="en-US" dirty="0"/>
              <a:t>Edward </a:t>
            </a:r>
            <a:r>
              <a:rPr lang="en-US" dirty="0" err="1"/>
              <a:t>Elgar:Land</a:t>
            </a:r>
            <a:r>
              <a:rPr lang="en-US" dirty="0"/>
              <a:t> Of Hope And Glory </a:t>
            </a:r>
            <a:r>
              <a:rPr lang="en-US" dirty="0" smtClean="0"/>
              <a:t>Lyrics </a:t>
            </a:r>
            <a:r>
              <a:rPr lang="en-US" dirty="0"/>
              <a:t>by </a:t>
            </a:r>
            <a:r>
              <a:rPr lang="en-US" dirty="0" smtClean="0"/>
              <a:t>A. C. Benson, </a:t>
            </a:r>
            <a:r>
              <a:rPr lang="en-US" dirty="0"/>
              <a:t>written in 1902</a:t>
            </a:r>
            <a:endParaRPr lang="en-US" dirty="0" smtClean="0"/>
          </a:p>
          <a:p>
            <a:r>
              <a:rPr lang="en-US" dirty="0"/>
              <a:t>Land of Hope and Glory, </a:t>
            </a:r>
            <a:br>
              <a:rPr lang="en-US" dirty="0"/>
            </a:br>
            <a:r>
              <a:rPr lang="en-US" dirty="0"/>
              <a:t>Mother of the Free,</a:t>
            </a:r>
            <a:br>
              <a:rPr lang="en-US" dirty="0"/>
            </a:br>
            <a:r>
              <a:rPr lang="en-US" dirty="0"/>
              <a:t>How shall we extol thee,</a:t>
            </a:r>
            <a:br>
              <a:rPr lang="en-US" dirty="0"/>
            </a:br>
            <a:r>
              <a:rPr lang="en-US" dirty="0"/>
              <a:t>who are born of thee?</a:t>
            </a:r>
            <a:br>
              <a:rPr lang="en-US" dirty="0"/>
            </a:br>
            <a:r>
              <a:rPr lang="en-US" dirty="0"/>
              <a:t>Wider still, and wider, </a:t>
            </a:r>
            <a:br>
              <a:rPr lang="en-US" dirty="0"/>
            </a:br>
            <a:r>
              <a:rPr lang="en-US" dirty="0"/>
              <a:t>shall thy bounds be set;</a:t>
            </a:r>
            <a:br>
              <a:rPr lang="en-US" dirty="0"/>
            </a:br>
            <a:r>
              <a:rPr lang="en-US" dirty="0"/>
              <a:t>God, who made thee mighty, </a:t>
            </a:r>
            <a:br>
              <a:rPr lang="en-US" dirty="0"/>
            </a:br>
            <a:r>
              <a:rPr lang="en-US" dirty="0"/>
              <a:t>make thee mightier yet</a:t>
            </a:r>
            <a:r>
              <a:rPr lang="en-US" dirty="0" smtClean="0"/>
              <a:t>!</a:t>
            </a:r>
          </a:p>
          <a:p>
            <a:r>
              <a:rPr lang="en-US" dirty="0"/>
              <a:t>Dear Land of Hope, thy hope is crowned.</a:t>
            </a:r>
            <a:br>
              <a:rPr lang="en-US" dirty="0"/>
            </a:br>
            <a:r>
              <a:rPr lang="en-US" dirty="0"/>
              <a:t>God make thee mightier yet!</a:t>
            </a:r>
            <a:br>
              <a:rPr lang="en-US" dirty="0"/>
            </a:br>
            <a:r>
              <a:rPr lang="en-US" dirty="0"/>
              <a:t>On </a:t>
            </a:r>
            <a:r>
              <a:rPr lang="en-US" dirty="0" err="1"/>
              <a:t>Sov'ran</a:t>
            </a:r>
            <a:r>
              <a:rPr lang="en-US" dirty="0"/>
              <a:t> brows, beloved, renowned,</a:t>
            </a:r>
            <a:br>
              <a:rPr lang="en-US" dirty="0"/>
            </a:br>
            <a:r>
              <a:rPr lang="en-US" dirty="0"/>
              <a:t>Once more thy crown is set.</a:t>
            </a:r>
            <a:br>
              <a:rPr lang="en-US" dirty="0"/>
            </a:br>
            <a:r>
              <a:rPr lang="en-US" dirty="0"/>
              <a:t>Thine equal laws, by Freedom gained,</a:t>
            </a:r>
            <a:br>
              <a:rPr lang="en-US" dirty="0"/>
            </a:br>
            <a:r>
              <a:rPr lang="en-US" dirty="0"/>
              <a:t>Have ruled thee well and long;</a:t>
            </a:r>
            <a:br>
              <a:rPr lang="en-US" dirty="0"/>
            </a:br>
            <a:r>
              <a:rPr lang="en-US" dirty="0"/>
              <a:t>By Freedom gained, by Truth maintained,</a:t>
            </a:r>
            <a:br>
              <a:rPr lang="en-US" dirty="0"/>
            </a:br>
            <a:r>
              <a:rPr lang="en-US" dirty="0"/>
              <a:t>Thine Empire shall be strong</a:t>
            </a:r>
            <a:r>
              <a:rPr lang="en-US" dirty="0" smtClean="0"/>
              <a:t>.</a:t>
            </a:r>
          </a:p>
          <a:p>
            <a:r>
              <a:rPr lang="en-US" dirty="0">
                <a:hlinkClick r:id="rId2"/>
              </a:rPr>
              <a:t>https://</a:t>
            </a:r>
            <a:r>
              <a:rPr lang="en-US" dirty="0" smtClean="0">
                <a:hlinkClick r:id="rId2"/>
              </a:rPr>
              <a:t>www.youtube.com/watch?v=4BTQrcQpBMs</a:t>
            </a:r>
            <a:endParaRPr lang="en-US" dirty="0" smtClean="0"/>
          </a:p>
          <a:p>
            <a:pPr marL="0" indent="0">
              <a:buNone/>
            </a:pPr>
            <a:r>
              <a:rPr lang="en-US" dirty="0"/>
              <a:t/>
            </a:r>
            <a:br>
              <a:rPr lang="en-US" dirty="0"/>
            </a:br>
            <a:endParaRPr lang="da-DK" dirty="0"/>
          </a:p>
        </p:txBody>
      </p:sp>
    </p:spTree>
    <p:extLst>
      <p:ext uri="{BB962C8B-B14F-4D97-AF65-F5344CB8AC3E}">
        <p14:creationId xmlns:p14="http://schemas.microsoft.com/office/powerpoint/2010/main" val="26465136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a-DK" dirty="0" smtClean="0"/>
              <a:t>Opgave</a:t>
            </a:r>
            <a:endParaRPr lang="da-DK" dirty="0"/>
          </a:p>
        </p:txBody>
      </p:sp>
      <p:sp>
        <p:nvSpPr>
          <p:cNvPr id="3" name="Pladsholder til indhold 2"/>
          <p:cNvSpPr>
            <a:spLocks noGrp="1"/>
          </p:cNvSpPr>
          <p:nvPr>
            <p:ph idx="1"/>
          </p:nvPr>
        </p:nvSpPr>
        <p:spPr/>
        <p:txBody>
          <a:bodyPr>
            <a:noAutofit/>
          </a:bodyPr>
          <a:lstStyle/>
          <a:p>
            <a:r>
              <a:rPr lang="da-DK" sz="3200" dirty="0" smtClean="0"/>
              <a:t>Ved workshoppen i </a:t>
            </a:r>
            <a:r>
              <a:rPr lang="da-DK" sz="3200" dirty="0" err="1" smtClean="0"/>
              <a:t>Lectio</a:t>
            </a:r>
            <a:r>
              <a:rPr lang="da-DK" sz="3200" dirty="0" smtClean="0"/>
              <a:t> er vedhæftet nogle kilder</a:t>
            </a:r>
          </a:p>
          <a:p>
            <a:r>
              <a:rPr lang="da-DK" sz="3200" dirty="0" smtClean="0"/>
              <a:t>Vælg nogle kildeuddrag der beskriver den britiske imperialisme</a:t>
            </a:r>
          </a:p>
          <a:p>
            <a:r>
              <a:rPr lang="da-DK" sz="3200" dirty="0" smtClean="0"/>
              <a:t>Skriv disse uddrag op på planchen eller print og klip ud/lim på</a:t>
            </a:r>
          </a:p>
          <a:p>
            <a:r>
              <a:rPr lang="da-DK" sz="3200" dirty="0" smtClean="0"/>
              <a:t>Der må MEGET GERNE være billeder o.l. med på planchen</a:t>
            </a:r>
            <a:endParaRPr lang="da-DK" sz="3200" dirty="0"/>
          </a:p>
        </p:txBody>
      </p:sp>
    </p:spTree>
    <p:extLst>
      <p:ext uri="{BB962C8B-B14F-4D97-AF65-F5344CB8AC3E}">
        <p14:creationId xmlns:p14="http://schemas.microsoft.com/office/powerpoint/2010/main" val="2252546423"/>
      </p:ext>
    </p:extLst>
  </p:cSld>
  <p:clrMapOvr>
    <a:masterClrMapping/>
  </p:clrMapOvr>
</p:sld>
</file>

<file path=ppt/theme/theme1.xml><?xml version="1.0" encoding="utf-8"?>
<a:theme xmlns:a="http://schemas.openxmlformats.org/drawingml/2006/main" name="View">
  <a:themeElements>
    <a:clrScheme name="View">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3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7B713C7F-58B7-4AE9-B361-B13EB9EC4C0C}"/>
    </a:ext>
  </a:extLst>
</a:theme>
</file>

<file path=docProps/app.xml><?xml version="1.0" encoding="utf-8"?>
<Properties xmlns="http://schemas.openxmlformats.org/officeDocument/2006/extended-properties" xmlns:vt="http://schemas.openxmlformats.org/officeDocument/2006/docPropsVTypes">
  <Template>TC103457515[[fn=Visning]]</Template>
  <TotalTime>53</TotalTime>
  <Words>175</Words>
  <Application>Microsoft Office PowerPoint</Application>
  <PresentationFormat>Widescreen</PresentationFormat>
  <Paragraphs>46</Paragraphs>
  <Slides>11</Slides>
  <Notes>0</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11</vt:i4>
      </vt:variant>
    </vt:vector>
  </HeadingPairs>
  <TitlesOfParts>
    <vt:vector size="16" baseType="lpstr">
      <vt:lpstr>Arial</vt:lpstr>
      <vt:lpstr>Century Schoolbook</vt:lpstr>
      <vt:lpstr>Tahoma</vt:lpstr>
      <vt:lpstr>Wingdings 2</vt:lpstr>
      <vt:lpstr>View</vt:lpstr>
      <vt:lpstr>England i Verden</vt:lpstr>
      <vt:lpstr>Hvad er imperialisme?</vt:lpstr>
      <vt:lpstr>European Imperialism in Africa</vt:lpstr>
      <vt:lpstr>Engelsk imperialisme</vt:lpstr>
      <vt:lpstr>PowerPoint-præsentation</vt:lpstr>
      <vt:lpstr>Menneskeopfattelser</vt:lpstr>
      <vt:lpstr>Menneskeopfattelser</vt:lpstr>
      <vt:lpstr>Dronning Victoria</vt:lpstr>
      <vt:lpstr>Engelsk selvforståelse</vt:lpstr>
      <vt:lpstr>Den hvide mands byrde / Land of Hope and Glory</vt:lpstr>
      <vt:lpstr>Opgave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England i Verden</dc:title>
  <dc:creator>Lone  Milling</dc:creator>
  <cp:lastModifiedBy>Lone  Milling </cp:lastModifiedBy>
  <cp:revision>10</cp:revision>
  <dcterms:created xsi:type="dcterms:W3CDTF">2014-05-11T10:33:12Z</dcterms:created>
  <dcterms:modified xsi:type="dcterms:W3CDTF">2014-05-20T07:16:32Z</dcterms:modified>
</cp:coreProperties>
</file>