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6" r:id="rId2"/>
    <p:sldId id="257" r:id="rId3"/>
    <p:sldId id="269" r:id="rId4"/>
    <p:sldId id="258" r:id="rId5"/>
    <p:sldId id="268" r:id="rId6"/>
    <p:sldId id="273" r:id="rId7"/>
    <p:sldId id="283" r:id="rId8"/>
    <p:sldId id="284" r:id="rId9"/>
    <p:sldId id="285" r:id="rId10"/>
    <p:sldId id="286" r:id="rId11"/>
    <p:sldId id="261" r:id="rId12"/>
    <p:sldId id="262" r:id="rId13"/>
    <p:sldId id="259" r:id="rId14"/>
    <p:sldId id="263" r:id="rId15"/>
    <p:sldId id="264" r:id="rId16"/>
    <p:sldId id="265" r:id="rId17"/>
  </p:sldIdLst>
  <p:sldSz cx="12192000"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CF6F2F-D9CF-4949-AB22-23A4A91BEDC2}" v="17" dt="2024-09-10T13:11:49.990"/>
  </p1510:revLst>
</p1510:revInfo>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54416" autoAdjust="0"/>
  </p:normalViewPr>
  <p:slideViewPr>
    <p:cSldViewPr>
      <p:cViewPr varScale="1">
        <p:scale>
          <a:sx n="34" d="100"/>
          <a:sy n="34" d="100"/>
        </p:scale>
        <p:origin x="1924" y="72"/>
      </p:cViewPr>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100" d="100"/>
          <a:sy n="100" d="100"/>
        </p:scale>
        <p:origin x="355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ja Bisgaard Kristensen" userId="403ef3a6-b55c-4e92-87c2-351635eb1ace" providerId="ADAL" clId="{64CF6F2F-D9CF-4949-AB22-23A4A91BEDC2}"/>
    <pc:docChg chg="custSel modSld sldOrd">
      <pc:chgData name="Anja Bisgaard Kristensen" userId="403ef3a6-b55c-4e92-87c2-351635eb1ace" providerId="ADAL" clId="{64CF6F2F-D9CF-4949-AB22-23A4A91BEDC2}" dt="2024-09-10T13:21:19.815" v="685" actId="20577"/>
      <pc:docMkLst>
        <pc:docMk/>
      </pc:docMkLst>
      <pc:sldChg chg="addSp delSp modSp mod">
        <pc:chgData name="Anja Bisgaard Kristensen" userId="403ef3a6-b55c-4e92-87c2-351635eb1ace" providerId="ADAL" clId="{64CF6F2F-D9CF-4949-AB22-23A4A91BEDC2}" dt="2024-09-10T13:11:49.990" v="265" actId="255"/>
        <pc:sldMkLst>
          <pc:docMk/>
          <pc:sldMk cId="682195269" sldId="257"/>
        </pc:sldMkLst>
        <pc:spChg chg="mod">
          <ac:chgData name="Anja Bisgaard Kristensen" userId="403ef3a6-b55c-4e92-87c2-351635eb1ace" providerId="ADAL" clId="{64CF6F2F-D9CF-4949-AB22-23A4A91BEDC2}" dt="2024-09-10T13:11:25.130" v="260" actId="26606"/>
          <ac:spMkLst>
            <pc:docMk/>
            <pc:sldMk cId="682195269" sldId="257"/>
            <ac:spMk id="2" creationId="{00000000-0000-0000-0000-000000000000}"/>
          </ac:spMkLst>
        </pc:spChg>
        <pc:spChg chg="del">
          <ac:chgData name="Anja Bisgaard Kristensen" userId="403ef3a6-b55c-4e92-87c2-351635eb1ace" providerId="ADAL" clId="{64CF6F2F-D9CF-4949-AB22-23A4A91BEDC2}" dt="2024-09-10T13:11:25.130" v="260" actId="26606"/>
          <ac:spMkLst>
            <pc:docMk/>
            <pc:sldMk cId="682195269" sldId="257"/>
            <ac:spMk id="3" creationId="{00000000-0000-0000-0000-000000000000}"/>
          </ac:spMkLst>
        </pc:spChg>
        <pc:graphicFrameChg chg="add mod">
          <ac:chgData name="Anja Bisgaard Kristensen" userId="403ef3a6-b55c-4e92-87c2-351635eb1ace" providerId="ADAL" clId="{64CF6F2F-D9CF-4949-AB22-23A4A91BEDC2}" dt="2024-09-10T13:11:49.990" v="265" actId="255"/>
          <ac:graphicFrameMkLst>
            <pc:docMk/>
            <pc:sldMk cId="682195269" sldId="257"/>
            <ac:graphicFrameMk id="5" creationId="{23D98A61-CED9-6658-26DE-26BC94418D17}"/>
          </ac:graphicFrameMkLst>
        </pc:graphicFrameChg>
      </pc:sldChg>
      <pc:sldChg chg="addSp delSp modSp mod">
        <pc:chgData name="Anja Bisgaard Kristensen" userId="403ef3a6-b55c-4e92-87c2-351635eb1ace" providerId="ADAL" clId="{64CF6F2F-D9CF-4949-AB22-23A4A91BEDC2}" dt="2024-09-10T13:15:41.526" v="597" actId="255"/>
        <pc:sldMkLst>
          <pc:docMk/>
          <pc:sldMk cId="1900486290" sldId="258"/>
        </pc:sldMkLst>
        <pc:spChg chg="mod">
          <ac:chgData name="Anja Bisgaard Kristensen" userId="403ef3a6-b55c-4e92-87c2-351635eb1ace" providerId="ADAL" clId="{64CF6F2F-D9CF-4949-AB22-23A4A91BEDC2}" dt="2024-09-10T13:15:41.526" v="597" actId="255"/>
          <ac:spMkLst>
            <pc:docMk/>
            <pc:sldMk cId="1900486290" sldId="258"/>
            <ac:spMk id="4" creationId="{C3AE4203-2945-FD73-5C0F-FEFF4B26F70F}"/>
          </ac:spMkLst>
        </pc:spChg>
        <pc:picChg chg="add del">
          <ac:chgData name="Anja Bisgaard Kristensen" userId="403ef3a6-b55c-4e92-87c2-351635eb1ace" providerId="ADAL" clId="{64CF6F2F-D9CF-4949-AB22-23A4A91BEDC2}" dt="2024-09-10T13:08:21.761" v="190" actId="478"/>
          <ac:picMkLst>
            <pc:docMk/>
            <pc:sldMk cId="1900486290" sldId="258"/>
            <ac:picMk id="1026" creationId="{782E8E7B-9132-443B-B61D-67FF09D5CAB0}"/>
          </ac:picMkLst>
        </pc:picChg>
      </pc:sldChg>
      <pc:sldChg chg="addSp delSp modSp mod ord">
        <pc:chgData name="Anja Bisgaard Kristensen" userId="403ef3a6-b55c-4e92-87c2-351635eb1ace" providerId="ADAL" clId="{64CF6F2F-D9CF-4949-AB22-23A4A91BEDC2}" dt="2024-09-10T13:16:04.857" v="601"/>
        <pc:sldMkLst>
          <pc:docMk/>
          <pc:sldMk cId="1180589104" sldId="259"/>
        </pc:sldMkLst>
        <pc:spChg chg="del">
          <ac:chgData name="Anja Bisgaard Kristensen" userId="403ef3a6-b55c-4e92-87c2-351635eb1ace" providerId="ADAL" clId="{64CF6F2F-D9CF-4949-AB22-23A4A91BEDC2}" dt="2024-09-10T13:08:56.884" v="213" actId="478"/>
          <ac:spMkLst>
            <pc:docMk/>
            <pc:sldMk cId="1180589104" sldId="259"/>
            <ac:spMk id="2" creationId="{00000000-0000-0000-0000-000000000000}"/>
          </ac:spMkLst>
        </pc:spChg>
        <pc:spChg chg="add del mod">
          <ac:chgData name="Anja Bisgaard Kristensen" userId="403ef3a6-b55c-4e92-87c2-351635eb1ace" providerId="ADAL" clId="{64CF6F2F-D9CF-4949-AB22-23A4A91BEDC2}" dt="2024-09-10T13:08:58.789" v="214" actId="478"/>
          <ac:spMkLst>
            <pc:docMk/>
            <pc:sldMk cId="1180589104" sldId="259"/>
            <ac:spMk id="4" creationId="{1578E8A9-1402-66CF-5F79-EE689A6A3CC4}"/>
          </ac:spMkLst>
        </pc:spChg>
        <pc:spChg chg="mod">
          <ac:chgData name="Anja Bisgaard Kristensen" userId="403ef3a6-b55c-4e92-87c2-351635eb1ace" providerId="ADAL" clId="{64CF6F2F-D9CF-4949-AB22-23A4A91BEDC2}" dt="2024-09-10T13:09:50.054" v="259" actId="1076"/>
          <ac:spMkLst>
            <pc:docMk/>
            <pc:sldMk cId="1180589104" sldId="259"/>
            <ac:spMk id="6" creationId="{86D1C491-702F-3C0C-C27F-EEF2CF0D61BF}"/>
          </ac:spMkLst>
        </pc:spChg>
        <pc:picChg chg="add mod">
          <ac:chgData name="Anja Bisgaard Kristensen" userId="403ef3a6-b55c-4e92-87c2-351635eb1ace" providerId="ADAL" clId="{64CF6F2F-D9CF-4949-AB22-23A4A91BEDC2}" dt="2024-09-10T13:09:23.067" v="220" actId="1076"/>
          <ac:picMkLst>
            <pc:docMk/>
            <pc:sldMk cId="1180589104" sldId="259"/>
            <ac:picMk id="2050" creationId="{B2F46B65-CA92-65FC-9346-83BA50D1663C}"/>
          </ac:picMkLst>
        </pc:picChg>
      </pc:sldChg>
      <pc:sldChg chg="modSp mod modClrScheme chgLayout">
        <pc:chgData name="Anja Bisgaard Kristensen" userId="403ef3a6-b55c-4e92-87c2-351635eb1ace" providerId="ADAL" clId="{64CF6F2F-D9CF-4949-AB22-23A4A91BEDC2}" dt="2024-09-10T13:16:43.724" v="607" actId="20577"/>
        <pc:sldMkLst>
          <pc:docMk/>
          <pc:sldMk cId="1783796071" sldId="261"/>
        </pc:sldMkLst>
        <pc:spChg chg="mod">
          <ac:chgData name="Anja Bisgaard Kristensen" userId="403ef3a6-b55c-4e92-87c2-351635eb1ace" providerId="ADAL" clId="{64CF6F2F-D9CF-4949-AB22-23A4A91BEDC2}" dt="2024-09-10T13:16:29.381" v="602" actId="26606"/>
          <ac:spMkLst>
            <pc:docMk/>
            <pc:sldMk cId="1783796071" sldId="261"/>
            <ac:spMk id="2" creationId="{00000000-0000-0000-0000-000000000000}"/>
          </ac:spMkLst>
        </pc:spChg>
        <pc:spChg chg="mod">
          <ac:chgData name="Anja Bisgaard Kristensen" userId="403ef3a6-b55c-4e92-87c2-351635eb1ace" providerId="ADAL" clId="{64CF6F2F-D9CF-4949-AB22-23A4A91BEDC2}" dt="2024-09-10T13:16:43.724" v="607" actId="20577"/>
          <ac:spMkLst>
            <pc:docMk/>
            <pc:sldMk cId="1783796071" sldId="261"/>
            <ac:spMk id="3" creationId="{00000000-0000-0000-0000-000000000000}"/>
          </ac:spMkLst>
        </pc:spChg>
      </pc:sldChg>
      <pc:sldChg chg="modNotesTx">
        <pc:chgData name="Anja Bisgaard Kristensen" userId="403ef3a6-b55c-4e92-87c2-351635eb1ace" providerId="ADAL" clId="{64CF6F2F-D9CF-4949-AB22-23A4A91BEDC2}" dt="2024-09-10T13:21:19.815" v="685" actId="20577"/>
        <pc:sldMkLst>
          <pc:docMk/>
          <pc:sldMk cId="3440500440" sldId="263"/>
        </pc:sldMkLst>
      </pc:sldChg>
      <pc:sldChg chg="modNotesTx">
        <pc:chgData name="Anja Bisgaard Kristensen" userId="403ef3a6-b55c-4e92-87c2-351635eb1ace" providerId="ADAL" clId="{64CF6F2F-D9CF-4949-AB22-23A4A91BEDC2}" dt="2024-09-10T12:49:36.007" v="188" actId="20577"/>
        <pc:sldMkLst>
          <pc:docMk/>
          <pc:sldMk cId="1827431122" sldId="265"/>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ECC3AC-2B4F-400F-8964-8D64C7BFA406}"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FD0A8F46-E11E-47A1-BAF4-A6294F07A996}">
      <dgm:prSet custT="1"/>
      <dgm:spPr/>
      <dgm:t>
        <a:bodyPr/>
        <a:lstStyle/>
        <a:p>
          <a:r>
            <a:rPr lang="da-DK" sz="2000" dirty="0"/>
            <a:t>Vi starter med et oplæg omkring arkitektur</a:t>
          </a:r>
          <a:endParaRPr lang="en-US" sz="2000" dirty="0"/>
        </a:p>
      </dgm:t>
    </dgm:pt>
    <dgm:pt modelId="{DA81D2CB-D2FB-4A7E-9011-498F8CF066FD}" type="parTrans" cxnId="{D1FD251C-7084-4B39-A55D-835E54B0F47D}">
      <dgm:prSet/>
      <dgm:spPr/>
      <dgm:t>
        <a:bodyPr/>
        <a:lstStyle/>
        <a:p>
          <a:endParaRPr lang="en-US"/>
        </a:p>
      </dgm:t>
    </dgm:pt>
    <dgm:pt modelId="{28F74F07-1246-495D-9971-70646014D222}" type="sibTrans" cxnId="{D1FD251C-7084-4B39-A55D-835E54B0F47D}">
      <dgm:prSet/>
      <dgm:spPr/>
      <dgm:t>
        <a:bodyPr/>
        <a:lstStyle/>
        <a:p>
          <a:endParaRPr lang="en-US"/>
        </a:p>
      </dgm:t>
    </dgm:pt>
    <dgm:pt modelId="{16CC0A91-0D9F-46AA-862A-4112A16096C5}">
      <dgm:prSet custT="1"/>
      <dgm:spPr/>
      <dgm:t>
        <a:bodyPr/>
        <a:lstStyle/>
        <a:p>
          <a:r>
            <a:rPr lang="da-DK" sz="2000" dirty="0"/>
            <a:t>Derefter kommer vi tilbage og laver en analyseøvelse</a:t>
          </a:r>
          <a:endParaRPr lang="en-US" sz="2000" dirty="0"/>
        </a:p>
      </dgm:t>
    </dgm:pt>
    <dgm:pt modelId="{C6CF7357-195A-4E4E-9A1D-BECA0E2E10DC}" type="parTrans" cxnId="{8B10DA23-A344-47E3-9335-7F07AECF1FFB}">
      <dgm:prSet/>
      <dgm:spPr/>
      <dgm:t>
        <a:bodyPr/>
        <a:lstStyle/>
        <a:p>
          <a:endParaRPr lang="en-US"/>
        </a:p>
      </dgm:t>
    </dgm:pt>
    <dgm:pt modelId="{F2F9DC5B-8C82-45B3-8B01-A85C07A2F0D6}" type="sibTrans" cxnId="{8B10DA23-A344-47E3-9335-7F07AECF1FFB}">
      <dgm:prSet/>
      <dgm:spPr/>
      <dgm:t>
        <a:bodyPr/>
        <a:lstStyle/>
        <a:p>
          <a:endParaRPr lang="en-US"/>
        </a:p>
      </dgm:t>
    </dgm:pt>
    <dgm:pt modelId="{F9374838-777B-4FFA-BC13-68ADADAD7188}">
      <dgm:prSet custT="1"/>
      <dgm:spPr/>
      <dgm:t>
        <a:bodyPr/>
        <a:lstStyle/>
        <a:p>
          <a:r>
            <a:rPr lang="da-DK" sz="2000" dirty="0"/>
            <a:t>Og til sidst afslutter vi med en praktisk øvelse </a:t>
          </a:r>
          <a:endParaRPr lang="en-US" sz="2000" dirty="0"/>
        </a:p>
      </dgm:t>
    </dgm:pt>
    <dgm:pt modelId="{11F1477E-70C0-474C-843D-B61DF216DFB0}" type="parTrans" cxnId="{02DFB454-E0A6-44D1-9CD6-03628536E6BE}">
      <dgm:prSet/>
      <dgm:spPr/>
      <dgm:t>
        <a:bodyPr/>
        <a:lstStyle/>
        <a:p>
          <a:endParaRPr lang="en-US"/>
        </a:p>
      </dgm:t>
    </dgm:pt>
    <dgm:pt modelId="{9A003DF7-BEF7-4580-B879-14CB52884F80}" type="sibTrans" cxnId="{02DFB454-E0A6-44D1-9CD6-03628536E6BE}">
      <dgm:prSet/>
      <dgm:spPr/>
      <dgm:t>
        <a:bodyPr/>
        <a:lstStyle/>
        <a:p>
          <a:endParaRPr lang="en-US"/>
        </a:p>
      </dgm:t>
    </dgm:pt>
    <dgm:pt modelId="{24B414FC-4A66-4CB6-98D5-C4A9B666A11D}">
      <dgm:prSet custT="1"/>
      <dgm:spPr/>
      <dgm:t>
        <a:bodyPr/>
        <a:lstStyle/>
        <a:p>
          <a:endParaRPr lang="en-US" sz="2000" dirty="0"/>
        </a:p>
      </dgm:t>
    </dgm:pt>
    <dgm:pt modelId="{15CA94F8-DF13-4289-9BE0-11C2864EB281}" type="parTrans" cxnId="{504CB626-A90C-40FA-AB6D-DCD744FFA98A}">
      <dgm:prSet/>
      <dgm:spPr/>
      <dgm:t>
        <a:bodyPr/>
        <a:lstStyle/>
        <a:p>
          <a:endParaRPr lang="en-US"/>
        </a:p>
      </dgm:t>
    </dgm:pt>
    <dgm:pt modelId="{1909C6E5-D589-41C6-80B7-30426AAB448B}" type="sibTrans" cxnId="{504CB626-A90C-40FA-AB6D-DCD744FFA98A}">
      <dgm:prSet/>
      <dgm:spPr/>
      <dgm:t>
        <a:bodyPr/>
        <a:lstStyle/>
        <a:p>
          <a:endParaRPr lang="en-US"/>
        </a:p>
      </dgm:t>
    </dgm:pt>
    <dgm:pt modelId="{2EC4CB41-FFC8-4EAC-972F-F15474DCC9AE}" type="pres">
      <dgm:prSet presAssocID="{1DECC3AC-2B4F-400F-8964-8D64C7BFA406}" presName="vert0" presStyleCnt="0">
        <dgm:presLayoutVars>
          <dgm:dir/>
          <dgm:animOne val="branch"/>
          <dgm:animLvl val="lvl"/>
        </dgm:presLayoutVars>
      </dgm:prSet>
      <dgm:spPr/>
    </dgm:pt>
    <dgm:pt modelId="{9B883B0D-AA99-4AAA-8625-DA274B599CA6}" type="pres">
      <dgm:prSet presAssocID="{FD0A8F46-E11E-47A1-BAF4-A6294F07A996}" presName="thickLine" presStyleLbl="alignNode1" presStyleIdx="0" presStyleCnt="4"/>
      <dgm:spPr/>
    </dgm:pt>
    <dgm:pt modelId="{8F798980-8EA0-4919-BA0B-133A2221BF15}" type="pres">
      <dgm:prSet presAssocID="{FD0A8F46-E11E-47A1-BAF4-A6294F07A996}" presName="horz1" presStyleCnt="0"/>
      <dgm:spPr/>
    </dgm:pt>
    <dgm:pt modelId="{4F3AD812-4827-4D0F-8F46-B9E459AB777A}" type="pres">
      <dgm:prSet presAssocID="{FD0A8F46-E11E-47A1-BAF4-A6294F07A996}" presName="tx1" presStyleLbl="revTx" presStyleIdx="0" presStyleCnt="4"/>
      <dgm:spPr/>
    </dgm:pt>
    <dgm:pt modelId="{66EF4CC4-CD3B-45E2-AB4E-EAD1073A3449}" type="pres">
      <dgm:prSet presAssocID="{FD0A8F46-E11E-47A1-BAF4-A6294F07A996}" presName="vert1" presStyleCnt="0"/>
      <dgm:spPr/>
    </dgm:pt>
    <dgm:pt modelId="{508A3931-86C7-417F-8128-110CEA0E4199}" type="pres">
      <dgm:prSet presAssocID="{16CC0A91-0D9F-46AA-862A-4112A16096C5}" presName="thickLine" presStyleLbl="alignNode1" presStyleIdx="1" presStyleCnt="4"/>
      <dgm:spPr/>
    </dgm:pt>
    <dgm:pt modelId="{47FFDEF0-8D98-486D-A2A1-3A7ACBF9F11F}" type="pres">
      <dgm:prSet presAssocID="{16CC0A91-0D9F-46AA-862A-4112A16096C5}" presName="horz1" presStyleCnt="0"/>
      <dgm:spPr/>
    </dgm:pt>
    <dgm:pt modelId="{6A59E3F4-8D08-49A1-AF75-5B51E20A7C06}" type="pres">
      <dgm:prSet presAssocID="{16CC0A91-0D9F-46AA-862A-4112A16096C5}" presName="tx1" presStyleLbl="revTx" presStyleIdx="1" presStyleCnt="4"/>
      <dgm:spPr/>
    </dgm:pt>
    <dgm:pt modelId="{A15A9CA3-AD85-4075-95CC-C5F5AAFD2FEF}" type="pres">
      <dgm:prSet presAssocID="{16CC0A91-0D9F-46AA-862A-4112A16096C5}" presName="vert1" presStyleCnt="0"/>
      <dgm:spPr/>
    </dgm:pt>
    <dgm:pt modelId="{46345587-AEE9-45E2-9F0F-0969C49549F8}" type="pres">
      <dgm:prSet presAssocID="{F9374838-777B-4FFA-BC13-68ADADAD7188}" presName="thickLine" presStyleLbl="alignNode1" presStyleIdx="2" presStyleCnt="4"/>
      <dgm:spPr/>
    </dgm:pt>
    <dgm:pt modelId="{3251A7C2-C872-462B-B17E-9D8E824414FD}" type="pres">
      <dgm:prSet presAssocID="{F9374838-777B-4FFA-BC13-68ADADAD7188}" presName="horz1" presStyleCnt="0"/>
      <dgm:spPr/>
    </dgm:pt>
    <dgm:pt modelId="{A2017566-95EF-4327-9C67-764B84F7BDAD}" type="pres">
      <dgm:prSet presAssocID="{F9374838-777B-4FFA-BC13-68ADADAD7188}" presName="tx1" presStyleLbl="revTx" presStyleIdx="2" presStyleCnt="4"/>
      <dgm:spPr/>
    </dgm:pt>
    <dgm:pt modelId="{6888DD5F-A64D-4A28-9837-E8FC11215191}" type="pres">
      <dgm:prSet presAssocID="{F9374838-777B-4FFA-BC13-68ADADAD7188}" presName="vert1" presStyleCnt="0"/>
      <dgm:spPr/>
    </dgm:pt>
    <dgm:pt modelId="{AFAE4931-D84E-4462-BA2B-17F8461C061A}" type="pres">
      <dgm:prSet presAssocID="{24B414FC-4A66-4CB6-98D5-C4A9B666A11D}" presName="thickLine" presStyleLbl="alignNode1" presStyleIdx="3" presStyleCnt="4"/>
      <dgm:spPr/>
    </dgm:pt>
    <dgm:pt modelId="{F40922BD-F28F-45FB-9435-0F05B6090FB3}" type="pres">
      <dgm:prSet presAssocID="{24B414FC-4A66-4CB6-98D5-C4A9B666A11D}" presName="horz1" presStyleCnt="0"/>
      <dgm:spPr/>
    </dgm:pt>
    <dgm:pt modelId="{EDDF9117-DC49-464B-94DB-7B46C4911A36}" type="pres">
      <dgm:prSet presAssocID="{24B414FC-4A66-4CB6-98D5-C4A9B666A11D}" presName="tx1" presStyleLbl="revTx" presStyleIdx="3" presStyleCnt="4"/>
      <dgm:spPr/>
    </dgm:pt>
    <dgm:pt modelId="{1F057CDB-CC8A-419C-93C6-C98FDDBBF62A}" type="pres">
      <dgm:prSet presAssocID="{24B414FC-4A66-4CB6-98D5-C4A9B666A11D}" presName="vert1" presStyleCnt="0"/>
      <dgm:spPr/>
    </dgm:pt>
  </dgm:ptLst>
  <dgm:cxnLst>
    <dgm:cxn modelId="{D1FD251C-7084-4B39-A55D-835E54B0F47D}" srcId="{1DECC3AC-2B4F-400F-8964-8D64C7BFA406}" destId="{FD0A8F46-E11E-47A1-BAF4-A6294F07A996}" srcOrd="0" destOrd="0" parTransId="{DA81D2CB-D2FB-4A7E-9011-498F8CF066FD}" sibTransId="{28F74F07-1246-495D-9971-70646014D222}"/>
    <dgm:cxn modelId="{8B10DA23-A344-47E3-9335-7F07AECF1FFB}" srcId="{1DECC3AC-2B4F-400F-8964-8D64C7BFA406}" destId="{16CC0A91-0D9F-46AA-862A-4112A16096C5}" srcOrd="1" destOrd="0" parTransId="{C6CF7357-195A-4E4E-9A1D-BECA0E2E10DC}" sibTransId="{F2F9DC5B-8C82-45B3-8B01-A85C07A2F0D6}"/>
    <dgm:cxn modelId="{88B41025-EA1A-4B45-AE45-6E6B2E1C22C8}" type="presOf" srcId="{16CC0A91-0D9F-46AA-862A-4112A16096C5}" destId="{6A59E3F4-8D08-49A1-AF75-5B51E20A7C06}" srcOrd="0" destOrd="0" presId="urn:microsoft.com/office/officeart/2008/layout/LinedList"/>
    <dgm:cxn modelId="{504CB626-A90C-40FA-AB6D-DCD744FFA98A}" srcId="{1DECC3AC-2B4F-400F-8964-8D64C7BFA406}" destId="{24B414FC-4A66-4CB6-98D5-C4A9B666A11D}" srcOrd="3" destOrd="0" parTransId="{15CA94F8-DF13-4289-9BE0-11C2864EB281}" sibTransId="{1909C6E5-D589-41C6-80B7-30426AAB448B}"/>
    <dgm:cxn modelId="{91E43B3F-C51E-4EF7-BC02-9DFDC0AC56DA}" type="presOf" srcId="{24B414FC-4A66-4CB6-98D5-C4A9B666A11D}" destId="{EDDF9117-DC49-464B-94DB-7B46C4911A36}" srcOrd="0" destOrd="0" presId="urn:microsoft.com/office/officeart/2008/layout/LinedList"/>
    <dgm:cxn modelId="{9073934B-CCED-4692-AEC7-5072CF8467B6}" type="presOf" srcId="{F9374838-777B-4FFA-BC13-68ADADAD7188}" destId="{A2017566-95EF-4327-9C67-764B84F7BDAD}" srcOrd="0" destOrd="0" presId="urn:microsoft.com/office/officeart/2008/layout/LinedList"/>
    <dgm:cxn modelId="{3D0D6853-9151-4009-9258-94DE74C9DA7F}" type="presOf" srcId="{FD0A8F46-E11E-47A1-BAF4-A6294F07A996}" destId="{4F3AD812-4827-4D0F-8F46-B9E459AB777A}" srcOrd="0" destOrd="0" presId="urn:microsoft.com/office/officeart/2008/layout/LinedList"/>
    <dgm:cxn modelId="{02DFB454-E0A6-44D1-9CD6-03628536E6BE}" srcId="{1DECC3AC-2B4F-400F-8964-8D64C7BFA406}" destId="{F9374838-777B-4FFA-BC13-68ADADAD7188}" srcOrd="2" destOrd="0" parTransId="{11F1477E-70C0-474C-843D-B61DF216DFB0}" sibTransId="{9A003DF7-BEF7-4580-B879-14CB52884F80}"/>
    <dgm:cxn modelId="{515A3877-BAD5-49DA-A8AC-48E245544E9A}" type="presOf" srcId="{1DECC3AC-2B4F-400F-8964-8D64C7BFA406}" destId="{2EC4CB41-FFC8-4EAC-972F-F15474DCC9AE}" srcOrd="0" destOrd="0" presId="urn:microsoft.com/office/officeart/2008/layout/LinedList"/>
    <dgm:cxn modelId="{9F32AE09-B207-4235-9C54-48902B191FA8}" type="presParOf" srcId="{2EC4CB41-FFC8-4EAC-972F-F15474DCC9AE}" destId="{9B883B0D-AA99-4AAA-8625-DA274B599CA6}" srcOrd="0" destOrd="0" presId="urn:microsoft.com/office/officeart/2008/layout/LinedList"/>
    <dgm:cxn modelId="{F5EDD175-5A70-47DC-A32D-17573D9ED4E7}" type="presParOf" srcId="{2EC4CB41-FFC8-4EAC-972F-F15474DCC9AE}" destId="{8F798980-8EA0-4919-BA0B-133A2221BF15}" srcOrd="1" destOrd="0" presId="urn:microsoft.com/office/officeart/2008/layout/LinedList"/>
    <dgm:cxn modelId="{71838C14-0041-4B56-A6F1-18885CB97DF5}" type="presParOf" srcId="{8F798980-8EA0-4919-BA0B-133A2221BF15}" destId="{4F3AD812-4827-4D0F-8F46-B9E459AB777A}" srcOrd="0" destOrd="0" presId="urn:microsoft.com/office/officeart/2008/layout/LinedList"/>
    <dgm:cxn modelId="{06A98471-C24D-43ED-A854-F9828F0FF8AF}" type="presParOf" srcId="{8F798980-8EA0-4919-BA0B-133A2221BF15}" destId="{66EF4CC4-CD3B-45E2-AB4E-EAD1073A3449}" srcOrd="1" destOrd="0" presId="urn:microsoft.com/office/officeart/2008/layout/LinedList"/>
    <dgm:cxn modelId="{B819B4A0-0487-4498-865B-AD9CE256DE89}" type="presParOf" srcId="{2EC4CB41-FFC8-4EAC-972F-F15474DCC9AE}" destId="{508A3931-86C7-417F-8128-110CEA0E4199}" srcOrd="2" destOrd="0" presId="urn:microsoft.com/office/officeart/2008/layout/LinedList"/>
    <dgm:cxn modelId="{47E53420-4F6E-4B34-B8ED-148F88459D1A}" type="presParOf" srcId="{2EC4CB41-FFC8-4EAC-972F-F15474DCC9AE}" destId="{47FFDEF0-8D98-486D-A2A1-3A7ACBF9F11F}" srcOrd="3" destOrd="0" presId="urn:microsoft.com/office/officeart/2008/layout/LinedList"/>
    <dgm:cxn modelId="{CF177F8F-3742-420B-888C-B9D104B26603}" type="presParOf" srcId="{47FFDEF0-8D98-486D-A2A1-3A7ACBF9F11F}" destId="{6A59E3F4-8D08-49A1-AF75-5B51E20A7C06}" srcOrd="0" destOrd="0" presId="urn:microsoft.com/office/officeart/2008/layout/LinedList"/>
    <dgm:cxn modelId="{557E2A6A-D2A6-4808-B538-AB978CE9DDE0}" type="presParOf" srcId="{47FFDEF0-8D98-486D-A2A1-3A7ACBF9F11F}" destId="{A15A9CA3-AD85-4075-95CC-C5F5AAFD2FEF}" srcOrd="1" destOrd="0" presId="urn:microsoft.com/office/officeart/2008/layout/LinedList"/>
    <dgm:cxn modelId="{23749F6A-B62A-4AC4-9CEB-A34FDCFA8A6E}" type="presParOf" srcId="{2EC4CB41-FFC8-4EAC-972F-F15474DCC9AE}" destId="{46345587-AEE9-45E2-9F0F-0969C49549F8}" srcOrd="4" destOrd="0" presId="urn:microsoft.com/office/officeart/2008/layout/LinedList"/>
    <dgm:cxn modelId="{9956475C-DDA4-47C7-B6F7-C3A4AA38A8E9}" type="presParOf" srcId="{2EC4CB41-FFC8-4EAC-972F-F15474DCC9AE}" destId="{3251A7C2-C872-462B-B17E-9D8E824414FD}" srcOrd="5" destOrd="0" presId="urn:microsoft.com/office/officeart/2008/layout/LinedList"/>
    <dgm:cxn modelId="{C8A6F2B7-C676-463B-B55C-AD2016548640}" type="presParOf" srcId="{3251A7C2-C872-462B-B17E-9D8E824414FD}" destId="{A2017566-95EF-4327-9C67-764B84F7BDAD}" srcOrd="0" destOrd="0" presId="urn:microsoft.com/office/officeart/2008/layout/LinedList"/>
    <dgm:cxn modelId="{C59A5DAE-7908-4136-85EC-DC453E03D1FD}" type="presParOf" srcId="{3251A7C2-C872-462B-B17E-9D8E824414FD}" destId="{6888DD5F-A64D-4A28-9837-E8FC11215191}" srcOrd="1" destOrd="0" presId="urn:microsoft.com/office/officeart/2008/layout/LinedList"/>
    <dgm:cxn modelId="{97BCA967-A02A-4E05-9F7B-197602FE27B0}" type="presParOf" srcId="{2EC4CB41-FFC8-4EAC-972F-F15474DCC9AE}" destId="{AFAE4931-D84E-4462-BA2B-17F8461C061A}" srcOrd="6" destOrd="0" presId="urn:microsoft.com/office/officeart/2008/layout/LinedList"/>
    <dgm:cxn modelId="{1B3D2D23-42FB-4258-8F6C-799C3FB7D36C}" type="presParOf" srcId="{2EC4CB41-FFC8-4EAC-972F-F15474DCC9AE}" destId="{F40922BD-F28F-45FB-9435-0F05B6090FB3}" srcOrd="7" destOrd="0" presId="urn:microsoft.com/office/officeart/2008/layout/LinedList"/>
    <dgm:cxn modelId="{D66368F4-08FA-4172-907F-835814AAC23D}" type="presParOf" srcId="{F40922BD-F28F-45FB-9435-0F05B6090FB3}" destId="{EDDF9117-DC49-464B-94DB-7B46C4911A36}" srcOrd="0" destOrd="0" presId="urn:microsoft.com/office/officeart/2008/layout/LinedList"/>
    <dgm:cxn modelId="{22122760-6AEA-4BC8-9FD4-9154ED4D7366}" type="presParOf" srcId="{F40922BD-F28F-45FB-9435-0F05B6090FB3}" destId="{1F057CDB-CC8A-419C-93C6-C98FDDBBF62A}"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883B0D-AA99-4AAA-8625-DA274B599CA6}">
      <dsp:nvSpPr>
        <dsp:cNvPr id="0" name=""/>
        <dsp:cNvSpPr/>
      </dsp:nvSpPr>
      <dsp:spPr>
        <a:xfrm>
          <a:off x="0" y="0"/>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3AD812-4827-4D0F-8F46-B9E459AB777A}">
      <dsp:nvSpPr>
        <dsp:cNvPr id="0" name=""/>
        <dsp:cNvSpPr/>
      </dsp:nvSpPr>
      <dsp:spPr>
        <a:xfrm>
          <a:off x="0" y="0"/>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da-DK" sz="2000" kern="1200" dirty="0"/>
            <a:t>Vi starter med et oplæg omkring arkitektur</a:t>
          </a:r>
          <a:endParaRPr lang="en-US" sz="2000" kern="1200" dirty="0"/>
        </a:p>
      </dsp:txBody>
      <dsp:txXfrm>
        <a:off x="0" y="0"/>
        <a:ext cx="10515600" cy="1087834"/>
      </dsp:txXfrm>
    </dsp:sp>
    <dsp:sp modelId="{508A3931-86C7-417F-8128-110CEA0E4199}">
      <dsp:nvSpPr>
        <dsp:cNvPr id="0" name=""/>
        <dsp:cNvSpPr/>
      </dsp:nvSpPr>
      <dsp:spPr>
        <a:xfrm>
          <a:off x="0" y="1087834"/>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A59E3F4-8D08-49A1-AF75-5B51E20A7C06}">
      <dsp:nvSpPr>
        <dsp:cNvPr id="0" name=""/>
        <dsp:cNvSpPr/>
      </dsp:nvSpPr>
      <dsp:spPr>
        <a:xfrm>
          <a:off x="0" y="1087834"/>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da-DK" sz="2000" kern="1200" dirty="0"/>
            <a:t>Derefter kommer vi tilbage og laver en analyseøvelse</a:t>
          </a:r>
          <a:endParaRPr lang="en-US" sz="2000" kern="1200" dirty="0"/>
        </a:p>
      </dsp:txBody>
      <dsp:txXfrm>
        <a:off x="0" y="1087834"/>
        <a:ext cx="10515600" cy="1087834"/>
      </dsp:txXfrm>
    </dsp:sp>
    <dsp:sp modelId="{46345587-AEE9-45E2-9F0F-0969C49549F8}">
      <dsp:nvSpPr>
        <dsp:cNvPr id="0" name=""/>
        <dsp:cNvSpPr/>
      </dsp:nvSpPr>
      <dsp:spPr>
        <a:xfrm>
          <a:off x="0" y="2175669"/>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2017566-95EF-4327-9C67-764B84F7BDAD}">
      <dsp:nvSpPr>
        <dsp:cNvPr id="0" name=""/>
        <dsp:cNvSpPr/>
      </dsp:nvSpPr>
      <dsp:spPr>
        <a:xfrm>
          <a:off x="0" y="2175669"/>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da-DK" sz="2000" kern="1200" dirty="0"/>
            <a:t>Og til sidst afslutter vi med en praktisk øvelse </a:t>
          </a:r>
          <a:endParaRPr lang="en-US" sz="2000" kern="1200" dirty="0"/>
        </a:p>
      </dsp:txBody>
      <dsp:txXfrm>
        <a:off x="0" y="2175669"/>
        <a:ext cx="10515600" cy="1087834"/>
      </dsp:txXfrm>
    </dsp:sp>
    <dsp:sp modelId="{AFAE4931-D84E-4462-BA2B-17F8461C061A}">
      <dsp:nvSpPr>
        <dsp:cNvPr id="0" name=""/>
        <dsp:cNvSpPr/>
      </dsp:nvSpPr>
      <dsp:spPr>
        <a:xfrm>
          <a:off x="0" y="3263503"/>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DF9117-DC49-464B-94DB-7B46C4911A36}">
      <dsp:nvSpPr>
        <dsp:cNvPr id="0" name=""/>
        <dsp:cNvSpPr/>
      </dsp:nvSpPr>
      <dsp:spPr>
        <a:xfrm>
          <a:off x="0" y="3263503"/>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endParaRPr lang="en-US" sz="2000" kern="1200" dirty="0"/>
        </a:p>
      </dsp:txBody>
      <dsp:txXfrm>
        <a:off x="0" y="3263503"/>
        <a:ext cx="10515600" cy="108783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a-DK" dirty="0"/>
          </a:p>
        </p:txBody>
      </p:sp>
      <p:sp>
        <p:nvSpPr>
          <p:cNvPr id="3" name="Pladsholder til dato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49F17641-69B5-4390-AC0F-B83EEB4C43C8}" type="datetime1">
              <a:rPr lang="da-DK" smtClean="0"/>
              <a:t>20-10-2024</a:t>
            </a:fld>
            <a:endParaRPr lang="da-DK" dirty="0"/>
          </a:p>
        </p:txBody>
      </p:sp>
      <p:sp>
        <p:nvSpPr>
          <p:cNvPr id="4" name="Pladsholder til sidefod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a-DK" dirty="0"/>
          </a:p>
        </p:txBody>
      </p:sp>
      <p:sp>
        <p:nvSpPr>
          <p:cNvPr id="5" name="Pladsholder til slide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B3C20D7-F8F1-4196-9585-26F31AFC85C9}" type="slidenum">
              <a:rPr lang="da-DK" smtClean="0"/>
              <a:t>‹nr.›</a:t>
            </a:fld>
            <a:endParaRPr lang="da-DK" dirty="0"/>
          </a:p>
        </p:txBody>
      </p:sp>
    </p:spTree>
    <p:extLst>
      <p:ext uri="{BB962C8B-B14F-4D97-AF65-F5344CB8AC3E}">
        <p14:creationId xmlns:p14="http://schemas.microsoft.com/office/powerpoint/2010/main" val="416816212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a-DK" dirty="0"/>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46D188C5-85B7-4FF2-B969-4C6EE6584E50}" type="datetime1">
              <a:rPr lang="da-DK" smtClean="0"/>
              <a:t>20-10-2024</a:t>
            </a:fld>
            <a:endParaRPr lang="da-DK" dirty="0"/>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da-DK" dirty="0"/>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da-DK" dirty="0"/>
              <a:t>Klik for at redigere i master</a:t>
            </a:r>
          </a:p>
          <a:p>
            <a:pPr lvl="1" rtl="0"/>
            <a:r>
              <a:rPr lang="da-DK" dirty="0"/>
              <a:t>Andet niveau</a:t>
            </a:r>
          </a:p>
          <a:p>
            <a:pPr lvl="2" rtl="0"/>
            <a:r>
              <a:rPr lang="da-DK" dirty="0"/>
              <a:t>Tredje niveau</a:t>
            </a:r>
          </a:p>
          <a:p>
            <a:pPr lvl="3" rtl="0"/>
            <a:r>
              <a:rPr lang="da-DK" dirty="0"/>
              <a:t>Fjerde niveau</a:t>
            </a:r>
          </a:p>
          <a:p>
            <a:pPr lvl="4" rtl="0"/>
            <a:r>
              <a:rPr lang="da-DK" dirty="0"/>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a-DK" dirty="0"/>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DAEC444-603B-4F09-9A06-5917518DD901}" type="slidenum">
              <a:rPr lang="da-DK" smtClean="0"/>
              <a:t>‹nr.›</a:t>
            </a:fld>
            <a:endParaRPr lang="da-DK" dirty="0"/>
          </a:p>
        </p:txBody>
      </p:sp>
    </p:spTree>
    <p:extLst>
      <p:ext uri="{BB962C8B-B14F-4D97-AF65-F5344CB8AC3E}">
        <p14:creationId xmlns:p14="http://schemas.microsoft.com/office/powerpoint/2010/main" val="87425511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rtlCol="0"/>
          <a:lstStyle/>
          <a:p>
            <a:pPr rtl="0"/>
            <a:endParaRPr lang="da-DK" noProof="0" dirty="0"/>
          </a:p>
        </p:txBody>
      </p:sp>
      <p:sp>
        <p:nvSpPr>
          <p:cNvPr id="4" name="Pladsholder til slidenummer 3"/>
          <p:cNvSpPr>
            <a:spLocks noGrp="1"/>
          </p:cNvSpPr>
          <p:nvPr>
            <p:ph type="sldNum" sz="quarter" idx="10"/>
          </p:nvPr>
        </p:nvSpPr>
        <p:spPr/>
        <p:txBody>
          <a:bodyPr rtlCol="0"/>
          <a:lstStyle/>
          <a:p>
            <a:pPr rtl="0"/>
            <a:fld id="{8DAEC444-603B-4F09-9A06-5917518DD901}" type="slidenum">
              <a:rPr lang="da-DK" smtClean="0"/>
              <a:t>1</a:t>
            </a:fld>
            <a:endParaRPr lang="da-DK" dirty="0"/>
          </a:p>
        </p:txBody>
      </p:sp>
    </p:spTree>
    <p:extLst>
      <p:ext uri="{BB962C8B-B14F-4D97-AF65-F5344CB8AC3E}">
        <p14:creationId xmlns:p14="http://schemas.microsoft.com/office/powerpoint/2010/main" val="4039154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pPr rtl="0"/>
            <a:fld id="{8DAEC444-603B-4F09-9A06-5917518DD901}" type="slidenum">
              <a:rPr lang="da-DK" smtClean="0"/>
              <a:t>2</a:t>
            </a:fld>
            <a:endParaRPr lang="da-DK" dirty="0"/>
          </a:p>
        </p:txBody>
      </p:sp>
    </p:spTree>
    <p:extLst>
      <p:ext uri="{BB962C8B-B14F-4D97-AF65-F5344CB8AC3E}">
        <p14:creationId xmlns:p14="http://schemas.microsoft.com/office/powerpoint/2010/main" val="28744620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Dette er ikke forventet at I forstår 100% hvad dette er og at I kan sige forskellen på disse to termer, men det er en god måde at forstå hvad rum indenfor arkitektur kan gøre – og så bygger det jo lidt op omkring hvad vi allerede ved om rum og de rumskabende virkemidler.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p:txBody>
      </p:sp>
      <p:sp>
        <p:nvSpPr>
          <p:cNvPr id="4" name="Pladsholder til slidenummer 3"/>
          <p:cNvSpPr>
            <a:spLocks noGrp="1"/>
          </p:cNvSpPr>
          <p:nvPr>
            <p:ph type="sldNum" sz="quarter" idx="5"/>
          </p:nvPr>
        </p:nvSpPr>
        <p:spPr/>
        <p:txBody>
          <a:bodyPr/>
          <a:lstStyle/>
          <a:p>
            <a:pPr rtl="0"/>
            <a:fld id="{8DAEC444-603B-4F09-9A06-5917518DD901}" type="slidenum">
              <a:rPr lang="da-DK" smtClean="0"/>
              <a:t>3</a:t>
            </a:fld>
            <a:endParaRPr lang="da-DK" dirty="0"/>
          </a:p>
        </p:txBody>
      </p:sp>
    </p:spTree>
    <p:extLst>
      <p:ext uri="{BB962C8B-B14F-4D97-AF65-F5344CB8AC3E}">
        <p14:creationId xmlns:p14="http://schemas.microsoft.com/office/powerpoint/2010/main" val="32450388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Billede: tegnet af Frank Lloyd Wright i 1924. Vigtig person indenfor arkitektur og havde en stor indflydelse på andre. Han var stor fan af det der kaldes for organiske arkitektur, og ønskede selv at skabe og designe arkitektur der kunne forbinde harmoni og menneskelighed. </a:t>
            </a:r>
          </a:p>
        </p:txBody>
      </p:sp>
      <p:sp>
        <p:nvSpPr>
          <p:cNvPr id="4" name="Pladsholder til slidenummer 3"/>
          <p:cNvSpPr>
            <a:spLocks noGrp="1"/>
          </p:cNvSpPr>
          <p:nvPr>
            <p:ph type="sldNum" sz="quarter" idx="10"/>
          </p:nvPr>
        </p:nvSpPr>
        <p:spPr/>
        <p:txBody>
          <a:bodyPr/>
          <a:lstStyle/>
          <a:p>
            <a:pPr rtl="0"/>
            <a:fld id="{8DAEC444-603B-4F09-9A06-5917518DD901}" type="slidenum">
              <a:rPr lang="da-DK" smtClean="0"/>
              <a:t>4</a:t>
            </a:fld>
            <a:endParaRPr lang="da-DK" dirty="0"/>
          </a:p>
        </p:txBody>
      </p:sp>
    </p:spTree>
    <p:extLst>
      <p:ext uri="{BB962C8B-B14F-4D97-AF65-F5344CB8AC3E}">
        <p14:creationId xmlns:p14="http://schemas.microsoft.com/office/powerpoint/2010/main" val="7667782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Forskel?: </a:t>
            </a:r>
          </a:p>
          <a:p>
            <a:r>
              <a:rPr lang="en-US" sz="1800" b="0" i="0" u="none" strike="noStrike" dirty="0">
                <a:solidFill>
                  <a:srgbClr val="000000"/>
                </a:solidFill>
                <a:effectLst/>
                <a:latin typeface="Times" panose="02020603050405020304" pitchFamily="18" charset="0"/>
              </a:rPr>
              <a:t>There is a part of architecture that can function without art, like being used as a place to live. It has a function other than being art. The way we discuss art is also very different from today. </a:t>
            </a:r>
            <a:endParaRPr lang="da-DK" dirty="0"/>
          </a:p>
          <a:p>
            <a:endParaRPr lang="da-DK" dirty="0"/>
          </a:p>
          <a:p>
            <a:pPr rtl="0">
              <a:spcBef>
                <a:spcPts val="0"/>
              </a:spcBef>
              <a:spcAft>
                <a:spcPts val="0"/>
              </a:spcAft>
            </a:pPr>
            <a:r>
              <a:rPr lang="en-US" sz="1800" b="0" i="0" u="none" strike="noStrike" dirty="0">
                <a:solidFill>
                  <a:srgbClr val="000000"/>
                </a:solidFill>
                <a:effectLst/>
                <a:latin typeface="Times" panose="02020603050405020304" pitchFamily="18" charset="0"/>
              </a:rPr>
              <a:t>“Architecture, unlike many arts, exists in three dimensions” </a:t>
            </a:r>
            <a:endParaRPr lang="en-US" b="0" dirty="0">
              <a:effectLst/>
            </a:endParaRPr>
          </a:p>
          <a:p>
            <a:pPr indent="828040" rtl="0">
              <a:spcBef>
                <a:spcPts val="0"/>
              </a:spcBef>
              <a:spcAft>
                <a:spcPts val="0"/>
              </a:spcAft>
            </a:pPr>
            <a:r>
              <a:rPr lang="en-US" sz="1800" b="0" i="0" u="none" strike="noStrike" dirty="0">
                <a:solidFill>
                  <a:srgbClr val="000000"/>
                </a:solidFill>
                <a:effectLst/>
                <a:latin typeface="Wingdings" panose="05000000000000000000" pitchFamily="2" charset="2"/>
              </a:rPr>
              <a:t>🡪</a:t>
            </a:r>
            <a:r>
              <a:rPr lang="en-US" sz="1800" b="0" i="0" u="none" strike="noStrike" dirty="0">
                <a:solidFill>
                  <a:srgbClr val="000000"/>
                </a:solidFill>
                <a:effectLst/>
                <a:latin typeface="Times" panose="02020603050405020304" pitchFamily="18" charset="0"/>
              </a:rPr>
              <a:t> it is not only two dimensional. Art can also come in three dimensional… </a:t>
            </a:r>
            <a:endParaRPr lang="en-US" b="0" dirty="0">
              <a:effectLst/>
            </a:endParaRPr>
          </a:p>
          <a:p>
            <a:pPr rtl="0">
              <a:spcBef>
                <a:spcPts val="0"/>
              </a:spcBef>
              <a:spcAft>
                <a:spcPts val="0"/>
              </a:spcAft>
            </a:pPr>
            <a:br>
              <a:rPr lang="en-US" sz="1800" b="0" i="0" u="none" strike="noStrike" dirty="0">
                <a:solidFill>
                  <a:srgbClr val="000000"/>
                </a:solidFill>
                <a:effectLst/>
                <a:latin typeface="Times" panose="02020603050405020304" pitchFamily="18" charset="0"/>
              </a:rPr>
            </a:br>
            <a:r>
              <a:rPr lang="en-US" sz="1800" b="0" i="0" u="none" strike="noStrike" dirty="0">
                <a:solidFill>
                  <a:srgbClr val="000000"/>
                </a:solidFill>
                <a:effectLst/>
                <a:latin typeface="Times" panose="02020603050405020304" pitchFamily="18" charset="0"/>
              </a:rPr>
              <a:t>“Architecture, unlike most art, is not primarily representational” </a:t>
            </a:r>
            <a:endParaRPr lang="en-US" b="0" dirty="0">
              <a:effectLst/>
            </a:endParaRPr>
          </a:p>
          <a:p>
            <a:pPr marL="828040" rtl="0">
              <a:spcBef>
                <a:spcPts val="0"/>
              </a:spcBef>
              <a:spcAft>
                <a:spcPts val="0"/>
              </a:spcAft>
            </a:pPr>
            <a:r>
              <a:rPr lang="en-US" sz="1800" b="0" i="0" u="none" strike="noStrike" dirty="0">
                <a:solidFill>
                  <a:srgbClr val="000000"/>
                </a:solidFill>
                <a:effectLst/>
                <a:latin typeface="Wingdings" panose="05000000000000000000" pitchFamily="2" charset="2"/>
              </a:rPr>
              <a:t>🡪</a:t>
            </a:r>
            <a:r>
              <a:rPr lang="en-US" sz="1800" b="0" i="0" u="none" strike="noStrike" dirty="0">
                <a:solidFill>
                  <a:srgbClr val="000000"/>
                </a:solidFill>
                <a:effectLst/>
                <a:latin typeface="Times" panose="02020603050405020304" pitchFamily="18" charset="0"/>
              </a:rPr>
              <a:t> music barely represents something. But it is up to us to decipher what it represents (like birds..). But generally speaking, they (music?) are not a representation… </a:t>
            </a:r>
            <a:endParaRPr lang="en-US" b="0" dirty="0">
              <a:effectLst/>
            </a:endParaRPr>
          </a:p>
          <a:p>
            <a:pPr rtl="0">
              <a:spcBef>
                <a:spcPts val="0"/>
              </a:spcBef>
              <a:spcAft>
                <a:spcPts val="0"/>
              </a:spcAft>
            </a:pPr>
            <a:br>
              <a:rPr lang="en-US" b="0" dirty="0">
                <a:effectLst/>
              </a:rPr>
            </a:br>
            <a:r>
              <a:rPr lang="en-US" sz="1800" b="0" i="0" u="none" strike="noStrike" dirty="0">
                <a:solidFill>
                  <a:srgbClr val="000000"/>
                </a:solidFill>
                <a:effectLst/>
                <a:latin typeface="Times" panose="02020603050405020304" pitchFamily="18" charset="0"/>
              </a:rPr>
              <a:t>“Architecture, unlike all other arts, serves a functional as well as aesthetic role” </a:t>
            </a:r>
            <a:endParaRPr lang="en-US" b="0" dirty="0">
              <a:effectLst/>
            </a:endParaRPr>
          </a:p>
          <a:p>
            <a:pPr indent="828040" rtl="0">
              <a:spcBef>
                <a:spcPts val="0"/>
              </a:spcBef>
              <a:spcAft>
                <a:spcPts val="0"/>
              </a:spcAft>
            </a:pPr>
            <a:r>
              <a:rPr lang="en-US" sz="1800" b="0" i="0" u="none" strike="noStrike" dirty="0">
                <a:solidFill>
                  <a:srgbClr val="000000"/>
                </a:solidFill>
                <a:effectLst/>
                <a:latin typeface="Wingdings" panose="05000000000000000000" pitchFamily="2" charset="2"/>
              </a:rPr>
              <a:t>🡪</a:t>
            </a:r>
            <a:r>
              <a:rPr lang="en-US" sz="1800" b="0" i="0" u="none" strike="noStrike" dirty="0">
                <a:solidFill>
                  <a:srgbClr val="000000"/>
                </a:solidFill>
                <a:effectLst/>
                <a:latin typeface="Times" panose="02020603050405020304" pitchFamily="18" charset="0"/>
              </a:rPr>
              <a:t> There is no answer to this discussion.  But that is the fun part about this! </a:t>
            </a:r>
            <a:endParaRPr lang="en-US" b="0" dirty="0">
              <a:effectLst/>
            </a:endParaRPr>
          </a:p>
          <a:p>
            <a:pPr rtl="0">
              <a:spcBef>
                <a:spcPts val="0"/>
              </a:spcBef>
              <a:spcAft>
                <a:spcPts val="0"/>
              </a:spcAft>
            </a:pPr>
            <a:br>
              <a:rPr lang="en-US" b="0" dirty="0">
                <a:effectLst/>
              </a:rPr>
            </a:br>
            <a:r>
              <a:rPr lang="en-US" sz="1800" b="0" i="0" u="none" strike="noStrike" dirty="0">
                <a:solidFill>
                  <a:srgbClr val="000000"/>
                </a:solidFill>
                <a:effectLst/>
                <a:latin typeface="Times" panose="02020603050405020304" pitchFamily="18" charset="0"/>
              </a:rPr>
              <a:t>“Architecture engages with a great number of people and a great number of parameters” </a:t>
            </a:r>
            <a:endParaRPr lang="en-US" b="0" dirty="0">
              <a:effectLst/>
            </a:endParaRPr>
          </a:p>
          <a:p>
            <a:pPr marL="828040" rtl="0">
              <a:spcBef>
                <a:spcPts val="0"/>
              </a:spcBef>
              <a:spcAft>
                <a:spcPts val="0"/>
              </a:spcAft>
            </a:pPr>
            <a:r>
              <a:rPr lang="en-US" sz="1800" b="0" i="0" u="none" strike="noStrike" dirty="0">
                <a:solidFill>
                  <a:srgbClr val="000000"/>
                </a:solidFill>
                <a:effectLst/>
                <a:latin typeface="Wingdings" panose="05000000000000000000" pitchFamily="2" charset="2"/>
              </a:rPr>
              <a:t>🡪</a:t>
            </a:r>
            <a:r>
              <a:rPr lang="en-US" sz="1800" b="0" i="0" u="none" strike="noStrike" dirty="0">
                <a:solidFill>
                  <a:srgbClr val="000000"/>
                </a:solidFill>
                <a:effectLst/>
                <a:latin typeface="Times" panose="02020603050405020304" pitchFamily="18" charset="0"/>
              </a:rPr>
              <a:t> the stakeholder, the ones needing something to happen, are in great number. (Designers, builders, building constructors, budgets, owners, communities, users, aesthetics, clients, citizens, function… and so on. </a:t>
            </a:r>
          </a:p>
          <a:p>
            <a:pPr marL="828040" rtl="0">
              <a:spcBef>
                <a:spcPts val="0"/>
              </a:spcBef>
              <a:spcAft>
                <a:spcPts val="0"/>
              </a:spcAft>
            </a:pPr>
            <a:endParaRPr lang="en-US" sz="1800" b="0" i="0" u="none" strike="noStrike" dirty="0">
              <a:solidFill>
                <a:srgbClr val="000000"/>
              </a:solidFill>
              <a:effectLst/>
              <a:latin typeface="Times" panose="02020603050405020304" pitchFamily="18" charset="0"/>
            </a:endParaRPr>
          </a:p>
          <a:p>
            <a:pPr marL="828040" rtl="0">
              <a:spcBef>
                <a:spcPts val="0"/>
              </a:spcBef>
              <a:spcAft>
                <a:spcPts val="0"/>
              </a:spcAft>
            </a:pPr>
            <a:r>
              <a:rPr lang="en-US" sz="1800" b="0" i="0" u="none" strike="noStrike" dirty="0">
                <a:solidFill>
                  <a:srgbClr val="000000"/>
                </a:solidFill>
                <a:effectLst/>
                <a:latin typeface="Times" panose="02020603050405020304" pitchFamily="18" charset="0"/>
              </a:rPr>
              <a:t>“Architecture engages with a variety of different scales, from the macro to the micro” </a:t>
            </a:r>
            <a:endParaRPr lang="en-US" b="0" dirty="0">
              <a:effectLst/>
            </a:endParaRPr>
          </a:p>
          <a:p>
            <a:r>
              <a:rPr lang="en-US" sz="1800" b="0" i="0" u="none" strike="noStrike" dirty="0">
                <a:solidFill>
                  <a:srgbClr val="000000"/>
                </a:solidFill>
                <a:effectLst/>
                <a:latin typeface="Wingdings" panose="05000000000000000000" pitchFamily="2" charset="2"/>
              </a:rPr>
              <a:t>🡪</a:t>
            </a:r>
            <a:r>
              <a:rPr lang="en-US" sz="1800" b="0" i="0" u="none" strike="noStrike" dirty="0">
                <a:solidFill>
                  <a:srgbClr val="000000"/>
                </a:solidFill>
                <a:effectLst/>
                <a:latin typeface="Times" panose="02020603050405020304" pitchFamily="18" charset="0"/>
              </a:rPr>
              <a:t> Like airports (In Japan, they have created an entire island for an airport) to smaller houses </a:t>
            </a:r>
            <a:endParaRPr lang="da-DK" dirty="0"/>
          </a:p>
        </p:txBody>
      </p:sp>
      <p:sp>
        <p:nvSpPr>
          <p:cNvPr id="4" name="Pladsholder til slidenummer 3"/>
          <p:cNvSpPr>
            <a:spLocks noGrp="1"/>
          </p:cNvSpPr>
          <p:nvPr>
            <p:ph type="sldNum" sz="quarter" idx="5"/>
          </p:nvPr>
        </p:nvSpPr>
        <p:spPr/>
        <p:txBody>
          <a:bodyPr/>
          <a:lstStyle/>
          <a:p>
            <a:pPr rtl="0"/>
            <a:fld id="{8DAEC444-603B-4F09-9A06-5917518DD901}" type="slidenum">
              <a:rPr lang="da-DK" smtClean="0"/>
              <a:t>5</a:t>
            </a:fld>
            <a:endParaRPr lang="da-DK" dirty="0"/>
          </a:p>
        </p:txBody>
      </p:sp>
    </p:spTree>
    <p:extLst>
      <p:ext uri="{BB962C8B-B14F-4D97-AF65-F5344CB8AC3E}">
        <p14:creationId xmlns:p14="http://schemas.microsoft.com/office/powerpoint/2010/main" val="27821322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 kommer til at arbejde lidt med alle disse elementer i dag </a:t>
            </a:r>
            <a:r>
              <a:rPr lang="da-DK" dirty="0">
                <a:sym typeface="Wingdings" panose="05000000000000000000" pitchFamily="2" charset="2"/>
              </a:rPr>
              <a:t></a:t>
            </a:r>
          </a:p>
          <a:p>
            <a:endParaRPr lang="da-DK" dirty="0">
              <a:sym typeface="Wingdings" panose="05000000000000000000" pitchFamily="2" charset="2"/>
            </a:endParaRPr>
          </a:p>
          <a:p>
            <a:pPr lvl="1"/>
            <a:r>
              <a:rPr lang="da-DK" sz="2400" dirty="0"/>
              <a:t>Men vi fokuserer vi også på de æstetiske og funktionelle aspekter – altså, oplevelsen af bygningen/rummet, omgivelserne og den påtænkte anvendelse af rummet i forhold til brugerens oplevelse (</a:t>
            </a:r>
            <a:r>
              <a:rPr lang="da-DK" sz="2400" dirty="0">
                <a:sym typeface="Wingdings" panose="05000000000000000000" pitchFamily="2" charset="2"/>
              </a:rPr>
              <a:t> Super vigtigt indenfor arkitektur!)</a:t>
            </a:r>
          </a:p>
          <a:p>
            <a:endParaRPr lang="da-DK" dirty="0">
              <a:sym typeface="Wingdings" panose="05000000000000000000" pitchFamily="2" charset="2"/>
            </a:endParaRPr>
          </a:p>
          <a:p>
            <a:pPr marL="171450" indent="-171450">
              <a:buFontTx/>
              <a:buChar char="-"/>
            </a:pPr>
            <a:r>
              <a:rPr lang="da-DK" dirty="0" err="1">
                <a:sym typeface="Wingdings" panose="05000000000000000000" pitchFamily="2" charset="2"/>
              </a:rPr>
              <a:t>Semi</a:t>
            </a:r>
            <a:r>
              <a:rPr lang="da-DK" dirty="0">
                <a:sym typeface="Wingdings" panose="05000000000000000000" pitchFamily="2" charset="2"/>
              </a:rPr>
              <a:t>-private områder: f.eks. </a:t>
            </a:r>
            <a:r>
              <a:rPr lang="da-DK" dirty="0" err="1">
                <a:sym typeface="Wingdings" panose="05000000000000000000" pitchFamily="2" charset="2"/>
              </a:rPr>
              <a:t>Skolebibliotekter</a:t>
            </a:r>
            <a:r>
              <a:rPr lang="da-DK" dirty="0">
                <a:sym typeface="Wingdings" panose="05000000000000000000" pitchFamily="2" charset="2"/>
              </a:rPr>
              <a:t> og venteværelser på hospitaler. Beregnet til bestemte mennesker, men andre udefra kan også bruge dem. </a:t>
            </a:r>
          </a:p>
          <a:p>
            <a:pPr marL="0" marR="0" lvl="0" indent="0" algn="l" defTabSz="914400" rtl="0" eaLnBrk="1" fontAlgn="auto" latinLnBrk="0" hangingPunct="1">
              <a:lnSpc>
                <a:spcPct val="100000"/>
              </a:lnSpc>
              <a:spcBef>
                <a:spcPts val="0"/>
              </a:spcBef>
              <a:spcAft>
                <a:spcPts val="0"/>
              </a:spcAft>
              <a:buClrTx/>
              <a:buSzTx/>
              <a:buFontTx/>
              <a:buNone/>
              <a:tabLst/>
              <a:defRPr/>
            </a:pPr>
            <a:br>
              <a:rPr lang="da-DK" dirty="0">
                <a:sym typeface="Wingdings" panose="05000000000000000000" pitchFamily="2" charset="2"/>
              </a:rPr>
            </a:br>
            <a:r>
              <a:rPr lang="da-DK" dirty="0">
                <a:sym typeface="Wingdings" panose="05000000000000000000" pitchFamily="2" charset="2"/>
              </a:rPr>
              <a:t>”</a:t>
            </a:r>
            <a:r>
              <a:rPr lang="da-DK" dirty="0">
                <a:latin typeface="gt_pressura_regular"/>
                <a:sym typeface="Wingdings" panose="05000000000000000000" pitchFamily="2" charset="2"/>
              </a:rPr>
              <a:t> I den klassiske vurdering af arkitektur lægges der vægt på holdbarhed, nytte og skønhed. Men arkitekturen skal også have et element af noget nyt, visionært og fantasifuldt. Arkitekturen må gerne vække opmærksomhed og bane vej for nye ideer.”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a-DK" dirty="0">
              <a:latin typeface="gt_pressura_regular"/>
              <a:sym typeface="Wingdings" panose="05000000000000000000" pitchFamily="2" charset="2"/>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a-DK" dirty="0">
                <a:latin typeface="gt_pressura_regular"/>
                <a:sym typeface="Wingdings" panose="05000000000000000000" pitchFamily="2" charset="2"/>
              </a:rPr>
              <a:t>”</a:t>
            </a:r>
            <a:r>
              <a:rPr lang="da-DK" b="0" i="0" dirty="0">
                <a:solidFill>
                  <a:srgbClr val="000000"/>
                </a:solidFill>
                <a:effectLst/>
                <a:latin typeface="gt_pressura_light"/>
              </a:rPr>
              <a:t>kan vælge at tilpasse arkitekturen til stedet eller lade den stå som en kontrast. Men forholdet mellem arkitekturen og stedet skal altid være meningsfuld. Har arkitekten haft øje for stedets muligheder – grunden, terrænet og lyset? Spiller arkitekturen sammen med landskabet eller den omgivende bebyggelse? Passer bygningen til den tid, den er bygget i? I god arkitektur er bygningen med til at fortolke stedet og give det identitet.</a:t>
            </a:r>
            <a:r>
              <a:rPr lang="da-DK" b="0" i="0" dirty="0">
                <a:solidFill>
                  <a:srgbClr val="000000"/>
                </a:solidFill>
                <a:effectLst/>
                <a:latin typeface="gt_pressura_regular"/>
                <a:sym typeface="Wingdings" panose="05000000000000000000" pitchFamily="2" charset="2"/>
              </a:rPr>
              <a:t>”</a:t>
            </a:r>
            <a:endParaRPr lang="da-DK" dirty="0">
              <a:latin typeface="gt_pressura_regular"/>
              <a:sym typeface="Wingdings" panose="05000000000000000000" pitchFamily="2" charset="2"/>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a-DK" dirty="0">
              <a:latin typeface="gt_pressura_regular"/>
              <a:sym typeface="Wingdings" panose="05000000000000000000" pitchFamily="2" charset="2"/>
            </a:endParaRPr>
          </a:p>
          <a:p>
            <a:pPr marL="171450" indent="-171450">
              <a:buFontTx/>
              <a:buChar char="-"/>
            </a:pPr>
            <a:endParaRPr lang="da-DK" dirty="0">
              <a:sym typeface="Wingdings" panose="05000000000000000000" pitchFamily="2" charset="2"/>
            </a:endParaRPr>
          </a:p>
        </p:txBody>
      </p:sp>
      <p:sp>
        <p:nvSpPr>
          <p:cNvPr id="4" name="Pladsholder til slidenummer 3"/>
          <p:cNvSpPr>
            <a:spLocks noGrp="1"/>
          </p:cNvSpPr>
          <p:nvPr>
            <p:ph type="sldNum" sz="quarter" idx="5"/>
          </p:nvPr>
        </p:nvSpPr>
        <p:spPr/>
        <p:txBody>
          <a:bodyPr/>
          <a:lstStyle/>
          <a:p>
            <a:pPr rtl="0"/>
            <a:fld id="{8DAEC444-603B-4F09-9A06-5917518DD901}" type="slidenum">
              <a:rPr lang="da-DK" smtClean="0"/>
              <a:t>6</a:t>
            </a:fld>
            <a:endParaRPr lang="da-DK" dirty="0"/>
          </a:p>
        </p:txBody>
      </p:sp>
    </p:spTree>
    <p:extLst>
      <p:ext uri="{BB962C8B-B14F-4D97-AF65-F5344CB8AC3E}">
        <p14:creationId xmlns:p14="http://schemas.microsoft.com/office/powerpoint/2010/main" val="38611481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Lille rum = f.eks. privat samvær</a:t>
            </a:r>
          </a:p>
          <a:p>
            <a:r>
              <a:rPr lang="da-DK" dirty="0"/>
              <a:t>Større rum = ceremonier eller fester</a:t>
            </a:r>
          </a:p>
          <a:p>
            <a:r>
              <a:rPr lang="da-DK" dirty="0"/>
              <a:t>Kirker </a:t>
            </a:r>
            <a:r>
              <a:rPr lang="da-DK" dirty="0">
                <a:sym typeface="Wingdings" panose="05000000000000000000" pitchFamily="2" charset="2"/>
              </a:rPr>
              <a:t> større rum  bevæger sig på en bestem måde. De store lofter = mere stille i kirken. </a:t>
            </a:r>
            <a:endParaRPr lang="da-DK" dirty="0"/>
          </a:p>
        </p:txBody>
      </p:sp>
      <p:sp>
        <p:nvSpPr>
          <p:cNvPr id="4" name="Pladsholder til slidenummer 3"/>
          <p:cNvSpPr>
            <a:spLocks noGrp="1"/>
          </p:cNvSpPr>
          <p:nvPr>
            <p:ph type="sldNum" sz="quarter" idx="5"/>
          </p:nvPr>
        </p:nvSpPr>
        <p:spPr/>
        <p:txBody>
          <a:bodyPr/>
          <a:lstStyle/>
          <a:p>
            <a:pPr rtl="0"/>
            <a:fld id="{8DAEC444-603B-4F09-9A06-5917518DD901}" type="slidenum">
              <a:rPr lang="da-DK" smtClean="0"/>
              <a:t>7</a:t>
            </a:fld>
            <a:endParaRPr lang="da-DK" dirty="0"/>
          </a:p>
        </p:txBody>
      </p:sp>
    </p:spTree>
    <p:extLst>
      <p:ext uri="{BB962C8B-B14F-4D97-AF65-F5344CB8AC3E}">
        <p14:creationId xmlns:p14="http://schemas.microsoft.com/office/powerpoint/2010/main" val="39356288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lvl="2">
              <a:lnSpc>
                <a:spcPct val="160000"/>
              </a:lnSpc>
            </a:pPr>
            <a:r>
              <a:rPr lang="da-DK" sz="2000" dirty="0"/>
              <a:t>Man kan også tænke over følgende: </a:t>
            </a:r>
          </a:p>
          <a:p>
            <a:pPr lvl="2">
              <a:lnSpc>
                <a:spcPct val="160000"/>
              </a:lnSpc>
            </a:pPr>
            <a:endParaRPr lang="da-DK" sz="2000" dirty="0"/>
          </a:p>
          <a:p>
            <a:pPr lvl="2">
              <a:lnSpc>
                <a:spcPct val="160000"/>
              </a:lnSpc>
            </a:pPr>
            <a:r>
              <a:rPr lang="da-DK" sz="2000" dirty="0"/>
              <a:t>Funktionalitet (altså, om det er et hjem, arbejdsplads, offentligt sted osv.) for at opfylde de forventede krav hos brugerne. </a:t>
            </a:r>
          </a:p>
          <a:p>
            <a:pPr lvl="2">
              <a:lnSpc>
                <a:spcPct val="160000"/>
              </a:lnSpc>
            </a:pPr>
            <a:endParaRPr lang="da-DK" sz="2000" dirty="0"/>
          </a:p>
          <a:p>
            <a:pPr lvl="2">
              <a:lnSpc>
                <a:spcPct val="160000"/>
              </a:lnSpc>
            </a:pPr>
            <a:r>
              <a:rPr lang="da-DK" sz="2000" dirty="0"/>
              <a:t>Størrelsesforskel – hvordan skaber man balance i bygningen? Her kigger man på de forskellige områder og komponenter inden i bygningen, f.eks. Lys, farver og rum. </a:t>
            </a:r>
          </a:p>
          <a:p>
            <a:pPr lvl="2">
              <a:lnSpc>
                <a:spcPct val="160000"/>
              </a:lnSpc>
            </a:pPr>
            <a:endParaRPr lang="da-DK" sz="2000" dirty="0"/>
          </a:p>
          <a:p>
            <a:pPr lvl="2">
              <a:lnSpc>
                <a:spcPct val="160000"/>
              </a:lnSpc>
            </a:pPr>
            <a:r>
              <a:rPr lang="da-DK" sz="2000" dirty="0"/>
              <a:t>Naturligt lys – Kan gøre et område lysere og mere indbydende, samt hjælpe med at skabe dybde</a:t>
            </a:r>
          </a:p>
          <a:p>
            <a:pPr lvl="2">
              <a:lnSpc>
                <a:spcPct val="160000"/>
              </a:lnSpc>
            </a:pPr>
            <a:endParaRPr lang="da-DK" sz="2000" dirty="0"/>
          </a:p>
          <a:p>
            <a:pPr lvl="2">
              <a:lnSpc>
                <a:spcPct val="160000"/>
              </a:lnSpc>
            </a:pPr>
            <a:r>
              <a:rPr lang="da-DK" sz="2000" dirty="0"/>
              <a:t>Materialer – Her overvejer man hvilke materialer man vil bruge. F.eks. Stål og glas = modernisme, mens naturlige elementer som træ og sten = hygge og varme.  </a:t>
            </a:r>
          </a:p>
          <a:p>
            <a:pPr lvl="2">
              <a:lnSpc>
                <a:spcPct val="160000"/>
              </a:lnSpc>
            </a:pPr>
            <a:endParaRPr lang="da-DK" sz="2000" dirty="0"/>
          </a:p>
          <a:p>
            <a:pPr lvl="2">
              <a:lnSpc>
                <a:spcPct val="160000"/>
              </a:lnSpc>
            </a:pPr>
            <a:r>
              <a:rPr lang="da-DK" sz="2000" dirty="0"/>
              <a:t>Farve – Ligesom med Farvelære, så skal man også overveje hvad de kan gøre ved et rum. </a:t>
            </a:r>
          </a:p>
          <a:p>
            <a:pPr lvl="2">
              <a:lnSpc>
                <a:spcPct val="160000"/>
              </a:lnSpc>
            </a:pPr>
            <a:endParaRPr lang="da-DK" sz="2000" dirty="0"/>
          </a:p>
          <a:p>
            <a:pPr lvl="2">
              <a:lnSpc>
                <a:spcPct val="160000"/>
              </a:lnSpc>
            </a:pPr>
            <a:r>
              <a:rPr lang="da-DK" sz="2000" dirty="0"/>
              <a:t>Fleksibilitet – Gode rum skal altid kunne ændres i fremtiden, og det gør man ved at have dette.</a:t>
            </a:r>
          </a:p>
          <a:p>
            <a:pPr lvl="2">
              <a:lnSpc>
                <a:spcPct val="160000"/>
              </a:lnSpc>
            </a:pPr>
            <a:r>
              <a:rPr lang="da-DK" sz="2000" dirty="0"/>
              <a:t> </a:t>
            </a:r>
          </a:p>
          <a:p>
            <a:pPr lvl="2">
              <a:lnSpc>
                <a:spcPct val="160000"/>
              </a:lnSpc>
            </a:pPr>
            <a:r>
              <a:rPr lang="da-DK" sz="2000" dirty="0"/>
              <a:t>Tilgængelighed – Kan alle bruge disse rum? Her skal man overveje døren, ramper, elevatorer, osv. </a:t>
            </a:r>
          </a:p>
          <a:p>
            <a:pPr lvl="2">
              <a:lnSpc>
                <a:spcPct val="160000"/>
              </a:lnSpc>
            </a:pPr>
            <a:endParaRPr lang="da-DK" sz="2000" dirty="0"/>
          </a:p>
          <a:p>
            <a:pPr lvl="2">
              <a:lnSpc>
                <a:spcPct val="160000"/>
              </a:lnSpc>
            </a:pPr>
            <a:r>
              <a:rPr lang="da-DK" sz="2000" dirty="0"/>
              <a:t>Funktionalitet – Hvordan bruger folk rum? </a:t>
            </a:r>
          </a:p>
          <a:p>
            <a:pPr lvl="2">
              <a:lnSpc>
                <a:spcPct val="160000"/>
              </a:lnSpc>
            </a:pPr>
            <a:endParaRPr lang="da-DK" sz="2000" dirty="0"/>
          </a:p>
          <a:p>
            <a:pPr lvl="2">
              <a:lnSpc>
                <a:spcPct val="160000"/>
              </a:lnSpc>
            </a:pPr>
            <a:r>
              <a:rPr lang="da-DK" sz="2000" dirty="0"/>
              <a:t>Rumlige forholde -  </a:t>
            </a:r>
            <a:r>
              <a:rPr lang="da-DK" sz="2400" dirty="0"/>
              <a:t>Her kigger man efter pladsen i et rum, rum der overlapper hinanden og danner forbindelse til hinanden, rum der er forbundet til et fællesrum, og tilstødende rum der har en fælles grænse, og hvordan søjler kan opdele disse rum men også skabe rumlig kontinuitet på samme tid </a:t>
            </a:r>
          </a:p>
          <a:p>
            <a:pPr lvl="2">
              <a:lnSpc>
                <a:spcPct val="160000"/>
              </a:lnSpc>
            </a:pPr>
            <a:endParaRPr lang="da-DK" sz="2000" dirty="0"/>
          </a:p>
          <a:p>
            <a:pPr lvl="1"/>
            <a:endParaRPr lang="da-DK" dirty="0"/>
          </a:p>
          <a:p>
            <a:endParaRPr lang="da-DK" dirty="0"/>
          </a:p>
        </p:txBody>
      </p:sp>
      <p:sp>
        <p:nvSpPr>
          <p:cNvPr id="4" name="Pladsholder til slidenummer 3"/>
          <p:cNvSpPr>
            <a:spLocks noGrp="1"/>
          </p:cNvSpPr>
          <p:nvPr>
            <p:ph type="sldNum" sz="quarter" idx="5"/>
          </p:nvPr>
        </p:nvSpPr>
        <p:spPr/>
        <p:txBody>
          <a:bodyPr/>
          <a:lstStyle/>
          <a:p>
            <a:pPr rtl="0"/>
            <a:fld id="{8DAEC444-603B-4F09-9A06-5917518DD901}" type="slidenum">
              <a:rPr lang="da-DK" smtClean="0"/>
              <a:t>8</a:t>
            </a:fld>
            <a:endParaRPr lang="da-DK" dirty="0"/>
          </a:p>
        </p:txBody>
      </p:sp>
    </p:spTree>
    <p:extLst>
      <p:ext uri="{BB962C8B-B14F-4D97-AF65-F5344CB8AC3E}">
        <p14:creationId xmlns:p14="http://schemas.microsoft.com/office/powerpoint/2010/main" val="38863565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Tegnet af Leopold Teschl, startede byggeriet omkring 1962, efter en masse ansøgninger og undersøgelser omkring hvor mange rum, </a:t>
            </a:r>
            <a:r>
              <a:rPr lang="da-DK" dirty="0" err="1"/>
              <a:t>atriumer</a:t>
            </a:r>
            <a:r>
              <a:rPr lang="da-DK" dirty="0"/>
              <a:t> (= ) osv. som de havde brug for. NGHF blev så færdigbygget i 1965, hvor der har været et par gange siden da andre arkitekter inden over for at skabe det gymnasie, som I ser nu. </a:t>
            </a:r>
          </a:p>
          <a:p>
            <a:r>
              <a:rPr lang="da-DK" dirty="0"/>
              <a:t>- Hans titel var ”arkitekt kongelig bygningsinspektør”</a:t>
            </a:r>
          </a:p>
        </p:txBody>
      </p:sp>
      <p:sp>
        <p:nvSpPr>
          <p:cNvPr id="4" name="Pladsholder til slidenummer 3"/>
          <p:cNvSpPr>
            <a:spLocks noGrp="1"/>
          </p:cNvSpPr>
          <p:nvPr>
            <p:ph type="sldNum" sz="quarter" idx="5"/>
          </p:nvPr>
        </p:nvSpPr>
        <p:spPr/>
        <p:txBody>
          <a:bodyPr/>
          <a:lstStyle/>
          <a:p>
            <a:pPr rtl="0"/>
            <a:fld id="{8DAEC444-603B-4F09-9A06-5917518DD901}" type="slidenum">
              <a:rPr lang="da-DK" smtClean="0"/>
              <a:t>9</a:t>
            </a:fld>
            <a:endParaRPr lang="da-DK" dirty="0"/>
          </a:p>
        </p:txBody>
      </p:sp>
    </p:spTree>
    <p:extLst>
      <p:ext uri="{BB962C8B-B14F-4D97-AF65-F5344CB8AC3E}">
        <p14:creationId xmlns:p14="http://schemas.microsoft.com/office/powerpoint/2010/main" val="3304859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rtl="0"/>
            <a:fld id="{8DAEC444-603B-4F09-9A06-5917518DD901}" type="slidenum">
              <a:rPr lang="da-DK" smtClean="0"/>
              <a:t>10</a:t>
            </a:fld>
            <a:endParaRPr lang="da-DK" dirty="0"/>
          </a:p>
        </p:txBody>
      </p:sp>
    </p:spTree>
    <p:extLst>
      <p:ext uri="{BB962C8B-B14F-4D97-AF65-F5344CB8AC3E}">
        <p14:creationId xmlns:p14="http://schemas.microsoft.com/office/powerpoint/2010/main" val="30944214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pPr rtl="0"/>
            <a:fld id="{8DAEC444-603B-4F09-9A06-5917518DD901}" type="slidenum">
              <a:rPr lang="da-DK" smtClean="0"/>
              <a:t>11</a:t>
            </a:fld>
            <a:endParaRPr lang="da-DK" dirty="0"/>
          </a:p>
        </p:txBody>
      </p:sp>
    </p:spTree>
    <p:extLst>
      <p:ext uri="{BB962C8B-B14F-4D97-AF65-F5344CB8AC3E}">
        <p14:creationId xmlns:p14="http://schemas.microsoft.com/office/powerpoint/2010/main" val="38952176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Detaljeret plantegning</a:t>
            </a:r>
          </a:p>
          <a:p>
            <a:endParaRPr lang="da-DK" dirty="0"/>
          </a:p>
          <a:p>
            <a:pPr rtl="0">
              <a:spcBef>
                <a:spcPts val="0"/>
              </a:spcBef>
              <a:spcAft>
                <a:spcPts val="0"/>
              </a:spcAft>
            </a:pPr>
            <a:r>
              <a:rPr lang="en-US" sz="1800" b="0" i="0" u="none" strike="noStrike" dirty="0">
                <a:solidFill>
                  <a:srgbClr val="000000"/>
                </a:solidFill>
                <a:effectLst/>
                <a:latin typeface="Times" panose="02020603050405020304" pitchFamily="18" charset="0"/>
              </a:rPr>
              <a:t> the floor plan of the house linked to ethnographic knowledge of Kabyle house. Then the binary opposition, then the threshold (magical pivot, something small to pass through (the door is a threshold)). Then there is the worldview (deep structures, pattern…). </a:t>
            </a:r>
            <a:endParaRPr lang="en-US" b="0" dirty="0">
              <a:effectLst/>
            </a:endParaRPr>
          </a:p>
          <a:p>
            <a:pPr rtl="0">
              <a:spcBef>
                <a:spcPts val="0"/>
              </a:spcBef>
              <a:spcAft>
                <a:spcPts val="0"/>
              </a:spcAft>
            </a:pPr>
            <a:r>
              <a:rPr lang="en-US" sz="1800" b="0" i="0" u="none" strike="noStrike" dirty="0">
                <a:solidFill>
                  <a:srgbClr val="000000"/>
                </a:solidFill>
                <a:effectLst/>
                <a:latin typeface="Times" panose="02020603050405020304" pitchFamily="18" charset="0"/>
              </a:rPr>
              <a:t>This theory is structuralism. Elements of human culture should, according to the relationship, say something about their system. </a:t>
            </a:r>
            <a:br>
              <a:rPr lang="en-US" b="0" dirty="0">
                <a:effectLst/>
              </a:rPr>
            </a:br>
            <a:r>
              <a:rPr lang="en-US" sz="1800" b="0" i="0" u="none" strike="noStrike" dirty="0">
                <a:solidFill>
                  <a:srgbClr val="000000"/>
                </a:solidFill>
                <a:effectLst/>
                <a:latin typeface="Times" panose="02020603050405020304" pitchFamily="18" charset="0"/>
              </a:rPr>
              <a:t>He started to be interested in the normal people’s lives. Looking at what the local people do… The French has cut the country into three parts. </a:t>
            </a:r>
            <a:br>
              <a:rPr lang="en-US" b="0" dirty="0">
                <a:effectLst/>
              </a:rPr>
            </a:br>
            <a:r>
              <a:rPr lang="en-US" sz="1800" b="0" i="0" u="none" strike="noStrike" dirty="0">
                <a:solidFill>
                  <a:srgbClr val="000000"/>
                </a:solidFill>
                <a:effectLst/>
                <a:latin typeface="Times" panose="02020603050405020304" pitchFamily="18" charset="0"/>
              </a:rPr>
              <a:t>The Kabyle House: diagrams of the different layers of the house. Very gendered society. Gives an understanding of society. </a:t>
            </a:r>
            <a:endParaRPr lang="en-US" b="0" dirty="0">
              <a:effectLst/>
            </a:endParaRPr>
          </a:p>
          <a:p>
            <a:pPr rtl="0">
              <a:spcBef>
                <a:spcPts val="0"/>
              </a:spcBef>
              <a:spcAft>
                <a:spcPts val="0"/>
              </a:spcAft>
            </a:pPr>
            <a:br>
              <a:rPr lang="en-US" b="0" dirty="0">
                <a:effectLst/>
              </a:rPr>
            </a:br>
            <a:r>
              <a:rPr lang="en-US" sz="1800" b="0" i="0" u="none" strike="noStrike" dirty="0">
                <a:solidFill>
                  <a:srgbClr val="000000"/>
                </a:solidFill>
                <a:effectLst/>
                <a:latin typeface="Times" panose="02020603050405020304" pitchFamily="18" charset="0"/>
              </a:rPr>
              <a:t>Pillar: in many other cultures, it is related to manhood. But in this society, it is for the women.  (the slides with the blue dot) </a:t>
            </a:r>
            <a:endParaRPr lang="en-US" b="0" dirty="0">
              <a:effectLst/>
            </a:endParaRPr>
          </a:p>
          <a:p>
            <a:pPr rtl="0">
              <a:spcBef>
                <a:spcPts val="0"/>
              </a:spcBef>
              <a:spcAft>
                <a:spcPts val="0"/>
              </a:spcAft>
            </a:pPr>
            <a:br>
              <a:rPr lang="en-US" b="0" dirty="0">
                <a:effectLst/>
              </a:rPr>
            </a:br>
            <a:r>
              <a:rPr lang="en-US" sz="1800" b="0" i="0" u="none" strike="noStrike" dirty="0">
                <a:solidFill>
                  <a:srgbClr val="000000"/>
                </a:solidFill>
                <a:effectLst/>
                <a:latin typeface="Times" panose="02020603050405020304" pitchFamily="18" charset="0"/>
              </a:rPr>
              <a:t>Lots of oppositions. The house: the zones inside are also male-female. It is, however, not purely female inside. The house is also split in two with a new opposition. </a:t>
            </a:r>
            <a:endParaRPr lang="en-US" b="0" dirty="0">
              <a:effectLst/>
            </a:endParaRPr>
          </a:p>
          <a:p>
            <a:pPr rtl="0">
              <a:spcBef>
                <a:spcPts val="0"/>
              </a:spcBef>
              <a:spcAft>
                <a:spcPts val="0"/>
              </a:spcAft>
            </a:pPr>
            <a:br>
              <a:rPr lang="en-US" b="0" dirty="0">
                <a:effectLst/>
              </a:rPr>
            </a:br>
            <a:r>
              <a:rPr lang="en-US" sz="1800" b="0" i="0" u="none" strike="noStrike" dirty="0">
                <a:solidFill>
                  <a:srgbClr val="000000"/>
                </a:solidFill>
                <a:effectLst/>
                <a:latin typeface="Times" panose="02020603050405020304" pitchFamily="18" charset="0"/>
              </a:rPr>
              <a:t>The woman plays a role inside that parallels the outside. A lot of production in the fields (for the man), but it is represented by what is going on in the house. Everybody has a different perception of space. The woman is supposed to go inside of the house, and the man is usually going to his ‘worlds’, the fields. So, where things take place in a magical conversion of space. It does not only happen in couple of houses, but also here as well.  The woman role is just a reflection of the man role. There is hierarchy, but it is not on equal terms. </a:t>
            </a:r>
            <a:endParaRPr lang="en-US" b="0" dirty="0">
              <a:effectLst/>
            </a:endParaRPr>
          </a:p>
          <a:p>
            <a:pPr rtl="0">
              <a:spcBef>
                <a:spcPts val="0"/>
              </a:spcBef>
              <a:spcAft>
                <a:spcPts val="0"/>
              </a:spcAft>
            </a:pPr>
            <a:r>
              <a:rPr lang="en-US" sz="1800" b="0" i="0" u="none" strike="noStrike" dirty="0">
                <a:solidFill>
                  <a:srgbClr val="000000"/>
                </a:solidFill>
                <a:effectLst/>
                <a:latin typeface="Times" panose="02020603050405020304" pitchFamily="18" charset="0"/>
              </a:rPr>
              <a:t>The mechanism of space is very important. Make a diagram of your own room of your home. </a:t>
            </a:r>
            <a:endParaRPr lang="en-US" b="0" dirty="0">
              <a:effectLst/>
            </a:endParaRPr>
          </a:p>
        </p:txBody>
      </p:sp>
      <p:sp>
        <p:nvSpPr>
          <p:cNvPr id="4" name="Pladsholder til slidenummer 3"/>
          <p:cNvSpPr>
            <a:spLocks noGrp="1"/>
          </p:cNvSpPr>
          <p:nvPr>
            <p:ph type="sldNum" sz="quarter" idx="5"/>
          </p:nvPr>
        </p:nvSpPr>
        <p:spPr/>
        <p:txBody>
          <a:bodyPr/>
          <a:lstStyle/>
          <a:p>
            <a:pPr rtl="0"/>
            <a:fld id="{8DAEC444-603B-4F09-9A06-5917518DD901}" type="slidenum">
              <a:rPr lang="da-DK" smtClean="0"/>
              <a:t>13</a:t>
            </a:fld>
            <a:endParaRPr lang="da-DK" dirty="0"/>
          </a:p>
        </p:txBody>
      </p:sp>
    </p:spTree>
    <p:extLst>
      <p:ext uri="{BB962C8B-B14F-4D97-AF65-F5344CB8AC3E}">
        <p14:creationId xmlns:p14="http://schemas.microsoft.com/office/powerpoint/2010/main" val="13628806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Detaljeret plantegning</a:t>
            </a:r>
          </a:p>
          <a:p>
            <a:r>
              <a:rPr lang="da-DK" dirty="0"/>
              <a:t>En plantegning = </a:t>
            </a:r>
            <a:r>
              <a:rPr lang="da-DK"/>
              <a:t>tyk væggen er, døre osv. </a:t>
            </a:r>
            <a:endParaRPr lang="da-DK" dirty="0"/>
          </a:p>
        </p:txBody>
      </p:sp>
      <p:sp>
        <p:nvSpPr>
          <p:cNvPr id="4" name="Pladsholder til slidenummer 3"/>
          <p:cNvSpPr>
            <a:spLocks noGrp="1"/>
          </p:cNvSpPr>
          <p:nvPr>
            <p:ph type="sldNum" sz="quarter" idx="10"/>
          </p:nvPr>
        </p:nvSpPr>
        <p:spPr/>
        <p:txBody>
          <a:bodyPr/>
          <a:lstStyle/>
          <a:p>
            <a:pPr rtl="0"/>
            <a:fld id="{8DAEC444-603B-4F09-9A06-5917518DD901}" type="slidenum">
              <a:rPr lang="da-DK" smtClean="0"/>
              <a:t>14</a:t>
            </a:fld>
            <a:endParaRPr lang="da-DK" dirty="0"/>
          </a:p>
        </p:txBody>
      </p:sp>
    </p:spTree>
    <p:extLst>
      <p:ext uri="{BB962C8B-B14F-4D97-AF65-F5344CB8AC3E}">
        <p14:creationId xmlns:p14="http://schemas.microsoft.com/office/powerpoint/2010/main" val="23054328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rtl="0"/>
            <a:fld id="{8DAEC444-603B-4F09-9A06-5917518DD901}" type="slidenum">
              <a:rPr lang="da-DK" smtClean="0"/>
              <a:t>16</a:t>
            </a:fld>
            <a:endParaRPr lang="da-DK" dirty="0"/>
          </a:p>
        </p:txBody>
      </p:sp>
    </p:spTree>
    <p:extLst>
      <p:ext uri="{BB962C8B-B14F-4D97-AF65-F5344CB8AC3E}">
        <p14:creationId xmlns:p14="http://schemas.microsoft.com/office/powerpoint/2010/main" val="32818584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ktangel"/>
          <p:cNvSpPr/>
          <p:nvPr/>
        </p:nvSpPr>
        <p:spPr bwMode="invGray">
          <a:xfrm>
            <a:off x="0" y="3936697"/>
            <a:ext cx="12192000" cy="2103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dirty="0"/>
          </a:p>
        </p:txBody>
      </p:sp>
      <p:sp>
        <p:nvSpPr>
          <p:cNvPr id="2" name="Titel 1"/>
          <p:cNvSpPr>
            <a:spLocks noGrp="1"/>
          </p:cNvSpPr>
          <p:nvPr>
            <p:ph type="ctrTitle"/>
          </p:nvPr>
        </p:nvSpPr>
        <p:spPr>
          <a:xfrm>
            <a:off x="838201" y="4114800"/>
            <a:ext cx="10515598" cy="1158446"/>
          </a:xfrm>
        </p:spPr>
        <p:txBody>
          <a:bodyPr rtlCol="0" anchor="b">
            <a:normAutofit/>
          </a:bodyPr>
          <a:lstStyle>
            <a:lvl1pPr algn="l">
              <a:defRPr sz="3900">
                <a:solidFill>
                  <a:schemeClr val="tx1"/>
                </a:solidFill>
              </a:defRPr>
            </a:lvl1pPr>
          </a:lstStyle>
          <a:p>
            <a:pPr rtl="0"/>
            <a:r>
              <a:rPr lang="da-DK"/>
              <a:t>Klik for at redigere titeltypografien i masteren</a:t>
            </a:r>
            <a:endParaRPr lang="da-DK" dirty="0"/>
          </a:p>
        </p:txBody>
      </p:sp>
      <p:sp>
        <p:nvSpPr>
          <p:cNvPr id="3" name="Undertitel 2"/>
          <p:cNvSpPr>
            <a:spLocks noGrp="1"/>
          </p:cNvSpPr>
          <p:nvPr>
            <p:ph type="subTitle" idx="1"/>
          </p:nvPr>
        </p:nvSpPr>
        <p:spPr>
          <a:xfrm>
            <a:off x="838201" y="5338170"/>
            <a:ext cx="10515598" cy="474836"/>
          </a:xfrm>
        </p:spPr>
        <p:txBody>
          <a:bodyPr rtlCol="0"/>
          <a:lstStyle>
            <a:lvl1pPr marL="0" indent="0" algn="l">
              <a:spcBef>
                <a:spcPts val="0"/>
              </a:spcBef>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a-DK"/>
              <a:t>Klik for at redigere undertiteltypografien i masteren</a:t>
            </a:r>
            <a:endParaRPr lang="da-DK" dirty="0"/>
          </a:p>
        </p:txBody>
      </p:sp>
    </p:spTree>
    <p:extLst>
      <p:ext uri="{BB962C8B-B14F-4D97-AF65-F5344CB8AC3E}">
        <p14:creationId xmlns:p14="http://schemas.microsoft.com/office/powerpoint/2010/main" val="630729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a-DK"/>
              <a:t>Klik for at redigere titeltypografien i masteren</a:t>
            </a:r>
            <a:endParaRPr lang="da-DK" dirty="0"/>
          </a:p>
        </p:txBody>
      </p:sp>
      <p:sp>
        <p:nvSpPr>
          <p:cNvPr id="3" name="Pladsholder til indhold 2"/>
          <p:cNvSpPr>
            <a:spLocks noGrp="1"/>
          </p:cNvSpPr>
          <p:nvPr>
            <p:ph idx="1"/>
          </p:nvPr>
        </p:nvSpPr>
        <p:spPr/>
        <p:txBody>
          <a:bodyPr rtlCol="0"/>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endParaRPr lang="da-DK" dirty="0"/>
          </a:p>
        </p:txBody>
      </p:sp>
      <p:sp>
        <p:nvSpPr>
          <p:cNvPr id="5" name="Pladsholder til sidefod 3"/>
          <p:cNvSpPr>
            <a:spLocks noGrp="1"/>
          </p:cNvSpPr>
          <p:nvPr>
            <p:ph type="ftr" sz="quarter" idx="11"/>
          </p:nvPr>
        </p:nvSpPr>
        <p:spPr/>
        <p:txBody>
          <a:bodyPr rtlCol="0"/>
          <a:lstStyle/>
          <a:p>
            <a:pPr rtl="0"/>
            <a:endParaRPr lang="da-DK" dirty="0"/>
          </a:p>
        </p:txBody>
      </p:sp>
      <p:sp>
        <p:nvSpPr>
          <p:cNvPr id="4" name="Pladsholder til dato 4"/>
          <p:cNvSpPr>
            <a:spLocks noGrp="1"/>
          </p:cNvSpPr>
          <p:nvPr>
            <p:ph type="dt" sz="half" idx="10"/>
          </p:nvPr>
        </p:nvSpPr>
        <p:spPr/>
        <p:txBody>
          <a:bodyPr rtlCol="0"/>
          <a:lstStyle/>
          <a:p>
            <a:pPr rtl="0"/>
            <a:fld id="{3C7C14E8-5D72-44C0-B665-3B98EC0322D4}" type="datetime1">
              <a:rPr lang="da-DK" smtClean="0"/>
              <a:t>20-10-2024</a:t>
            </a:fld>
            <a:endParaRPr lang="da-DK" dirty="0"/>
          </a:p>
        </p:txBody>
      </p:sp>
      <p:sp>
        <p:nvSpPr>
          <p:cNvPr id="6" name="Pladsholder til slidenummer 5"/>
          <p:cNvSpPr>
            <a:spLocks noGrp="1"/>
          </p:cNvSpPr>
          <p:nvPr>
            <p:ph type="sldNum" sz="quarter" idx="12"/>
          </p:nvPr>
        </p:nvSpPr>
        <p:spPr/>
        <p:txBody>
          <a:bodyPr rtlCol="0"/>
          <a:lstStyle/>
          <a:p>
            <a:pPr rtl="0"/>
            <a:fld id="{B13333A4-2EF1-4B79-B68C-AB20E66B4822}" type="slidenum">
              <a:rPr lang="da-DK" smtClean="0"/>
              <a:t>‹nr.›</a:t>
            </a:fld>
            <a:endParaRPr lang="da-DK" dirty="0"/>
          </a:p>
        </p:txBody>
      </p:sp>
    </p:spTree>
    <p:extLst>
      <p:ext uri="{BB962C8B-B14F-4D97-AF65-F5344CB8AC3E}">
        <p14:creationId xmlns:p14="http://schemas.microsoft.com/office/powerpoint/2010/main" val="3215576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Afsnitsoverskrif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ktangel 6"/>
          <p:cNvSpPr/>
          <p:nvPr/>
        </p:nvSpPr>
        <p:spPr bwMode="ltGray">
          <a:xfrm>
            <a:off x="0" y="3276600"/>
            <a:ext cx="12192000" cy="27632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dirty="0"/>
          </a:p>
        </p:txBody>
      </p:sp>
      <p:sp>
        <p:nvSpPr>
          <p:cNvPr id="2" name="Titel 1"/>
          <p:cNvSpPr>
            <a:spLocks noGrp="1"/>
          </p:cNvSpPr>
          <p:nvPr>
            <p:ph type="title"/>
          </p:nvPr>
        </p:nvSpPr>
        <p:spPr>
          <a:xfrm>
            <a:off x="841248" y="3429000"/>
            <a:ext cx="9601200" cy="1838519"/>
          </a:xfrm>
        </p:spPr>
        <p:txBody>
          <a:bodyPr rtlCol="0" anchor="b">
            <a:normAutofit/>
          </a:bodyPr>
          <a:lstStyle>
            <a:lvl1pPr>
              <a:defRPr sz="5200">
                <a:solidFill>
                  <a:schemeClr val="bg1"/>
                </a:solidFill>
              </a:defRPr>
            </a:lvl1pPr>
          </a:lstStyle>
          <a:p>
            <a:pPr rtl="0"/>
            <a:r>
              <a:rPr lang="da-DK"/>
              <a:t>Klik for at redigere titeltypografien i masteren</a:t>
            </a:r>
            <a:endParaRPr lang="da-DK" dirty="0"/>
          </a:p>
        </p:txBody>
      </p:sp>
      <p:sp>
        <p:nvSpPr>
          <p:cNvPr id="3" name="Pladsholder til tekst 2"/>
          <p:cNvSpPr>
            <a:spLocks noGrp="1"/>
          </p:cNvSpPr>
          <p:nvPr>
            <p:ph type="body" idx="1"/>
          </p:nvPr>
        </p:nvSpPr>
        <p:spPr>
          <a:xfrm>
            <a:off x="841248" y="5340096"/>
            <a:ext cx="9601200" cy="475488"/>
          </a:xfrm>
        </p:spPr>
        <p:txBody>
          <a:bodyPr rtlCol="0"/>
          <a:lstStyle>
            <a:lvl1pPr marL="0" indent="0">
              <a:spcBef>
                <a:spcPts val="0"/>
              </a:spcBef>
              <a:buNone/>
              <a:defRPr sz="240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rtl="0"/>
            <a:r>
              <a:rPr lang="da-DK"/>
              <a:t>Klik for at redigere teksttypografierne i masteren</a:t>
            </a:r>
          </a:p>
        </p:txBody>
      </p:sp>
    </p:spTree>
    <p:extLst>
      <p:ext uri="{BB962C8B-B14F-4D97-AF65-F5344CB8AC3E}">
        <p14:creationId xmlns:p14="http://schemas.microsoft.com/office/powerpoint/2010/main" val="1917355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1145224"/>
          </a:xfrm>
        </p:spPr>
        <p:txBody>
          <a:bodyPr rtlCol="0"/>
          <a:lstStyle/>
          <a:p>
            <a:pPr rtl="0"/>
            <a:r>
              <a:rPr lang="da-DK"/>
              <a:t>Klik for at redigere titeltypografien i masteren</a:t>
            </a:r>
            <a:endParaRPr lang="da-DK" dirty="0"/>
          </a:p>
        </p:txBody>
      </p:sp>
      <p:sp>
        <p:nvSpPr>
          <p:cNvPr id="3" name="Pladsholder til indhold 2"/>
          <p:cNvSpPr>
            <a:spLocks noGrp="1"/>
          </p:cNvSpPr>
          <p:nvPr>
            <p:ph sz="half" idx="1"/>
          </p:nvPr>
        </p:nvSpPr>
        <p:spPr>
          <a:xfrm>
            <a:off x="838200" y="1825625"/>
            <a:ext cx="5029200" cy="4351338"/>
          </a:xfrm>
        </p:spPr>
        <p:txBody>
          <a:bodyPr rtlCol="0">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endParaRPr lang="da-DK" dirty="0"/>
          </a:p>
        </p:txBody>
      </p:sp>
      <p:sp>
        <p:nvSpPr>
          <p:cNvPr id="4" name="Pladsholder til indhold 3"/>
          <p:cNvSpPr>
            <a:spLocks noGrp="1"/>
          </p:cNvSpPr>
          <p:nvPr>
            <p:ph sz="half" idx="2"/>
          </p:nvPr>
        </p:nvSpPr>
        <p:spPr>
          <a:xfrm>
            <a:off x="6324600" y="1825625"/>
            <a:ext cx="5029200" cy="4351338"/>
          </a:xfrm>
        </p:spPr>
        <p:txBody>
          <a:bodyPr rtlCol="0">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endParaRPr lang="da-DK" dirty="0"/>
          </a:p>
        </p:txBody>
      </p:sp>
      <p:sp>
        <p:nvSpPr>
          <p:cNvPr id="6" name="Pladsholder til sidefod 4"/>
          <p:cNvSpPr>
            <a:spLocks noGrp="1"/>
          </p:cNvSpPr>
          <p:nvPr>
            <p:ph type="ftr" sz="quarter" idx="11"/>
          </p:nvPr>
        </p:nvSpPr>
        <p:spPr/>
        <p:txBody>
          <a:bodyPr rtlCol="0"/>
          <a:lstStyle/>
          <a:p>
            <a:pPr rtl="0"/>
            <a:endParaRPr lang="da-DK" dirty="0"/>
          </a:p>
        </p:txBody>
      </p:sp>
      <p:sp>
        <p:nvSpPr>
          <p:cNvPr id="5" name="Pladsholder til dato 5"/>
          <p:cNvSpPr>
            <a:spLocks noGrp="1"/>
          </p:cNvSpPr>
          <p:nvPr>
            <p:ph type="dt" sz="half" idx="10"/>
          </p:nvPr>
        </p:nvSpPr>
        <p:spPr/>
        <p:txBody>
          <a:bodyPr rtlCol="0"/>
          <a:lstStyle/>
          <a:p>
            <a:pPr rtl="0"/>
            <a:fld id="{58AD9514-B153-4884-8738-DF2E7487276D}" type="datetime1">
              <a:rPr lang="da-DK" smtClean="0"/>
              <a:t>20-10-2024</a:t>
            </a:fld>
            <a:endParaRPr lang="da-DK" dirty="0"/>
          </a:p>
        </p:txBody>
      </p:sp>
      <p:sp>
        <p:nvSpPr>
          <p:cNvPr id="7" name="Pladsholder til slidenummer 6"/>
          <p:cNvSpPr>
            <a:spLocks noGrp="1"/>
          </p:cNvSpPr>
          <p:nvPr>
            <p:ph type="sldNum" sz="quarter" idx="12"/>
          </p:nvPr>
        </p:nvSpPr>
        <p:spPr/>
        <p:txBody>
          <a:bodyPr rtlCol="0"/>
          <a:lstStyle/>
          <a:p>
            <a:pPr rtl="0"/>
            <a:fld id="{B13333A4-2EF1-4B79-B68C-AB20E66B4822}" type="slidenum">
              <a:rPr lang="da-DK" smtClean="0"/>
              <a:t>‹nr.›</a:t>
            </a:fld>
            <a:endParaRPr lang="da-DK" dirty="0"/>
          </a:p>
        </p:txBody>
      </p:sp>
    </p:spTree>
    <p:extLst>
      <p:ext uri="{BB962C8B-B14F-4D97-AF65-F5344CB8AC3E}">
        <p14:creationId xmlns:p14="http://schemas.microsoft.com/office/powerpoint/2010/main" val="3963172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a-DK"/>
              <a:t>Klik for at redigere titeltypografien i masteren</a:t>
            </a:r>
            <a:endParaRPr lang="da-DK" dirty="0"/>
          </a:p>
        </p:txBody>
      </p:sp>
      <p:sp>
        <p:nvSpPr>
          <p:cNvPr id="3" name="Pladsholder til tekst 2"/>
          <p:cNvSpPr>
            <a:spLocks noGrp="1"/>
          </p:cNvSpPr>
          <p:nvPr>
            <p:ph type="body" idx="1"/>
          </p:nvPr>
        </p:nvSpPr>
        <p:spPr>
          <a:xfrm>
            <a:off x="839788" y="1828800"/>
            <a:ext cx="5029200" cy="685800"/>
          </a:xfrm>
        </p:spPr>
        <p:txBody>
          <a:bodyPr rtlCol="0" anchor="ctr">
            <a:normAutofit/>
          </a:bodyPr>
          <a:lstStyle>
            <a:lvl1pPr marL="0" indent="0">
              <a:spcBef>
                <a:spcPts val="100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a:t>Klik for at redigere teksttypografierne i masteren</a:t>
            </a:r>
          </a:p>
        </p:txBody>
      </p:sp>
      <p:sp>
        <p:nvSpPr>
          <p:cNvPr id="4" name="Pladsholder til indhold 3"/>
          <p:cNvSpPr>
            <a:spLocks noGrp="1"/>
          </p:cNvSpPr>
          <p:nvPr>
            <p:ph sz="half" idx="2"/>
          </p:nvPr>
        </p:nvSpPr>
        <p:spPr>
          <a:xfrm>
            <a:off x="839788" y="2514600"/>
            <a:ext cx="5029200" cy="3675063"/>
          </a:xfrm>
        </p:spPr>
        <p:txBody>
          <a:bodyPr rtlCol="0">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endParaRPr lang="da-DK" dirty="0"/>
          </a:p>
        </p:txBody>
      </p:sp>
      <p:sp>
        <p:nvSpPr>
          <p:cNvPr id="5" name="Pladsholder til tekst 4"/>
          <p:cNvSpPr>
            <a:spLocks noGrp="1"/>
          </p:cNvSpPr>
          <p:nvPr>
            <p:ph type="body" sz="quarter" idx="3"/>
          </p:nvPr>
        </p:nvSpPr>
        <p:spPr>
          <a:xfrm>
            <a:off x="6326188" y="1828800"/>
            <a:ext cx="5029200" cy="685800"/>
          </a:xfrm>
        </p:spPr>
        <p:txBody>
          <a:bodyPr rtlCol="0" anchor="ctr">
            <a:normAutofit/>
          </a:bodyPr>
          <a:lstStyle>
            <a:lvl1pPr marL="0" indent="0">
              <a:spcBef>
                <a:spcPts val="100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a:t>Klik for at redigere teksttypografierne i masteren</a:t>
            </a:r>
          </a:p>
        </p:txBody>
      </p:sp>
      <p:sp>
        <p:nvSpPr>
          <p:cNvPr id="6" name="Pladsholder til indhold 5"/>
          <p:cNvSpPr>
            <a:spLocks noGrp="1"/>
          </p:cNvSpPr>
          <p:nvPr>
            <p:ph sz="quarter" idx="4"/>
          </p:nvPr>
        </p:nvSpPr>
        <p:spPr>
          <a:xfrm>
            <a:off x="6326188" y="2514600"/>
            <a:ext cx="5029200" cy="3675063"/>
          </a:xfrm>
        </p:spPr>
        <p:txBody>
          <a:bodyPr rtlCol="0">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endParaRPr lang="da-DK" dirty="0"/>
          </a:p>
        </p:txBody>
      </p:sp>
      <p:sp>
        <p:nvSpPr>
          <p:cNvPr id="8" name="Pladsholder til sidefod 6"/>
          <p:cNvSpPr>
            <a:spLocks noGrp="1"/>
          </p:cNvSpPr>
          <p:nvPr>
            <p:ph type="ftr" sz="quarter" idx="11"/>
          </p:nvPr>
        </p:nvSpPr>
        <p:spPr/>
        <p:txBody>
          <a:bodyPr rtlCol="0"/>
          <a:lstStyle/>
          <a:p>
            <a:pPr rtl="0"/>
            <a:endParaRPr lang="da-DK" dirty="0"/>
          </a:p>
        </p:txBody>
      </p:sp>
      <p:sp>
        <p:nvSpPr>
          <p:cNvPr id="7" name="Pladsholder til dato 7"/>
          <p:cNvSpPr>
            <a:spLocks noGrp="1"/>
          </p:cNvSpPr>
          <p:nvPr>
            <p:ph type="dt" sz="half" idx="10"/>
          </p:nvPr>
        </p:nvSpPr>
        <p:spPr/>
        <p:txBody>
          <a:bodyPr rtlCol="0"/>
          <a:lstStyle/>
          <a:p>
            <a:pPr rtl="0"/>
            <a:fld id="{FE50840A-5402-45D3-981F-9E5F3AC834A1}" type="datetime1">
              <a:rPr lang="da-DK" smtClean="0"/>
              <a:t>20-10-2024</a:t>
            </a:fld>
            <a:endParaRPr lang="da-DK" dirty="0"/>
          </a:p>
        </p:txBody>
      </p:sp>
      <p:sp>
        <p:nvSpPr>
          <p:cNvPr id="9" name="Pladsholder til slidenummer 8"/>
          <p:cNvSpPr>
            <a:spLocks noGrp="1"/>
          </p:cNvSpPr>
          <p:nvPr>
            <p:ph type="sldNum" sz="quarter" idx="12"/>
          </p:nvPr>
        </p:nvSpPr>
        <p:spPr/>
        <p:txBody>
          <a:bodyPr rtlCol="0"/>
          <a:lstStyle/>
          <a:p>
            <a:pPr rtl="0"/>
            <a:fld id="{B13333A4-2EF1-4B79-B68C-AB20E66B4822}" type="slidenum">
              <a:rPr lang="da-DK" smtClean="0"/>
              <a:t>‹nr.›</a:t>
            </a:fld>
            <a:endParaRPr lang="da-DK" dirty="0"/>
          </a:p>
        </p:txBody>
      </p:sp>
    </p:spTree>
    <p:extLst>
      <p:ext uri="{BB962C8B-B14F-4D97-AF65-F5344CB8AC3E}">
        <p14:creationId xmlns:p14="http://schemas.microsoft.com/office/powerpoint/2010/main" val="1447994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a-DK"/>
              <a:t>Klik for at redigere titeltypografien i masteren</a:t>
            </a:r>
            <a:endParaRPr lang="da-DK" dirty="0"/>
          </a:p>
        </p:txBody>
      </p:sp>
      <p:sp>
        <p:nvSpPr>
          <p:cNvPr id="4" name="Pladsholder til sidefod 2"/>
          <p:cNvSpPr>
            <a:spLocks noGrp="1"/>
          </p:cNvSpPr>
          <p:nvPr>
            <p:ph type="ftr" sz="quarter" idx="11"/>
          </p:nvPr>
        </p:nvSpPr>
        <p:spPr/>
        <p:txBody>
          <a:bodyPr rtlCol="0"/>
          <a:lstStyle/>
          <a:p>
            <a:pPr rtl="0"/>
            <a:endParaRPr lang="da-DK" dirty="0"/>
          </a:p>
        </p:txBody>
      </p:sp>
      <p:sp>
        <p:nvSpPr>
          <p:cNvPr id="3" name="Pladsholder til dato 3"/>
          <p:cNvSpPr>
            <a:spLocks noGrp="1"/>
          </p:cNvSpPr>
          <p:nvPr>
            <p:ph type="dt" sz="half" idx="10"/>
          </p:nvPr>
        </p:nvSpPr>
        <p:spPr/>
        <p:txBody>
          <a:bodyPr rtlCol="0"/>
          <a:lstStyle/>
          <a:p>
            <a:pPr rtl="0"/>
            <a:fld id="{DCD71AA3-652B-46A8-B094-A1D79B35A2D5}" type="datetime1">
              <a:rPr lang="da-DK" smtClean="0"/>
              <a:t>20-10-2024</a:t>
            </a:fld>
            <a:endParaRPr lang="da-DK" dirty="0"/>
          </a:p>
        </p:txBody>
      </p:sp>
      <p:sp>
        <p:nvSpPr>
          <p:cNvPr id="5" name="Pladsholder til slidenummer 4"/>
          <p:cNvSpPr>
            <a:spLocks noGrp="1"/>
          </p:cNvSpPr>
          <p:nvPr>
            <p:ph type="sldNum" sz="quarter" idx="12"/>
          </p:nvPr>
        </p:nvSpPr>
        <p:spPr/>
        <p:txBody>
          <a:bodyPr rtlCol="0"/>
          <a:lstStyle/>
          <a:p>
            <a:pPr rtl="0"/>
            <a:fld id="{B13333A4-2EF1-4B79-B68C-AB20E66B4822}" type="slidenum">
              <a:rPr lang="da-DK" smtClean="0"/>
              <a:t>‹nr.›</a:t>
            </a:fld>
            <a:endParaRPr lang="da-DK" dirty="0"/>
          </a:p>
        </p:txBody>
      </p:sp>
    </p:spTree>
    <p:extLst>
      <p:ext uri="{BB962C8B-B14F-4D97-AF65-F5344CB8AC3E}">
        <p14:creationId xmlns:p14="http://schemas.microsoft.com/office/powerpoint/2010/main" val="3956345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1"/>
          <p:cNvSpPr>
            <a:spLocks noGrp="1"/>
          </p:cNvSpPr>
          <p:nvPr>
            <p:ph type="ftr" sz="quarter" idx="11"/>
          </p:nvPr>
        </p:nvSpPr>
        <p:spPr/>
        <p:txBody>
          <a:bodyPr rtlCol="0"/>
          <a:lstStyle/>
          <a:p>
            <a:pPr rtl="0"/>
            <a:endParaRPr lang="da-DK" dirty="0"/>
          </a:p>
        </p:txBody>
      </p:sp>
      <p:sp>
        <p:nvSpPr>
          <p:cNvPr id="2" name="Pladsholder til dato 2"/>
          <p:cNvSpPr>
            <a:spLocks noGrp="1"/>
          </p:cNvSpPr>
          <p:nvPr>
            <p:ph type="dt" sz="half" idx="10"/>
          </p:nvPr>
        </p:nvSpPr>
        <p:spPr/>
        <p:txBody>
          <a:bodyPr rtlCol="0"/>
          <a:lstStyle/>
          <a:p>
            <a:pPr rtl="0"/>
            <a:fld id="{733D0497-932E-4654-BB80-91D2FE9946C5}" type="datetime1">
              <a:rPr lang="da-DK" smtClean="0"/>
              <a:t>20-10-2024</a:t>
            </a:fld>
            <a:endParaRPr lang="da-DK" dirty="0"/>
          </a:p>
        </p:txBody>
      </p:sp>
      <p:sp>
        <p:nvSpPr>
          <p:cNvPr id="4" name="Pladsholder til slidenummer 3"/>
          <p:cNvSpPr>
            <a:spLocks noGrp="1"/>
          </p:cNvSpPr>
          <p:nvPr>
            <p:ph type="sldNum" sz="quarter" idx="12"/>
          </p:nvPr>
        </p:nvSpPr>
        <p:spPr/>
        <p:txBody>
          <a:bodyPr rtlCol="0"/>
          <a:lstStyle/>
          <a:p>
            <a:pPr rtl="0"/>
            <a:fld id="{B13333A4-2EF1-4B79-B68C-AB20E66B4822}" type="slidenum">
              <a:rPr lang="da-DK" smtClean="0"/>
              <a:t>‹nr.›</a:t>
            </a:fld>
            <a:endParaRPr lang="da-DK" dirty="0"/>
          </a:p>
        </p:txBody>
      </p:sp>
    </p:spTree>
    <p:extLst>
      <p:ext uri="{BB962C8B-B14F-4D97-AF65-F5344CB8AC3E}">
        <p14:creationId xmlns:p14="http://schemas.microsoft.com/office/powerpoint/2010/main" val="3667301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7924800" y="1524000"/>
            <a:ext cx="3429000" cy="1905000"/>
          </a:xfrm>
        </p:spPr>
        <p:txBody>
          <a:bodyPr rtlCol="0" anchor="b">
            <a:normAutofit/>
          </a:bodyPr>
          <a:lstStyle>
            <a:lvl1pPr>
              <a:defRPr sz="3400"/>
            </a:lvl1pPr>
          </a:lstStyle>
          <a:p>
            <a:pPr rtl="0"/>
            <a:r>
              <a:rPr lang="da-DK"/>
              <a:t>Klik for at redigere titeltypografien i masteren</a:t>
            </a:r>
            <a:endParaRPr lang="da-DK" dirty="0"/>
          </a:p>
        </p:txBody>
      </p:sp>
      <p:sp>
        <p:nvSpPr>
          <p:cNvPr id="3" name="Pladsholder til indhold 2"/>
          <p:cNvSpPr>
            <a:spLocks noGrp="1"/>
          </p:cNvSpPr>
          <p:nvPr>
            <p:ph idx="1"/>
          </p:nvPr>
        </p:nvSpPr>
        <p:spPr>
          <a:xfrm>
            <a:off x="838200" y="685800"/>
            <a:ext cx="6400800" cy="5257800"/>
          </a:xfrm>
        </p:spPr>
        <p:txBody>
          <a:bodyPr rtlCol="0">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endParaRPr lang="da-DK" dirty="0"/>
          </a:p>
        </p:txBody>
      </p:sp>
      <p:sp>
        <p:nvSpPr>
          <p:cNvPr id="4" name="Pladsholder til tekst 3"/>
          <p:cNvSpPr>
            <a:spLocks noGrp="1"/>
          </p:cNvSpPr>
          <p:nvPr>
            <p:ph type="body" sz="half" idx="2"/>
          </p:nvPr>
        </p:nvSpPr>
        <p:spPr>
          <a:xfrm>
            <a:off x="7924800" y="3581400"/>
            <a:ext cx="3429000" cy="1828800"/>
          </a:xfrm>
        </p:spPr>
        <p:txBody>
          <a:bodyPr rtlCol="0"/>
          <a:lstStyle>
            <a:lvl1pPr marL="0" indent="0">
              <a:spcBef>
                <a:spcPts val="10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a-DK"/>
              <a:t>Klik for at redigere teksttypografierne i masteren</a:t>
            </a:r>
          </a:p>
        </p:txBody>
      </p:sp>
      <p:sp>
        <p:nvSpPr>
          <p:cNvPr id="6" name="Pladsholder til sidefod 4"/>
          <p:cNvSpPr>
            <a:spLocks noGrp="1"/>
          </p:cNvSpPr>
          <p:nvPr>
            <p:ph type="ftr" sz="quarter" idx="11"/>
          </p:nvPr>
        </p:nvSpPr>
        <p:spPr/>
        <p:txBody>
          <a:bodyPr rtlCol="0"/>
          <a:lstStyle/>
          <a:p>
            <a:pPr rtl="0"/>
            <a:endParaRPr lang="da-DK" dirty="0"/>
          </a:p>
        </p:txBody>
      </p:sp>
      <p:sp>
        <p:nvSpPr>
          <p:cNvPr id="5" name="Pladsholder til dato 5"/>
          <p:cNvSpPr>
            <a:spLocks noGrp="1"/>
          </p:cNvSpPr>
          <p:nvPr>
            <p:ph type="dt" sz="half" idx="10"/>
          </p:nvPr>
        </p:nvSpPr>
        <p:spPr/>
        <p:txBody>
          <a:bodyPr rtlCol="0"/>
          <a:lstStyle/>
          <a:p>
            <a:pPr rtl="0"/>
            <a:fld id="{D27E60D6-5B54-470A-BC2D-4539C9EEFBF3}" type="datetime1">
              <a:rPr lang="da-DK" smtClean="0"/>
              <a:t>20-10-2024</a:t>
            </a:fld>
            <a:endParaRPr lang="da-DK" dirty="0"/>
          </a:p>
        </p:txBody>
      </p:sp>
      <p:sp>
        <p:nvSpPr>
          <p:cNvPr id="7" name="Pladsholder til slidenummer 6"/>
          <p:cNvSpPr>
            <a:spLocks noGrp="1"/>
          </p:cNvSpPr>
          <p:nvPr>
            <p:ph type="sldNum" sz="quarter" idx="12"/>
          </p:nvPr>
        </p:nvSpPr>
        <p:spPr/>
        <p:txBody>
          <a:bodyPr rtlCol="0"/>
          <a:lstStyle/>
          <a:p>
            <a:pPr rtl="0"/>
            <a:fld id="{B13333A4-2EF1-4B79-B68C-AB20E66B4822}" type="slidenum">
              <a:rPr lang="da-DK" smtClean="0"/>
              <a:t>‹nr.›</a:t>
            </a:fld>
            <a:endParaRPr lang="da-DK" dirty="0"/>
          </a:p>
        </p:txBody>
      </p:sp>
    </p:spTree>
    <p:extLst>
      <p:ext uri="{BB962C8B-B14F-4D97-AF65-F5344CB8AC3E}">
        <p14:creationId xmlns:p14="http://schemas.microsoft.com/office/powerpoint/2010/main" val="978961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7924800" y="1527048"/>
            <a:ext cx="3429000" cy="1901952"/>
          </a:xfrm>
        </p:spPr>
        <p:txBody>
          <a:bodyPr rtlCol="0" anchor="b">
            <a:normAutofit/>
          </a:bodyPr>
          <a:lstStyle>
            <a:lvl1pPr>
              <a:defRPr sz="3400"/>
            </a:lvl1pPr>
          </a:lstStyle>
          <a:p>
            <a:pPr rtl="0"/>
            <a:r>
              <a:rPr lang="da-DK"/>
              <a:t>Klik for at redigere titeltypografien i masteren</a:t>
            </a:r>
            <a:endParaRPr lang="da-DK" dirty="0"/>
          </a:p>
        </p:txBody>
      </p:sp>
      <p:sp>
        <p:nvSpPr>
          <p:cNvPr id="3" name="Pladsholder til billede 2" descr="En tom pladsholder til at tilføje et billede. Klik på pladsholderen, og vælg det billede, du vil tilføje"/>
          <p:cNvSpPr>
            <a:spLocks noGrp="1"/>
          </p:cNvSpPr>
          <p:nvPr>
            <p:ph type="pic" idx="1"/>
          </p:nvPr>
        </p:nvSpPr>
        <p:spPr>
          <a:xfrm>
            <a:off x="838198" y="685800"/>
            <a:ext cx="6400800" cy="5257800"/>
          </a:xfrm>
        </p:spPr>
        <p:txBody>
          <a:bodyPr rtlCol="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a:t>Klik på ikonet for at tilføje et billede</a:t>
            </a:r>
            <a:endParaRPr lang="da-DK" dirty="0"/>
          </a:p>
        </p:txBody>
      </p:sp>
      <p:sp>
        <p:nvSpPr>
          <p:cNvPr id="4" name="Pladsholder til tekst 3"/>
          <p:cNvSpPr>
            <a:spLocks noGrp="1"/>
          </p:cNvSpPr>
          <p:nvPr>
            <p:ph type="body" sz="half" idx="2"/>
          </p:nvPr>
        </p:nvSpPr>
        <p:spPr>
          <a:xfrm>
            <a:off x="7924800" y="3581400"/>
            <a:ext cx="3428999" cy="1828800"/>
          </a:xfrm>
        </p:spPr>
        <p:txBody>
          <a:bodyPr rtlCol="0"/>
          <a:lstStyle>
            <a:lvl1pPr marL="0" indent="0">
              <a:spcBef>
                <a:spcPts val="10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a-DK"/>
              <a:t>Klik for at redigere teksttypografierne i masteren</a:t>
            </a:r>
          </a:p>
        </p:txBody>
      </p:sp>
      <p:sp>
        <p:nvSpPr>
          <p:cNvPr id="6" name="Pladsholder til sidefod 4"/>
          <p:cNvSpPr>
            <a:spLocks noGrp="1"/>
          </p:cNvSpPr>
          <p:nvPr>
            <p:ph type="ftr" sz="quarter" idx="11"/>
          </p:nvPr>
        </p:nvSpPr>
        <p:spPr/>
        <p:txBody>
          <a:bodyPr rtlCol="0"/>
          <a:lstStyle/>
          <a:p>
            <a:pPr rtl="0"/>
            <a:endParaRPr lang="da-DK" dirty="0"/>
          </a:p>
        </p:txBody>
      </p:sp>
      <p:sp>
        <p:nvSpPr>
          <p:cNvPr id="5" name="Pladsholder til dato 5"/>
          <p:cNvSpPr>
            <a:spLocks noGrp="1"/>
          </p:cNvSpPr>
          <p:nvPr>
            <p:ph type="dt" sz="half" idx="10"/>
          </p:nvPr>
        </p:nvSpPr>
        <p:spPr/>
        <p:txBody>
          <a:bodyPr rtlCol="0"/>
          <a:lstStyle/>
          <a:p>
            <a:pPr rtl="0"/>
            <a:fld id="{FD8D39D1-5AF6-46B2-BEB2-7345162AAE33}" type="datetime1">
              <a:rPr lang="da-DK" smtClean="0"/>
              <a:t>20-10-2024</a:t>
            </a:fld>
            <a:endParaRPr lang="da-DK" dirty="0"/>
          </a:p>
        </p:txBody>
      </p:sp>
      <p:sp>
        <p:nvSpPr>
          <p:cNvPr id="7" name="Pladsholder til slidenummer 6"/>
          <p:cNvSpPr>
            <a:spLocks noGrp="1"/>
          </p:cNvSpPr>
          <p:nvPr>
            <p:ph type="sldNum" sz="quarter" idx="12"/>
          </p:nvPr>
        </p:nvSpPr>
        <p:spPr/>
        <p:txBody>
          <a:bodyPr rtlCol="0"/>
          <a:lstStyle/>
          <a:p>
            <a:pPr rtl="0"/>
            <a:fld id="{B13333A4-2EF1-4B79-B68C-AB20E66B4822}" type="slidenum">
              <a:rPr lang="da-DK" smtClean="0"/>
              <a:t>‹nr.›</a:t>
            </a:fld>
            <a:endParaRPr lang="da-DK" dirty="0"/>
          </a:p>
        </p:txBody>
      </p:sp>
    </p:spTree>
    <p:extLst>
      <p:ext uri="{BB962C8B-B14F-4D97-AF65-F5344CB8AC3E}">
        <p14:creationId xmlns:p14="http://schemas.microsoft.com/office/powerpoint/2010/main" val="3225279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a-DK"/>
              <a:t>Klik for at redigere titeltypografien i masteren</a:t>
            </a:r>
            <a:endParaRPr lang="da-DK" dirty="0"/>
          </a:p>
        </p:txBody>
      </p:sp>
      <p:sp>
        <p:nvSpPr>
          <p:cNvPr id="3" name="Pladsholder til lodret tekst 2"/>
          <p:cNvSpPr>
            <a:spLocks noGrp="1"/>
          </p:cNvSpPr>
          <p:nvPr>
            <p:ph type="body" orient="vert" idx="1"/>
          </p:nvPr>
        </p:nvSpPr>
        <p:spPr/>
        <p:txBody>
          <a:bodyPr vert="eaVert" rtlCol="0"/>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endParaRPr lang="da-DK" dirty="0"/>
          </a:p>
        </p:txBody>
      </p:sp>
      <p:sp>
        <p:nvSpPr>
          <p:cNvPr id="5" name="Pladsholder til sidefod 3"/>
          <p:cNvSpPr>
            <a:spLocks noGrp="1"/>
          </p:cNvSpPr>
          <p:nvPr>
            <p:ph type="ftr" sz="quarter" idx="11"/>
          </p:nvPr>
        </p:nvSpPr>
        <p:spPr/>
        <p:txBody>
          <a:bodyPr rtlCol="0"/>
          <a:lstStyle/>
          <a:p>
            <a:pPr rtl="0"/>
            <a:endParaRPr lang="da-DK" dirty="0"/>
          </a:p>
        </p:txBody>
      </p:sp>
      <p:sp>
        <p:nvSpPr>
          <p:cNvPr id="4" name="Pladsholder til dato 4"/>
          <p:cNvSpPr>
            <a:spLocks noGrp="1"/>
          </p:cNvSpPr>
          <p:nvPr>
            <p:ph type="dt" sz="half" idx="10"/>
          </p:nvPr>
        </p:nvSpPr>
        <p:spPr/>
        <p:txBody>
          <a:bodyPr rtlCol="0"/>
          <a:lstStyle/>
          <a:p>
            <a:pPr rtl="0"/>
            <a:fld id="{27D40532-E3AA-4495-ABA3-E4EB8D5A61B0}" type="datetime1">
              <a:rPr lang="da-DK" smtClean="0"/>
              <a:t>20-10-2024</a:t>
            </a:fld>
            <a:endParaRPr lang="da-DK" dirty="0"/>
          </a:p>
        </p:txBody>
      </p:sp>
      <p:sp>
        <p:nvSpPr>
          <p:cNvPr id="6" name="Pladsholder til slidenummer 5"/>
          <p:cNvSpPr>
            <a:spLocks noGrp="1"/>
          </p:cNvSpPr>
          <p:nvPr>
            <p:ph type="sldNum" sz="quarter" idx="12"/>
          </p:nvPr>
        </p:nvSpPr>
        <p:spPr/>
        <p:txBody>
          <a:bodyPr rtlCol="0"/>
          <a:lstStyle/>
          <a:p>
            <a:pPr rtl="0"/>
            <a:fld id="{B13333A4-2EF1-4B79-B68C-AB20E66B4822}" type="slidenum">
              <a:rPr lang="da-DK" smtClean="0"/>
              <a:t>‹nr.›</a:t>
            </a:fld>
            <a:endParaRPr lang="da-DK" dirty="0"/>
          </a:p>
        </p:txBody>
      </p:sp>
    </p:spTree>
    <p:extLst>
      <p:ext uri="{BB962C8B-B14F-4D97-AF65-F5344CB8AC3E}">
        <p14:creationId xmlns:p14="http://schemas.microsoft.com/office/powerpoint/2010/main" val="3787557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9741693" y="365125"/>
            <a:ext cx="1600200" cy="5811838"/>
          </a:xfrm>
        </p:spPr>
        <p:txBody>
          <a:bodyPr vert="eaVert" rtlCol="0"/>
          <a:lstStyle>
            <a:lvl1pPr>
              <a:defRPr/>
            </a:lvl1pPr>
          </a:lstStyle>
          <a:p>
            <a:pPr rtl="0"/>
            <a:r>
              <a:rPr lang="da-DK"/>
              <a:t>Klik for at redigere titeltypografien i masteren</a:t>
            </a:r>
            <a:endParaRPr lang="da-DK" dirty="0"/>
          </a:p>
        </p:txBody>
      </p:sp>
      <p:sp>
        <p:nvSpPr>
          <p:cNvPr id="3" name="Pladsholder til lodret tekst 2"/>
          <p:cNvSpPr>
            <a:spLocks noGrp="1"/>
          </p:cNvSpPr>
          <p:nvPr>
            <p:ph type="body" orient="vert" idx="1"/>
          </p:nvPr>
        </p:nvSpPr>
        <p:spPr>
          <a:xfrm>
            <a:off x="838200" y="365125"/>
            <a:ext cx="8534400" cy="5811838"/>
          </a:xfrm>
        </p:spPr>
        <p:txBody>
          <a:bodyPr vert="eaVert" rtlCol="0"/>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endParaRPr lang="da-DK" dirty="0"/>
          </a:p>
        </p:txBody>
      </p:sp>
      <p:sp>
        <p:nvSpPr>
          <p:cNvPr id="5" name="Pladsholder til sidefod 3"/>
          <p:cNvSpPr>
            <a:spLocks noGrp="1"/>
          </p:cNvSpPr>
          <p:nvPr>
            <p:ph type="ftr" sz="quarter" idx="11"/>
          </p:nvPr>
        </p:nvSpPr>
        <p:spPr/>
        <p:txBody>
          <a:bodyPr rtlCol="0"/>
          <a:lstStyle/>
          <a:p>
            <a:pPr rtl="0"/>
            <a:endParaRPr lang="da-DK" dirty="0"/>
          </a:p>
        </p:txBody>
      </p:sp>
      <p:sp>
        <p:nvSpPr>
          <p:cNvPr id="4" name="Pladsholder til dato 4"/>
          <p:cNvSpPr>
            <a:spLocks noGrp="1"/>
          </p:cNvSpPr>
          <p:nvPr>
            <p:ph type="dt" sz="half" idx="10"/>
          </p:nvPr>
        </p:nvSpPr>
        <p:spPr/>
        <p:txBody>
          <a:bodyPr rtlCol="0"/>
          <a:lstStyle/>
          <a:p>
            <a:pPr rtl="0"/>
            <a:fld id="{E191D73E-961E-454C-A170-E956A8F6A896}" type="datetime1">
              <a:rPr lang="da-DK" smtClean="0"/>
              <a:t>20-10-2024</a:t>
            </a:fld>
            <a:endParaRPr lang="da-DK" dirty="0"/>
          </a:p>
        </p:txBody>
      </p:sp>
      <p:sp>
        <p:nvSpPr>
          <p:cNvPr id="6" name="Pladsholder til slidenummer 5"/>
          <p:cNvSpPr>
            <a:spLocks noGrp="1"/>
          </p:cNvSpPr>
          <p:nvPr>
            <p:ph type="sldNum" sz="quarter" idx="12"/>
          </p:nvPr>
        </p:nvSpPr>
        <p:spPr/>
        <p:txBody>
          <a:bodyPr rtlCol="0"/>
          <a:lstStyle/>
          <a:p>
            <a:pPr rtl="0"/>
            <a:fld id="{B13333A4-2EF1-4B79-B68C-AB20E66B4822}" type="slidenum">
              <a:rPr lang="da-DK" smtClean="0"/>
              <a:t>‹nr.›</a:t>
            </a:fld>
            <a:endParaRPr lang="da-DK" dirty="0"/>
          </a:p>
        </p:txBody>
      </p:sp>
    </p:spTree>
    <p:extLst>
      <p:ext uri="{BB962C8B-B14F-4D97-AF65-F5344CB8AC3E}">
        <p14:creationId xmlns:p14="http://schemas.microsoft.com/office/powerpoint/2010/main" val="770254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ktangel 6"/>
          <p:cNvSpPr/>
          <p:nvPr userDrawn="1"/>
        </p:nvSpPr>
        <p:spPr bwMode="invGray">
          <a:xfrm>
            <a:off x="0" y="6492239"/>
            <a:ext cx="12188825" cy="3657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dirty="0"/>
          </a:p>
        </p:txBody>
      </p:sp>
      <p:sp>
        <p:nvSpPr>
          <p:cNvPr id="2" name="Pladsholder til titel 1"/>
          <p:cNvSpPr>
            <a:spLocks noGrp="1"/>
          </p:cNvSpPr>
          <p:nvPr>
            <p:ph type="title"/>
          </p:nvPr>
        </p:nvSpPr>
        <p:spPr>
          <a:xfrm>
            <a:off x="838200" y="365126"/>
            <a:ext cx="10515600" cy="1145224"/>
          </a:xfrm>
          <a:prstGeom prst="rect">
            <a:avLst/>
          </a:prstGeom>
        </p:spPr>
        <p:txBody>
          <a:bodyPr vert="horz" lIns="91440" tIns="45720" rIns="91440" bIns="45720" rtlCol="0" anchor="b">
            <a:normAutofit/>
          </a:bodyPr>
          <a:lstStyle/>
          <a:p>
            <a:pPr rtl="0"/>
            <a:r>
              <a:rPr lang="da-DK" dirty="0"/>
              <a:t>Klik for at redigere teksttypografier i master</a:t>
            </a:r>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da-DK" dirty="0"/>
              <a:t>Klik for at redigere i master</a:t>
            </a:r>
          </a:p>
          <a:p>
            <a:pPr lvl="1" rtl="0"/>
            <a:r>
              <a:rPr lang="da-DK" dirty="0"/>
              <a:t>Andet niveau</a:t>
            </a:r>
          </a:p>
          <a:p>
            <a:pPr lvl="2" rtl="0"/>
            <a:r>
              <a:rPr lang="da-DK" dirty="0"/>
              <a:t>Tredje niveau</a:t>
            </a:r>
          </a:p>
          <a:p>
            <a:pPr lvl="3" rtl="0"/>
            <a:r>
              <a:rPr lang="da-DK" dirty="0"/>
              <a:t>Fjerde niveau</a:t>
            </a:r>
          </a:p>
          <a:p>
            <a:pPr lvl="4" rtl="0"/>
            <a:r>
              <a:rPr lang="da-DK" dirty="0"/>
              <a:t>Femte niveau</a:t>
            </a:r>
          </a:p>
        </p:txBody>
      </p:sp>
      <p:sp>
        <p:nvSpPr>
          <p:cNvPr id="5" name="Pladsholder til sidefod 3"/>
          <p:cNvSpPr>
            <a:spLocks noGrp="1"/>
          </p:cNvSpPr>
          <p:nvPr>
            <p:ph type="ftr" sz="quarter" idx="3"/>
          </p:nvPr>
        </p:nvSpPr>
        <p:spPr>
          <a:xfrm>
            <a:off x="381000" y="6549715"/>
            <a:ext cx="8442158" cy="229237"/>
          </a:xfrm>
          <a:prstGeom prst="rect">
            <a:avLst/>
          </a:prstGeom>
        </p:spPr>
        <p:txBody>
          <a:bodyPr vert="horz" lIns="91440" tIns="45720" rIns="91440" bIns="45720" rtlCol="0" anchor="ctr"/>
          <a:lstStyle>
            <a:lvl1pPr algn="l">
              <a:defRPr sz="1100">
                <a:solidFill>
                  <a:schemeClr val="bg1">
                    <a:lumMod val="40000"/>
                    <a:lumOff val="60000"/>
                  </a:schemeClr>
                </a:solidFill>
              </a:defRPr>
            </a:lvl1pPr>
          </a:lstStyle>
          <a:p>
            <a:pPr rtl="0"/>
            <a:endParaRPr lang="da-DK" dirty="0"/>
          </a:p>
        </p:txBody>
      </p:sp>
      <p:sp>
        <p:nvSpPr>
          <p:cNvPr id="4" name="Pladsholder til dato 4"/>
          <p:cNvSpPr>
            <a:spLocks noGrp="1"/>
          </p:cNvSpPr>
          <p:nvPr>
            <p:ph type="dt" sz="half" idx="2"/>
          </p:nvPr>
        </p:nvSpPr>
        <p:spPr>
          <a:xfrm>
            <a:off x="9685939" y="6549715"/>
            <a:ext cx="1667860" cy="229237"/>
          </a:xfrm>
          <a:prstGeom prst="rect">
            <a:avLst/>
          </a:prstGeom>
        </p:spPr>
        <p:txBody>
          <a:bodyPr vert="horz" lIns="91440" tIns="45720" rIns="91440" bIns="45720" rtlCol="0" anchor="ctr"/>
          <a:lstStyle>
            <a:lvl1pPr algn="r">
              <a:defRPr sz="1100">
                <a:solidFill>
                  <a:schemeClr val="bg1">
                    <a:lumMod val="40000"/>
                    <a:lumOff val="60000"/>
                  </a:schemeClr>
                </a:solidFill>
              </a:defRPr>
            </a:lvl1pPr>
          </a:lstStyle>
          <a:p>
            <a:pPr rtl="0"/>
            <a:fld id="{E12E419C-7766-4E11-9541-581A26528211}" type="datetime1">
              <a:rPr lang="da-DK" smtClean="0"/>
              <a:t>20-10-2024</a:t>
            </a:fld>
            <a:endParaRPr lang="da-DK" dirty="0"/>
          </a:p>
        </p:txBody>
      </p:sp>
      <p:sp>
        <p:nvSpPr>
          <p:cNvPr id="6" name="Pladsholder til slidenummer 5"/>
          <p:cNvSpPr>
            <a:spLocks noGrp="1"/>
          </p:cNvSpPr>
          <p:nvPr>
            <p:ph type="sldNum" sz="quarter" idx="4"/>
          </p:nvPr>
        </p:nvSpPr>
        <p:spPr>
          <a:xfrm>
            <a:off x="11353799" y="6549715"/>
            <a:ext cx="446361" cy="229237"/>
          </a:xfrm>
          <a:prstGeom prst="rect">
            <a:avLst/>
          </a:prstGeom>
        </p:spPr>
        <p:txBody>
          <a:bodyPr vert="horz" lIns="91440" tIns="45720" rIns="91440" bIns="45720" rtlCol="0" anchor="ctr"/>
          <a:lstStyle>
            <a:lvl1pPr algn="r">
              <a:defRPr sz="1100">
                <a:solidFill>
                  <a:schemeClr val="bg1">
                    <a:lumMod val="40000"/>
                    <a:lumOff val="60000"/>
                  </a:schemeClr>
                </a:solidFill>
              </a:defRPr>
            </a:lvl1pPr>
          </a:lstStyle>
          <a:p>
            <a:pPr rtl="0"/>
            <a:fld id="{B13333A4-2EF1-4B79-B68C-AB20E66B4822}" type="slidenum">
              <a:rPr lang="da-DK" smtClean="0"/>
              <a:pPr rtl="0"/>
              <a:t>‹nr.›</a:t>
            </a:fld>
            <a:endParaRPr lang="da-DK" dirty="0"/>
          </a:p>
        </p:txBody>
      </p:sp>
    </p:spTree>
    <p:extLst>
      <p:ext uri="{BB962C8B-B14F-4D97-AF65-F5344CB8AC3E}">
        <p14:creationId xmlns:p14="http://schemas.microsoft.com/office/powerpoint/2010/main" val="115587165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4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90000"/>
        </a:lnSpc>
        <a:spcBef>
          <a:spcPts val="10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685800" indent="-182880" algn="l" defTabSz="914400" rtl="0" eaLnBrk="1" latinLnBrk="0" hangingPunct="1">
        <a:lnSpc>
          <a:spcPct val="90000"/>
        </a:lnSpc>
        <a:spcBef>
          <a:spcPts val="8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1143000" indent="-182880" algn="l" defTabSz="914400" rtl="0" eaLnBrk="1" latinLnBrk="0" hangingPunct="1">
        <a:lnSpc>
          <a:spcPct val="90000"/>
        </a:lnSpc>
        <a:spcBef>
          <a:spcPts val="800"/>
        </a:spcBef>
        <a:buClr>
          <a:schemeClr val="accent1"/>
        </a:buClr>
        <a:buFont typeface="Arial" panose="020B0604020202020204"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800"/>
        </a:spcBef>
        <a:buClr>
          <a:schemeClr val="accent1"/>
        </a:buClr>
        <a:buFont typeface="Arial" panose="020B0604020202020204"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800"/>
        </a:spcBef>
        <a:buClr>
          <a:schemeClr val="accent1"/>
        </a:buClr>
        <a:buFont typeface="Arial" panose="020B0604020202020204"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800"/>
        </a:spcBef>
        <a:buClr>
          <a:schemeClr val="accent1"/>
        </a:buClr>
        <a:buFont typeface="Arial" panose="020B0604020202020204"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800"/>
        </a:spcBef>
        <a:buClr>
          <a:schemeClr val="accent1"/>
        </a:buClr>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Arkitektur</a:t>
            </a:r>
          </a:p>
        </p:txBody>
      </p:sp>
      <p:sp>
        <p:nvSpPr>
          <p:cNvPr id="3" name="Undertitel 2"/>
          <p:cNvSpPr>
            <a:spLocks noGrp="1"/>
          </p:cNvSpPr>
          <p:nvPr>
            <p:ph type="subTitle" idx="1"/>
          </p:nvPr>
        </p:nvSpPr>
        <p:spPr/>
        <p:txBody>
          <a:bodyPr rtlCol="0"/>
          <a:lstStyle/>
          <a:p>
            <a:pPr rtl="0"/>
            <a:r>
              <a:rPr lang="da-DK" dirty="0"/>
              <a:t> Billedkunst </a:t>
            </a:r>
          </a:p>
        </p:txBody>
      </p:sp>
    </p:spTree>
    <p:extLst>
      <p:ext uri="{BB962C8B-B14F-4D97-AF65-F5344CB8AC3E}">
        <p14:creationId xmlns:p14="http://schemas.microsoft.com/office/powerpoint/2010/main" val="2142729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1145224"/>
          </a:xfrm>
        </p:spPr>
        <p:txBody>
          <a:bodyPr rtlCol="0" anchor="b">
            <a:normAutofit/>
          </a:bodyPr>
          <a:lstStyle/>
          <a:p>
            <a:pPr rtl="0"/>
            <a:r>
              <a:rPr lang="da-DK" dirty="0"/>
              <a:t>Dagens Program</a:t>
            </a:r>
          </a:p>
        </p:txBody>
      </p:sp>
      <p:graphicFrame>
        <p:nvGraphicFramePr>
          <p:cNvPr id="5" name="Pladsholder til indhold 2">
            <a:extLst>
              <a:ext uri="{FF2B5EF4-FFF2-40B4-BE49-F238E27FC236}">
                <a16:creationId xmlns:a16="http://schemas.microsoft.com/office/drawing/2014/main" id="{23D98A61-CED9-6658-26DE-26BC94418D17}"/>
              </a:ext>
            </a:extLst>
          </p:cNvPr>
          <p:cNvGraphicFramePr>
            <a:graphicFrameLocks noGrp="1"/>
          </p:cNvGraphicFramePr>
          <p:nvPr>
            <p:ph idx="1"/>
            <p:extLst>
              <p:ext uri="{D42A27DB-BD31-4B8C-83A1-F6EECF244321}">
                <p14:modId xmlns:p14="http://schemas.microsoft.com/office/powerpoint/2010/main" val="230880612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82195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felt 4">
            <a:extLst>
              <a:ext uri="{FF2B5EF4-FFF2-40B4-BE49-F238E27FC236}">
                <a16:creationId xmlns:a16="http://schemas.microsoft.com/office/drawing/2014/main" id="{09C6D471-3546-2466-1686-02E303EBFB09}"/>
              </a:ext>
            </a:extLst>
          </p:cNvPr>
          <p:cNvSpPr txBox="1"/>
          <p:nvPr/>
        </p:nvSpPr>
        <p:spPr>
          <a:xfrm>
            <a:off x="838200" y="365126"/>
            <a:ext cx="10515600" cy="615602"/>
          </a:xfrm>
          <a:prstGeom prst="rect">
            <a:avLst/>
          </a:prstGeom>
        </p:spPr>
        <p:txBody>
          <a:bodyPr vert="horz" lIns="91440" tIns="45720" rIns="91440" bIns="45720" rtlCol="0" anchor="b">
            <a:normAutofit/>
          </a:bodyPr>
          <a:lstStyle/>
          <a:p>
            <a:pPr>
              <a:lnSpc>
                <a:spcPct val="90000"/>
              </a:lnSpc>
              <a:spcBef>
                <a:spcPct val="0"/>
              </a:spcBef>
              <a:spcAft>
                <a:spcPts val="600"/>
              </a:spcAft>
            </a:pPr>
            <a:r>
              <a:rPr lang="da-DK" sz="3400" b="1" kern="1200" dirty="0">
                <a:solidFill>
                  <a:schemeClr val="accent1"/>
                </a:solidFill>
                <a:latin typeface="+mj-lt"/>
                <a:ea typeface="+mj-ea"/>
                <a:cs typeface="+mj-cs"/>
              </a:rPr>
              <a:t>Oplæg</a:t>
            </a:r>
          </a:p>
        </p:txBody>
      </p:sp>
      <p:sp>
        <p:nvSpPr>
          <p:cNvPr id="3" name="Pladsholder til indhold 2">
            <a:extLst>
              <a:ext uri="{FF2B5EF4-FFF2-40B4-BE49-F238E27FC236}">
                <a16:creationId xmlns:a16="http://schemas.microsoft.com/office/drawing/2014/main" id="{C03E0303-134A-A14F-5F2F-7FECB58C776F}"/>
              </a:ext>
            </a:extLst>
          </p:cNvPr>
          <p:cNvSpPr>
            <a:spLocks noGrp="1"/>
          </p:cNvSpPr>
          <p:nvPr>
            <p:ph sz="half" idx="1"/>
          </p:nvPr>
        </p:nvSpPr>
        <p:spPr>
          <a:xfrm>
            <a:off x="838200" y="1124744"/>
            <a:ext cx="5029200" cy="5052219"/>
          </a:xfrm>
        </p:spPr>
        <p:txBody>
          <a:bodyPr vert="horz" lIns="91440" tIns="45720" rIns="91440" bIns="45720" rtlCol="0">
            <a:normAutofit fontScale="92500"/>
          </a:bodyPr>
          <a:lstStyle/>
          <a:p>
            <a:r>
              <a:rPr lang="da-DK" sz="1400" dirty="0"/>
              <a:t>Indenfor arkitektur, så snakker man om forskellen mellem ”Space” og ”Rum”</a:t>
            </a:r>
          </a:p>
          <a:p>
            <a:pPr lvl="1"/>
            <a:r>
              <a:rPr lang="da-DK" sz="1400" dirty="0"/>
              <a:t>Rum og det engelske ord, ”</a:t>
            </a:r>
            <a:r>
              <a:rPr lang="da-DK" sz="1400" dirty="0" err="1"/>
              <a:t>space</a:t>
            </a:r>
            <a:r>
              <a:rPr lang="da-DK" sz="1400" dirty="0"/>
              <a:t>”, er forstået på to forskellige måder. Selvom vi i daglig tale vil måske forstå det som det samme.</a:t>
            </a:r>
          </a:p>
          <a:p>
            <a:pPr marL="228600" lvl="1" indent="0"/>
            <a:endParaRPr lang="da-DK" sz="1400" dirty="0"/>
          </a:p>
          <a:p>
            <a:pPr lvl="1"/>
            <a:r>
              <a:rPr lang="da-DK" sz="1400" b="1" dirty="0"/>
              <a:t>Space: </a:t>
            </a:r>
          </a:p>
          <a:p>
            <a:pPr lvl="2"/>
            <a:r>
              <a:rPr lang="da-DK" sz="1400" dirty="0"/>
              <a:t>Dette bygger videre på den forståelse vi har det, der er omkring os, når det kommer til rum. </a:t>
            </a:r>
          </a:p>
          <a:p>
            <a:pPr lvl="2"/>
            <a:r>
              <a:rPr lang="da-DK" sz="1400" dirty="0"/>
              <a:t>Dette er dog en meget ny tanke indenfor arkitektur, da det først opstod i slutningen af 1800-tallet, hvilket så også siger meget om arkitekturen i vores tid.  </a:t>
            </a:r>
          </a:p>
          <a:p>
            <a:pPr marL="502920" lvl="2" indent="0"/>
            <a:endParaRPr lang="da-DK" sz="1400" dirty="0"/>
          </a:p>
          <a:p>
            <a:pPr lvl="1"/>
            <a:r>
              <a:rPr lang="da-DK" sz="1400" b="1" dirty="0"/>
              <a:t>Rum: </a:t>
            </a:r>
          </a:p>
          <a:p>
            <a:pPr lvl="2"/>
            <a:r>
              <a:rPr lang="da-DK" sz="1400" dirty="0"/>
              <a:t>Denne idé (også kaldet </a:t>
            </a:r>
            <a:r>
              <a:rPr lang="da-DK" sz="1400" dirty="0" err="1"/>
              <a:t>Raum</a:t>
            </a:r>
            <a:r>
              <a:rPr lang="da-DK" sz="1400" dirty="0"/>
              <a:t>) startede i Tyskland. </a:t>
            </a:r>
          </a:p>
          <a:p>
            <a:pPr lvl="2"/>
            <a:r>
              <a:rPr lang="da-DK" sz="1400" dirty="0"/>
              <a:t>Det betyder ikke kun, ja, ”</a:t>
            </a:r>
            <a:r>
              <a:rPr lang="da-DK" sz="1400" dirty="0" err="1"/>
              <a:t>space</a:t>
            </a:r>
            <a:r>
              <a:rPr lang="da-DK" sz="1400" dirty="0"/>
              <a:t>”, men også ”rum” på samme tid. Det er rum som f.eks. tre dimensioner, størrelser, osv., og så alligevel ikke. </a:t>
            </a:r>
          </a:p>
          <a:p>
            <a:pPr lvl="2"/>
            <a:r>
              <a:rPr lang="da-DK" sz="1400" dirty="0"/>
              <a:t>Så med andre ord, så kan det forstås både som et filosofisk koncept – men også som noget andet på samme tid.  </a:t>
            </a:r>
          </a:p>
          <a:p>
            <a:endParaRPr lang="da-DK" sz="1100" dirty="0"/>
          </a:p>
        </p:txBody>
      </p:sp>
      <p:pic>
        <p:nvPicPr>
          <p:cNvPr id="6146" name="Picture 2" descr="Multi-Purpose Design: Hybrid Spaces for a Sustainable Future | ArchDaily">
            <a:extLst>
              <a:ext uri="{FF2B5EF4-FFF2-40B4-BE49-F238E27FC236}">
                <a16:creationId xmlns:a16="http://schemas.microsoft.com/office/drawing/2014/main" id="{417CE378-BABA-1DD5-6F94-E11AA43030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3450" r="9400" b="-1"/>
          <a:stretch/>
        </p:blipFill>
        <p:spPr bwMode="auto">
          <a:xfrm>
            <a:off x="6324600" y="1124744"/>
            <a:ext cx="5029200" cy="5052219"/>
          </a:xfrm>
          <a:prstGeom prst="rect">
            <a:avLst/>
          </a:prstGeom>
          <a:solidFill>
            <a:srgbClr val="FFFFFF"/>
          </a:solidFill>
        </p:spPr>
      </p:pic>
    </p:spTree>
    <p:extLst>
      <p:ext uri="{BB962C8B-B14F-4D97-AF65-F5344CB8AC3E}">
        <p14:creationId xmlns:p14="http://schemas.microsoft.com/office/powerpoint/2010/main" val="3857849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a:extLst>
              <a:ext uri="{FF2B5EF4-FFF2-40B4-BE49-F238E27FC236}">
                <a16:creationId xmlns:a16="http://schemas.microsoft.com/office/drawing/2014/main" id="{C3AE4203-2945-FD73-5C0F-FEFF4B26F70F}"/>
              </a:ext>
            </a:extLst>
          </p:cNvPr>
          <p:cNvSpPr>
            <a:spLocks noGrp="1"/>
          </p:cNvSpPr>
          <p:nvPr>
            <p:ph sz="half" idx="1"/>
          </p:nvPr>
        </p:nvSpPr>
        <p:spPr>
          <a:xfrm>
            <a:off x="838200" y="365126"/>
            <a:ext cx="5029200" cy="5811837"/>
          </a:xfrm>
        </p:spPr>
        <p:txBody>
          <a:bodyPr>
            <a:normAutofit/>
          </a:bodyPr>
          <a:lstStyle/>
          <a:p>
            <a:r>
              <a:rPr lang="da-DK" sz="1600"/>
              <a:t>Men </a:t>
            </a:r>
            <a:r>
              <a:rPr lang="da-DK" sz="1600" dirty="0"/>
              <a:t>h</a:t>
            </a:r>
            <a:r>
              <a:rPr lang="da-DK" sz="1600"/>
              <a:t>vad </a:t>
            </a:r>
            <a:r>
              <a:rPr lang="da-DK" sz="1600" dirty="0"/>
              <a:t>er arkitektur så?</a:t>
            </a:r>
          </a:p>
          <a:p>
            <a:pPr lvl="1"/>
            <a:r>
              <a:rPr lang="da-DK" sz="1600" dirty="0"/>
              <a:t>Et græsk ord, som betyder ”bygmester” - relateret til ordet tømmer. </a:t>
            </a:r>
          </a:p>
          <a:p>
            <a:pPr lvl="1"/>
            <a:r>
              <a:rPr lang="da-DK" sz="1600" dirty="0"/>
              <a:t>Handler om at være kreativ i bygningskonstruktion, men også om at skabe form gennem kunst og struktur. </a:t>
            </a:r>
          </a:p>
          <a:p>
            <a:pPr lvl="1"/>
            <a:r>
              <a:rPr lang="da-DK" sz="1600" dirty="0"/>
              <a:t>Ifølge </a:t>
            </a:r>
            <a:r>
              <a:rPr lang="da-DK" sz="1600" dirty="0" err="1"/>
              <a:t>Vitruv</a:t>
            </a:r>
            <a:r>
              <a:rPr lang="da-DK" sz="1600" dirty="0"/>
              <a:t>, en romersk arkitekt som levede under Cæsars tid, mente at bygninger/huse skal indeholde tre elementer: </a:t>
            </a:r>
            <a:r>
              <a:rPr lang="da-DK" sz="1600" b="1" dirty="0"/>
              <a:t>styrke</a:t>
            </a:r>
            <a:r>
              <a:rPr lang="da-DK" sz="1600" dirty="0"/>
              <a:t> (et godt fundament som ikke bryder sammen), </a:t>
            </a:r>
            <a:r>
              <a:rPr lang="da-DK" sz="1600" b="1" dirty="0"/>
              <a:t>holdbarhed</a:t>
            </a:r>
            <a:r>
              <a:rPr lang="da-DK" sz="1600" dirty="0"/>
              <a:t> (bygninger der kan holde sig og fungerer godt, samt at de kan bruges) og </a:t>
            </a:r>
            <a:r>
              <a:rPr lang="da-DK" sz="1600" b="1" dirty="0"/>
              <a:t>skønhed</a:t>
            </a:r>
            <a:r>
              <a:rPr lang="da-DK" sz="1600" dirty="0"/>
              <a:t> (som en selvfølge)</a:t>
            </a:r>
          </a:p>
          <a:p>
            <a:pPr lvl="2"/>
            <a:r>
              <a:rPr lang="da-DK" dirty="0"/>
              <a:t>Nogle pointer, som stadig er gældende for i dag indenfor arkitektur.   </a:t>
            </a:r>
          </a:p>
          <a:p>
            <a:pPr lvl="2"/>
            <a:endParaRPr lang="da-DK" dirty="0"/>
          </a:p>
          <a:p>
            <a:pPr lvl="2"/>
            <a:r>
              <a:rPr lang="da-DK" dirty="0"/>
              <a:t>Men nogle arkitekter og akademikere mener også at der er andre forbindelser mellem mennesket og bygninger / arkitektur end ”menneske søger et sikkert sted at bo i siden hulemandstiden”, men det kommer vi til at snakke mere om </a:t>
            </a:r>
          </a:p>
        </p:txBody>
      </p:sp>
      <p:pic>
        <p:nvPicPr>
          <p:cNvPr id="7174" name="Picture 6">
            <a:extLst>
              <a:ext uri="{FF2B5EF4-FFF2-40B4-BE49-F238E27FC236}">
                <a16:creationId xmlns:a16="http://schemas.microsoft.com/office/drawing/2014/main" id="{4B416B48-C1A9-0A22-5068-9EBC7E8566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280" r="10858" b="-3"/>
          <a:stretch/>
        </p:blipFill>
        <p:spPr bwMode="auto">
          <a:xfrm>
            <a:off x="6324600" y="764704"/>
            <a:ext cx="5676056" cy="5412259"/>
          </a:xfrm>
          <a:prstGeom prst="rect">
            <a:avLst/>
          </a:prstGeom>
          <a:solidFill>
            <a:srgbClr val="FFFFFF"/>
          </a:solidFill>
        </p:spPr>
      </p:pic>
    </p:spTree>
    <p:extLst>
      <p:ext uri="{BB962C8B-B14F-4D97-AF65-F5344CB8AC3E}">
        <p14:creationId xmlns:p14="http://schemas.microsoft.com/office/powerpoint/2010/main" val="1900486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7C36DD-45C5-19DC-0AFF-778C9660B668}"/>
              </a:ext>
            </a:extLst>
          </p:cNvPr>
          <p:cNvSpPr>
            <a:spLocks noGrp="1"/>
          </p:cNvSpPr>
          <p:nvPr>
            <p:ph type="title"/>
          </p:nvPr>
        </p:nvSpPr>
        <p:spPr>
          <a:xfrm>
            <a:off x="7924800" y="1524000"/>
            <a:ext cx="3429000" cy="1905000"/>
          </a:xfrm>
        </p:spPr>
        <p:txBody>
          <a:bodyPr anchor="b">
            <a:normAutofit/>
          </a:bodyPr>
          <a:lstStyle/>
          <a:p>
            <a:r>
              <a:rPr lang="da-DK" sz="1900"/>
              <a:t>Brug 2 minutter sammen med din sidemakker (</a:t>
            </a:r>
            <a:r>
              <a:rPr lang="da-DK" sz="1900" b="1"/>
              <a:t>uden computere!) </a:t>
            </a:r>
            <a:r>
              <a:rPr lang="da-DK" sz="1900"/>
              <a:t>til at snakke om hvad forskellen på kunst og arkitektur er. </a:t>
            </a:r>
            <a:br>
              <a:rPr lang="da-DK" sz="1900"/>
            </a:br>
            <a:endParaRPr lang="da-DK" sz="1900"/>
          </a:p>
        </p:txBody>
      </p:sp>
      <p:pic>
        <p:nvPicPr>
          <p:cNvPr id="5122" name="Picture 2" descr="Villa Savoye - Wikipedia">
            <a:extLst>
              <a:ext uri="{FF2B5EF4-FFF2-40B4-BE49-F238E27FC236}">
                <a16:creationId xmlns:a16="http://schemas.microsoft.com/office/drawing/2014/main" id="{3C575852-6D08-589C-1FDC-FAADA03503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180" r="2516"/>
          <a:stretch/>
        </p:blipFill>
        <p:spPr bwMode="auto">
          <a:xfrm>
            <a:off x="838200" y="685800"/>
            <a:ext cx="6400800" cy="5257800"/>
          </a:xfrm>
          <a:prstGeom prst="rect">
            <a:avLst/>
          </a:prstGeom>
          <a:solidFill>
            <a:srgbClr val="FFFFFF"/>
          </a:solidFill>
        </p:spPr>
      </p:pic>
      <p:sp>
        <p:nvSpPr>
          <p:cNvPr id="5127" name="Text Placeholder 3">
            <a:extLst>
              <a:ext uri="{FF2B5EF4-FFF2-40B4-BE49-F238E27FC236}">
                <a16:creationId xmlns:a16="http://schemas.microsoft.com/office/drawing/2014/main" id="{661F8E1C-325A-8C78-15EF-CE0EF84EBFB2}"/>
              </a:ext>
            </a:extLst>
          </p:cNvPr>
          <p:cNvSpPr>
            <a:spLocks noGrp="1"/>
          </p:cNvSpPr>
          <p:nvPr>
            <p:ph type="body" sz="half" idx="2"/>
          </p:nvPr>
        </p:nvSpPr>
        <p:spPr>
          <a:xfrm>
            <a:off x="7924800" y="3581400"/>
            <a:ext cx="3429000" cy="1828800"/>
          </a:xfrm>
        </p:spPr>
        <p:txBody>
          <a:bodyPr/>
          <a:lstStyle/>
          <a:p>
            <a:r>
              <a:rPr lang="en-US" dirty="0"/>
              <a:t>(</a:t>
            </a:r>
            <a:r>
              <a:rPr lang="en-US" dirty="0" err="1"/>
              <a:t>Huset</a:t>
            </a:r>
            <a:r>
              <a:rPr lang="en-US" dirty="0"/>
              <a:t> er </a:t>
            </a:r>
            <a:r>
              <a:rPr lang="en-US" dirty="0" err="1"/>
              <a:t>tegnet</a:t>
            </a:r>
            <a:r>
              <a:rPr lang="en-US" dirty="0"/>
              <a:t> </a:t>
            </a:r>
            <a:r>
              <a:rPr lang="en-US" dirty="0" err="1"/>
              <a:t>af</a:t>
            </a:r>
            <a:r>
              <a:rPr lang="en-US" dirty="0"/>
              <a:t> Le Corbusier &amp; Pierre </a:t>
            </a:r>
            <a:r>
              <a:rPr lang="en-US" dirty="0" err="1"/>
              <a:t>Jeanneret</a:t>
            </a:r>
            <a:r>
              <a:rPr lang="en-US" dirty="0"/>
              <a:t> </a:t>
            </a:r>
            <a:r>
              <a:rPr lang="en-US" dirty="0" err="1"/>
              <a:t>mellem</a:t>
            </a:r>
            <a:r>
              <a:rPr lang="en-US" dirty="0"/>
              <a:t> 1928-1931)</a:t>
            </a:r>
          </a:p>
        </p:txBody>
      </p:sp>
    </p:spTree>
    <p:extLst>
      <p:ext uri="{BB962C8B-B14F-4D97-AF65-F5344CB8AC3E}">
        <p14:creationId xmlns:p14="http://schemas.microsoft.com/office/powerpoint/2010/main" val="3833272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1328BD-A805-3835-8549-220C4344EA6C}"/>
              </a:ext>
            </a:extLst>
          </p:cNvPr>
          <p:cNvSpPr>
            <a:spLocks noGrp="1"/>
          </p:cNvSpPr>
          <p:nvPr>
            <p:ph type="title"/>
          </p:nvPr>
        </p:nvSpPr>
        <p:spPr/>
        <p:txBody>
          <a:bodyPr/>
          <a:lstStyle/>
          <a:p>
            <a:r>
              <a:rPr lang="da-DK" dirty="0"/>
              <a:t>Men det I faktisk skal vide omkring rum, er følgende: </a:t>
            </a:r>
          </a:p>
        </p:txBody>
      </p:sp>
      <p:sp>
        <p:nvSpPr>
          <p:cNvPr id="3" name="Pladsholder til indhold 2">
            <a:extLst>
              <a:ext uri="{FF2B5EF4-FFF2-40B4-BE49-F238E27FC236}">
                <a16:creationId xmlns:a16="http://schemas.microsoft.com/office/drawing/2014/main" id="{DD747F77-E93A-65DE-C2A1-FCDD4C91460D}"/>
              </a:ext>
            </a:extLst>
          </p:cNvPr>
          <p:cNvSpPr>
            <a:spLocks noGrp="1"/>
          </p:cNvSpPr>
          <p:nvPr>
            <p:ph idx="1"/>
          </p:nvPr>
        </p:nvSpPr>
        <p:spPr>
          <a:xfrm>
            <a:off x="838200" y="1124744"/>
            <a:ext cx="10515600" cy="5472608"/>
          </a:xfrm>
        </p:spPr>
        <p:txBody>
          <a:bodyPr>
            <a:normAutofit/>
          </a:bodyPr>
          <a:lstStyle/>
          <a:p>
            <a:pPr lvl="1"/>
            <a:endParaRPr lang="da-DK" dirty="0"/>
          </a:p>
          <a:p>
            <a:r>
              <a:rPr lang="da-DK" dirty="0"/>
              <a:t>Hvordan opleves arkitektur?:</a:t>
            </a:r>
          </a:p>
          <a:p>
            <a:r>
              <a:rPr lang="da-DK" b="0" i="0" dirty="0">
                <a:effectLst/>
                <a:latin typeface="gt_pressura_regular"/>
              </a:rPr>
              <a:t>Form, Funktion, Fantasi, Forståelse og Forbindelse.</a:t>
            </a:r>
          </a:p>
          <a:p>
            <a:pPr lvl="1"/>
            <a:r>
              <a:rPr lang="da-DK" dirty="0">
                <a:latin typeface="gt_pressura_regular"/>
              </a:rPr>
              <a:t>Form </a:t>
            </a:r>
            <a:r>
              <a:rPr lang="da-DK" dirty="0">
                <a:latin typeface="gt_pressura_regular"/>
                <a:sym typeface="Wingdings" panose="05000000000000000000" pitchFamily="2" charset="2"/>
              </a:rPr>
              <a:t> Handler om at forme og indrette rum, bygningens ydre og indre, men også om arkitekten har fundet et (sommetider kunstnerisk) udtryk til stedet, afhængigt af hvad der skal laves – og hvor</a:t>
            </a:r>
          </a:p>
          <a:p>
            <a:pPr lvl="1"/>
            <a:r>
              <a:rPr lang="da-DK" b="0" i="0" dirty="0">
                <a:effectLst/>
                <a:latin typeface="gt_pressura_regular"/>
                <a:sym typeface="Wingdings" panose="05000000000000000000" pitchFamily="2" charset="2"/>
              </a:rPr>
              <a:t>Funktion:  Giver rummene logisk mening med rumforløb og proportioner? Hvad med lys, temperatur, luft? </a:t>
            </a:r>
            <a:r>
              <a:rPr lang="da-DK" dirty="0">
                <a:latin typeface="gt_pressura_regular"/>
                <a:sym typeface="Wingdings" panose="05000000000000000000" pitchFamily="2" charset="2"/>
              </a:rPr>
              <a:t>(Man tager højde for livet både udenfor og indenfor bygningen)</a:t>
            </a:r>
            <a:endParaRPr lang="da-DK" b="0" i="0" dirty="0">
              <a:effectLst/>
              <a:latin typeface="gt_pressura_regular"/>
              <a:sym typeface="Wingdings" panose="05000000000000000000" pitchFamily="2" charset="2"/>
            </a:endParaRPr>
          </a:p>
          <a:p>
            <a:pPr lvl="1"/>
            <a:r>
              <a:rPr lang="da-DK" dirty="0">
                <a:latin typeface="gt_pressura_regular"/>
                <a:sym typeface="Wingdings" panose="05000000000000000000" pitchFamily="2" charset="2"/>
              </a:rPr>
              <a:t>Fantasi:  har arkitekten udviklet nye ideer og teknikker til dette byggeri? Fortæller bygningen en spændende historie? I god arkitektur er der ofte en rød tråd, der binder bygningen sammen fra den overordnede form, til materialer og de små detaljer.</a:t>
            </a:r>
          </a:p>
          <a:p>
            <a:pPr lvl="1"/>
            <a:r>
              <a:rPr lang="da-DK" b="0" i="0" dirty="0">
                <a:effectLst/>
                <a:latin typeface="gt_pressura_regular"/>
                <a:sym typeface="Wingdings" panose="05000000000000000000" pitchFamily="2" charset="2"/>
              </a:rPr>
              <a:t>Forståelse:  Har arkitekten udvalgt sit materiale godt? </a:t>
            </a:r>
            <a:r>
              <a:rPr lang="da-DK" dirty="0">
                <a:latin typeface="gt_pressura_regular"/>
                <a:sym typeface="Wingdings" panose="05000000000000000000" pitchFamily="2" charset="2"/>
              </a:rPr>
              <a:t>Giver det en anderledes sansning for bygningen? Sammenhæng mellem materiale og bygningens udtryk + form?</a:t>
            </a:r>
            <a:endParaRPr lang="da-DK" b="0" i="0" dirty="0">
              <a:effectLst/>
              <a:latin typeface="gt_pressura_regular"/>
              <a:sym typeface="Wingdings" panose="05000000000000000000" pitchFamily="2" charset="2"/>
            </a:endParaRPr>
          </a:p>
          <a:p>
            <a:pPr lvl="1"/>
            <a:r>
              <a:rPr lang="da-DK" dirty="0">
                <a:latin typeface="gt_pressura_regular"/>
                <a:sym typeface="Wingdings" panose="05000000000000000000" pitchFamily="2" charset="2"/>
              </a:rPr>
              <a:t>Forbindelse:   Forholdet mellem arkitekturen og stedet skal altid være meningsfuldt. Så her kigger man efter om arkitekten har haft øje for stedets muligheder? Grunden, lyset, landskabet? Hvad med den omgivende bebyggelse? Og passer bygningen til den tid, den er bygget i?</a:t>
            </a:r>
            <a:endParaRPr lang="da-DK" b="0" i="0" dirty="0">
              <a:effectLst/>
              <a:latin typeface="gt_pressura_regular"/>
            </a:endParaRPr>
          </a:p>
          <a:p>
            <a:endParaRPr lang="da-DK" dirty="0"/>
          </a:p>
        </p:txBody>
      </p:sp>
    </p:spTree>
    <p:extLst>
      <p:ext uri="{BB962C8B-B14F-4D97-AF65-F5344CB8AC3E}">
        <p14:creationId xmlns:p14="http://schemas.microsoft.com/office/powerpoint/2010/main" val="4221511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728A6A-A549-4991-1193-3BDA216404AE}"/>
              </a:ext>
            </a:extLst>
          </p:cNvPr>
          <p:cNvSpPr>
            <a:spLocks noGrp="1"/>
          </p:cNvSpPr>
          <p:nvPr>
            <p:ph type="title"/>
          </p:nvPr>
        </p:nvSpPr>
        <p:spPr/>
        <p:txBody>
          <a:bodyPr/>
          <a:lstStyle/>
          <a:p>
            <a:r>
              <a:rPr lang="da-DK" dirty="0"/>
              <a:t>Rum og Legeme</a:t>
            </a:r>
          </a:p>
        </p:txBody>
      </p:sp>
      <p:sp>
        <p:nvSpPr>
          <p:cNvPr id="3" name="Pladsholder til indhold 2">
            <a:extLst>
              <a:ext uri="{FF2B5EF4-FFF2-40B4-BE49-F238E27FC236}">
                <a16:creationId xmlns:a16="http://schemas.microsoft.com/office/drawing/2014/main" id="{7F675C32-478B-A18F-0ED0-0175DFCD4DEA}"/>
              </a:ext>
            </a:extLst>
          </p:cNvPr>
          <p:cNvSpPr>
            <a:spLocks noGrp="1"/>
          </p:cNvSpPr>
          <p:nvPr>
            <p:ph idx="1"/>
          </p:nvPr>
        </p:nvSpPr>
        <p:spPr/>
        <p:txBody>
          <a:bodyPr/>
          <a:lstStyle/>
          <a:p>
            <a:r>
              <a:rPr lang="da-DK" dirty="0"/>
              <a:t>Indenfor arkitektur bruger man også begreberne rum og legeme – legemet er murmassen på bygningen, mens rummet så er det rum, som disse murmasser omkranser. </a:t>
            </a:r>
          </a:p>
          <a:p>
            <a:r>
              <a:rPr lang="da-DK" dirty="0"/>
              <a:t>Her snakker man om sammenhængen med:</a:t>
            </a:r>
          </a:p>
          <a:p>
            <a:pPr lvl="1"/>
            <a:r>
              <a:rPr lang="da-DK" dirty="0"/>
              <a:t>funktionen og formen </a:t>
            </a:r>
            <a:r>
              <a:rPr lang="da-DK" dirty="0">
                <a:sym typeface="Wingdings" panose="05000000000000000000" pitchFamily="2" charset="2"/>
              </a:rPr>
              <a:t> </a:t>
            </a:r>
            <a:r>
              <a:rPr lang="da-DK" dirty="0"/>
              <a:t>hvad skal rummet bruges til? Og hvilken opførelse skaber det i brugeren?) </a:t>
            </a:r>
          </a:p>
          <a:p>
            <a:pPr lvl="1"/>
            <a:r>
              <a:rPr lang="da-DK" dirty="0"/>
              <a:t>oplevelse af rummet </a:t>
            </a:r>
            <a:r>
              <a:rPr lang="da-DK" dirty="0">
                <a:sym typeface="Wingdings" panose="05000000000000000000" pitchFamily="2" charset="2"/>
              </a:rPr>
              <a:t> </a:t>
            </a:r>
            <a:r>
              <a:rPr lang="da-DK" dirty="0"/>
              <a:t>Her kigger man på lys, udsmykningen, formen, størrelse, osv., hvorefter du spørger dig selv om det virker imødekommende, overvældende, tyngende, eller andet?</a:t>
            </a:r>
          </a:p>
          <a:p>
            <a:pPr lvl="1"/>
            <a:r>
              <a:rPr lang="da-DK" dirty="0"/>
              <a:t>Skabelsen af rummet </a:t>
            </a:r>
            <a:r>
              <a:rPr lang="da-DK" dirty="0">
                <a:sym typeface="Wingdings" panose="05000000000000000000" pitchFamily="2" charset="2"/>
              </a:rPr>
              <a:t> </a:t>
            </a:r>
            <a:r>
              <a:rPr lang="da-DK" dirty="0"/>
              <a:t>afgrænsning af vægge, mure, søjler, loft, materialer brugt til at lave rummet, formen af rummet (cirkler, trekanter, kupler, osv.). Størrelsen spiller også en betydning om hvordan det påvirker dig. </a:t>
            </a:r>
          </a:p>
          <a:p>
            <a:pPr marL="0" indent="0">
              <a:buNone/>
            </a:pPr>
            <a:r>
              <a:rPr lang="da-DK" dirty="0"/>
              <a:t> </a:t>
            </a:r>
          </a:p>
          <a:p>
            <a:endParaRPr lang="da-DK" dirty="0"/>
          </a:p>
          <a:p>
            <a:endParaRPr lang="da-DK" dirty="0"/>
          </a:p>
        </p:txBody>
      </p:sp>
    </p:spTree>
    <p:extLst>
      <p:ext uri="{BB962C8B-B14F-4D97-AF65-F5344CB8AC3E}">
        <p14:creationId xmlns:p14="http://schemas.microsoft.com/office/powerpoint/2010/main" val="253673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840F22-D100-672B-CB59-DB633BE5FB9B}"/>
              </a:ext>
            </a:extLst>
          </p:cNvPr>
          <p:cNvSpPr>
            <a:spLocks noGrp="1"/>
          </p:cNvSpPr>
          <p:nvPr>
            <p:ph type="title"/>
          </p:nvPr>
        </p:nvSpPr>
        <p:spPr/>
        <p:txBody>
          <a:bodyPr/>
          <a:lstStyle/>
          <a:p>
            <a:r>
              <a:rPr lang="da-DK" dirty="0"/>
              <a:t>Vigtige ting at spørge sig selv, når man går ind i et rum: </a:t>
            </a:r>
          </a:p>
        </p:txBody>
      </p:sp>
      <p:sp>
        <p:nvSpPr>
          <p:cNvPr id="3" name="Pladsholder til indhold 2">
            <a:extLst>
              <a:ext uri="{FF2B5EF4-FFF2-40B4-BE49-F238E27FC236}">
                <a16:creationId xmlns:a16="http://schemas.microsoft.com/office/drawing/2014/main" id="{09901E8B-8996-C1B1-D5A2-F7FDC6F4BF92}"/>
              </a:ext>
            </a:extLst>
          </p:cNvPr>
          <p:cNvSpPr>
            <a:spLocks noGrp="1"/>
          </p:cNvSpPr>
          <p:nvPr>
            <p:ph idx="1"/>
          </p:nvPr>
        </p:nvSpPr>
        <p:spPr/>
        <p:txBody>
          <a:bodyPr/>
          <a:lstStyle/>
          <a:p>
            <a:r>
              <a:rPr lang="da-DK" dirty="0"/>
              <a:t>Når man går ind i et rum, så spørger man derfor: </a:t>
            </a:r>
          </a:p>
          <a:p>
            <a:pPr lvl="1"/>
            <a:r>
              <a:rPr lang="da-DK" sz="2000" dirty="0"/>
              <a:t>Hvad har været udgangspunkt for bygningen – rummet eller legemet?</a:t>
            </a:r>
          </a:p>
          <a:p>
            <a:pPr lvl="1"/>
            <a:r>
              <a:rPr lang="da-DK" sz="2000" dirty="0"/>
              <a:t>Hvad skaber rummet?</a:t>
            </a:r>
          </a:p>
          <a:p>
            <a:pPr lvl="1"/>
            <a:r>
              <a:rPr lang="da-DK" sz="2000" dirty="0"/>
              <a:t>Hvor stort er rummet?</a:t>
            </a:r>
          </a:p>
          <a:p>
            <a:pPr lvl="1"/>
            <a:r>
              <a:rPr lang="da-DK" sz="2000" dirty="0"/>
              <a:t>Hvilke former består rummet af?</a:t>
            </a:r>
          </a:p>
          <a:p>
            <a:pPr lvl="1"/>
            <a:r>
              <a:rPr lang="da-DK" sz="2000" dirty="0"/>
              <a:t>Hvad bruges rummet til?</a:t>
            </a:r>
          </a:p>
          <a:p>
            <a:pPr lvl="1"/>
            <a:r>
              <a:rPr lang="da-DK" sz="2000" dirty="0"/>
              <a:t>Hvordan oplever du rummet, og hvorfor oplever du det sådan?</a:t>
            </a:r>
          </a:p>
          <a:p>
            <a:endParaRPr lang="da-DK" dirty="0"/>
          </a:p>
        </p:txBody>
      </p:sp>
    </p:spTree>
    <p:extLst>
      <p:ext uri="{BB962C8B-B14F-4D97-AF65-F5344CB8AC3E}">
        <p14:creationId xmlns:p14="http://schemas.microsoft.com/office/powerpoint/2010/main" val="1745649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BDF320-5BCD-80CF-CB4B-BB0BBC1FD80B}"/>
              </a:ext>
            </a:extLst>
          </p:cNvPr>
          <p:cNvSpPr>
            <a:spLocks noGrp="1"/>
          </p:cNvSpPr>
          <p:nvPr>
            <p:ph type="title"/>
          </p:nvPr>
        </p:nvSpPr>
        <p:spPr>
          <a:xfrm>
            <a:off x="263352" y="-383972"/>
            <a:ext cx="10515600" cy="1145224"/>
          </a:xfrm>
        </p:spPr>
        <p:txBody>
          <a:bodyPr anchor="b">
            <a:normAutofit/>
          </a:bodyPr>
          <a:lstStyle/>
          <a:p>
            <a:r>
              <a:rPr lang="da-DK" dirty="0"/>
              <a:t>Et eksempel: Vores helt egen NGHF! </a:t>
            </a:r>
          </a:p>
        </p:txBody>
      </p:sp>
      <p:pic>
        <p:nvPicPr>
          <p:cNvPr id="4" name="Picture 2">
            <a:extLst>
              <a:ext uri="{FF2B5EF4-FFF2-40B4-BE49-F238E27FC236}">
                <a16:creationId xmlns:a16="http://schemas.microsoft.com/office/drawing/2014/main" id="{60C2826F-8666-F262-3E60-DA05D9F1BCE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b="9552"/>
          <a:stretch/>
        </p:blipFill>
        <p:spPr bwMode="auto">
          <a:xfrm>
            <a:off x="263352" y="980728"/>
            <a:ext cx="11593288" cy="5688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2738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dsholder til indhold 6" descr="Et billede, der indeholder sky, udendørs, sort-hvid, træ&#10;&#10;Automatisk genereret beskrivelse">
            <a:extLst>
              <a:ext uri="{FF2B5EF4-FFF2-40B4-BE49-F238E27FC236}">
                <a16:creationId xmlns:a16="http://schemas.microsoft.com/office/drawing/2014/main" id="{DD801871-6E92-F548-263E-B2C494C072CB}"/>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15094"/>
          <a:stretch/>
        </p:blipFill>
        <p:spPr>
          <a:xfrm>
            <a:off x="20" y="10"/>
            <a:ext cx="12191980" cy="6857990"/>
          </a:xfrm>
          <a:noFill/>
        </p:spPr>
      </p:pic>
    </p:spTree>
    <p:extLst>
      <p:ext uri="{BB962C8B-B14F-4D97-AF65-F5344CB8AC3E}">
        <p14:creationId xmlns:p14="http://schemas.microsoft.com/office/powerpoint/2010/main" val="3441676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543594"/>
          </a:xfrm>
        </p:spPr>
        <p:txBody>
          <a:bodyPr rtlCol="0" anchor="b">
            <a:normAutofit fontScale="90000"/>
          </a:bodyPr>
          <a:lstStyle/>
          <a:p>
            <a:pPr rtl="0"/>
            <a:r>
              <a:rPr lang="da-DK" b="1" dirty="0"/>
              <a:t>Den analytiske øvelse</a:t>
            </a:r>
          </a:p>
        </p:txBody>
      </p:sp>
      <p:sp>
        <p:nvSpPr>
          <p:cNvPr id="3" name="Pladsholder til tekst 2"/>
          <p:cNvSpPr>
            <a:spLocks noGrp="1"/>
          </p:cNvSpPr>
          <p:nvPr>
            <p:ph idx="1"/>
          </p:nvPr>
        </p:nvSpPr>
        <p:spPr>
          <a:xfrm>
            <a:off x="838200" y="908720"/>
            <a:ext cx="10515600" cy="5268243"/>
          </a:xfrm>
        </p:spPr>
        <p:txBody>
          <a:bodyPr rtlCol="0">
            <a:normAutofit/>
          </a:bodyPr>
          <a:lstStyle/>
          <a:p>
            <a:pPr marL="342900" indent="-342900" rtl="0">
              <a:buFont typeface="Arial" panose="020B0604020202020204" pitchFamily="34" charset="0"/>
              <a:buChar char="•"/>
            </a:pPr>
            <a:r>
              <a:rPr lang="da-DK" dirty="0"/>
              <a:t>I skal nu gå rundt og udvælge jer et rum, som indeholder flere genstande/møbler samt gør indtryk på jer (I skal også bruge disse billeder til næste øvelse). </a:t>
            </a:r>
          </a:p>
          <a:p>
            <a:pPr marL="342900" indent="-342900" rtl="0">
              <a:buFont typeface="Arial" panose="020B0604020202020204" pitchFamily="34" charset="0"/>
              <a:buChar char="•"/>
            </a:pPr>
            <a:r>
              <a:rPr lang="da-DK" dirty="0"/>
              <a:t>Dette er </a:t>
            </a:r>
            <a:r>
              <a:rPr lang="da-DK" b="1" u="sng" dirty="0">
                <a:effectLst>
                  <a:outerShdw blurRad="38100" dist="38100" dir="2700000" algn="tl">
                    <a:srgbClr val="000000">
                      <a:alpha val="43137"/>
                    </a:srgbClr>
                  </a:outerShdw>
                </a:effectLst>
              </a:rPr>
              <a:t>en individuel opgave </a:t>
            </a:r>
            <a:r>
              <a:rPr lang="da-DK" dirty="0"/>
              <a:t>– I må gerne følges ad og snakke sammen, men opgaven skal laves på egen hånd. </a:t>
            </a:r>
          </a:p>
          <a:p>
            <a:pPr marL="342900" indent="-342900" rtl="0">
              <a:buFont typeface="Arial" panose="020B0604020202020204" pitchFamily="34" charset="0"/>
              <a:buChar char="•"/>
            </a:pPr>
            <a:r>
              <a:rPr lang="da-DK" dirty="0"/>
              <a:t>Tænk over funktionerne i de forskellige rum og spørg følgende spørgsmål: </a:t>
            </a:r>
          </a:p>
          <a:p>
            <a:pPr marL="571500" lvl="1" indent="-342900"/>
            <a:r>
              <a:rPr lang="da-DK" sz="1800" dirty="0"/>
              <a:t>Hvad skaber rummet?</a:t>
            </a:r>
          </a:p>
          <a:p>
            <a:pPr marL="571500" lvl="1" indent="-342900"/>
            <a:r>
              <a:rPr lang="da-DK" sz="1800" dirty="0"/>
              <a:t>Hvor stort er rummet? </a:t>
            </a:r>
          </a:p>
          <a:p>
            <a:pPr marL="571500" lvl="1" indent="-342900"/>
            <a:r>
              <a:rPr lang="da-DK" sz="1800" dirty="0"/>
              <a:t>Hvilke former består rummet af? </a:t>
            </a:r>
          </a:p>
          <a:p>
            <a:pPr marL="571500" lvl="1" indent="-342900"/>
            <a:r>
              <a:rPr lang="da-DK" sz="1800" dirty="0"/>
              <a:t>Hvad bruges rummet til? </a:t>
            </a:r>
            <a:r>
              <a:rPr lang="da-DK" dirty="0"/>
              <a:t>Er det et undervisningslokale? Er det et sted hvor folk spiser? Et sted hvor man er social?</a:t>
            </a:r>
            <a:endParaRPr lang="da-DK" sz="1800" dirty="0"/>
          </a:p>
          <a:p>
            <a:pPr marL="571500" lvl="1" indent="-342900"/>
            <a:r>
              <a:rPr lang="da-DK" sz="1800" dirty="0"/>
              <a:t>Hvordan oplever du rummet? Og hvorfor tror du at du gør det?</a:t>
            </a:r>
          </a:p>
          <a:p>
            <a:pPr marL="571500" lvl="1" indent="-342900"/>
            <a:endParaRPr lang="da-DK" sz="1800" dirty="0"/>
          </a:p>
          <a:p>
            <a:pPr marL="571500" lvl="1" indent="-342900"/>
            <a:r>
              <a:rPr lang="da-DK" b="1" dirty="0"/>
              <a:t>Kom tilbage og udvælg et rum eller to – skriv nogle ord ned omkring disse lokaler baseret på spørgsmålene ovenfor.   </a:t>
            </a:r>
          </a:p>
        </p:txBody>
      </p:sp>
    </p:spTree>
    <p:extLst>
      <p:ext uri="{BB962C8B-B14F-4D97-AF65-F5344CB8AC3E}">
        <p14:creationId xmlns:p14="http://schemas.microsoft.com/office/powerpoint/2010/main" val="1783796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685800"/>
          </a:xfrm>
        </p:spPr>
        <p:txBody>
          <a:bodyPr rtlCol="0"/>
          <a:lstStyle/>
          <a:p>
            <a:pPr rtl="0"/>
            <a:r>
              <a:rPr lang="da-DK" dirty="0"/>
              <a:t>Den praktiske øvelse – Detaljeret plantegning</a:t>
            </a:r>
          </a:p>
        </p:txBody>
      </p:sp>
      <p:sp>
        <p:nvSpPr>
          <p:cNvPr id="3" name="Pladsholder til tekst 2"/>
          <p:cNvSpPr>
            <a:spLocks noGrp="1"/>
          </p:cNvSpPr>
          <p:nvPr>
            <p:ph type="body" idx="1"/>
          </p:nvPr>
        </p:nvSpPr>
        <p:spPr>
          <a:xfrm>
            <a:off x="875715" y="1242967"/>
            <a:ext cx="10512424" cy="685800"/>
          </a:xfrm>
        </p:spPr>
        <p:txBody>
          <a:bodyPr rtlCol="0"/>
          <a:lstStyle/>
          <a:p>
            <a:pPr rtl="0"/>
            <a:r>
              <a:rPr lang="da-DK" dirty="0"/>
              <a:t>I skal nu, baseret på et af de rum I har udvalgt at beskrive, lave en plantegning over dette rum</a:t>
            </a:r>
          </a:p>
        </p:txBody>
      </p:sp>
      <p:sp>
        <p:nvSpPr>
          <p:cNvPr id="4" name="Pladsholder til indhold 3"/>
          <p:cNvSpPr>
            <a:spLocks noGrp="1"/>
          </p:cNvSpPr>
          <p:nvPr>
            <p:ph sz="half" idx="2"/>
          </p:nvPr>
        </p:nvSpPr>
        <p:spPr>
          <a:xfrm>
            <a:off x="839788" y="2060848"/>
            <a:ext cx="10512424" cy="4128815"/>
          </a:xfrm>
        </p:spPr>
        <p:txBody>
          <a:bodyPr rtlCol="0">
            <a:normAutofit/>
          </a:bodyPr>
          <a:lstStyle/>
          <a:p>
            <a:pPr rtl="0"/>
            <a:r>
              <a:rPr lang="da-DK" sz="2400" dirty="0"/>
              <a:t>Krav for at opgaven er fuldført: </a:t>
            </a:r>
          </a:p>
          <a:p>
            <a:pPr lvl="1"/>
            <a:r>
              <a:rPr lang="da-DK" sz="2400" dirty="0"/>
              <a:t>I skal tegne jeres rum og beskrive de forskellige rum med nogle noter (Jeg viser jer nogle eksempler om lidt)</a:t>
            </a:r>
          </a:p>
          <a:p>
            <a:pPr lvl="1"/>
            <a:r>
              <a:rPr lang="da-DK" sz="2400" dirty="0"/>
              <a:t>Dette må gøres i hånden eller digitalt (I kan bruge Paint eller den hjemmeside der hedder photopea.com). Husk at gemme jeres tegning – vi kommer nok til at bruge dem igen i den nærmeste fremtid </a:t>
            </a:r>
            <a:r>
              <a:rPr lang="da-DK" sz="2400" dirty="0">
                <a:sym typeface="Wingdings" panose="05000000000000000000" pitchFamily="2" charset="2"/>
              </a:rPr>
              <a:t> </a:t>
            </a:r>
          </a:p>
          <a:p>
            <a:pPr lvl="1"/>
            <a:endParaRPr lang="da-DK" sz="2400" dirty="0">
              <a:sym typeface="Wingdings" panose="05000000000000000000" pitchFamily="2" charset="2"/>
            </a:endParaRPr>
          </a:p>
          <a:p>
            <a:pPr lvl="1"/>
            <a:r>
              <a:rPr lang="da-DK" sz="2400" dirty="0">
                <a:sym typeface="Wingdings" panose="05000000000000000000" pitchFamily="2" charset="2"/>
              </a:rPr>
              <a:t>Når I er færdige med jeres rum, så skal I uploade dem som billeder (og ikke som ”Fil”) under elevfeedback på dagens lektion, og så skal jeg nok give næste del af jeres opgave </a:t>
            </a:r>
          </a:p>
          <a:p>
            <a:pPr lvl="1"/>
            <a:endParaRPr lang="da-DK" sz="2000" dirty="0"/>
          </a:p>
        </p:txBody>
      </p:sp>
    </p:spTree>
    <p:extLst>
      <p:ext uri="{BB962C8B-B14F-4D97-AF65-F5344CB8AC3E}">
        <p14:creationId xmlns:p14="http://schemas.microsoft.com/office/powerpoint/2010/main" val="3387061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dsholder til indhold 5">
            <a:extLst>
              <a:ext uri="{FF2B5EF4-FFF2-40B4-BE49-F238E27FC236}">
                <a16:creationId xmlns:a16="http://schemas.microsoft.com/office/drawing/2014/main" id="{86D1C491-702F-3C0C-C27F-EEF2CF0D61BF}"/>
              </a:ext>
            </a:extLst>
          </p:cNvPr>
          <p:cNvSpPr>
            <a:spLocks noGrp="1"/>
          </p:cNvSpPr>
          <p:nvPr>
            <p:ph sz="half" idx="1"/>
          </p:nvPr>
        </p:nvSpPr>
        <p:spPr>
          <a:xfrm>
            <a:off x="838200" y="116632"/>
            <a:ext cx="7274024" cy="5975090"/>
          </a:xfrm>
        </p:spPr>
        <p:txBody>
          <a:bodyPr/>
          <a:lstStyle/>
          <a:p>
            <a:r>
              <a:rPr lang="da-DK" dirty="0"/>
              <a:t>The </a:t>
            </a:r>
            <a:r>
              <a:rPr lang="da-DK" dirty="0" err="1"/>
              <a:t>Kabyle</a:t>
            </a:r>
            <a:r>
              <a:rPr lang="da-DK" dirty="0"/>
              <a:t> House (tegning af Pierre Bourdieu</a:t>
            </a:r>
          </a:p>
        </p:txBody>
      </p:sp>
      <p:sp>
        <p:nvSpPr>
          <p:cNvPr id="8" name="Pladsholder til indhold 7">
            <a:extLst>
              <a:ext uri="{FF2B5EF4-FFF2-40B4-BE49-F238E27FC236}">
                <a16:creationId xmlns:a16="http://schemas.microsoft.com/office/drawing/2014/main" id="{86E28AC6-C174-9ED1-E804-70CC5EE7A8F0}"/>
              </a:ext>
            </a:extLst>
          </p:cNvPr>
          <p:cNvSpPr>
            <a:spLocks noGrp="1"/>
          </p:cNvSpPr>
          <p:nvPr>
            <p:ph sz="half" idx="2"/>
          </p:nvPr>
        </p:nvSpPr>
        <p:spPr/>
        <p:txBody>
          <a:bodyPr/>
          <a:lstStyle/>
          <a:p>
            <a:endParaRPr lang="da-DK"/>
          </a:p>
        </p:txBody>
      </p:sp>
      <p:pic>
        <p:nvPicPr>
          <p:cNvPr id="2050" name="Picture 2" descr="Bourdieu (1972) - Kabyle House or the world reversed^ | Flickr">
            <a:extLst>
              <a:ext uri="{FF2B5EF4-FFF2-40B4-BE49-F238E27FC236}">
                <a16:creationId xmlns:a16="http://schemas.microsoft.com/office/drawing/2014/main" id="{B2F46B65-CA92-65FC-9346-83BA50D166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1504" y="548680"/>
            <a:ext cx="9514888" cy="60081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0589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19336" y="16783"/>
            <a:ext cx="10515600" cy="615602"/>
          </a:xfrm>
        </p:spPr>
        <p:txBody>
          <a:bodyPr rtlCol="0"/>
          <a:lstStyle/>
          <a:p>
            <a:pPr rtl="0"/>
            <a:r>
              <a:rPr lang="da-DK" dirty="0"/>
              <a:t>Mine eksempler </a:t>
            </a:r>
            <a:r>
              <a:rPr lang="da-DK" dirty="0">
                <a:sym typeface="Wingdings" panose="05000000000000000000" pitchFamily="2" charset="2"/>
              </a:rPr>
              <a:t></a:t>
            </a:r>
            <a:endParaRPr lang="da-DK" dirty="0"/>
          </a:p>
        </p:txBody>
      </p:sp>
      <p:pic>
        <p:nvPicPr>
          <p:cNvPr id="4" name="Billede 3" descr="Et billede, der indeholder tekst, tegning, skitse, diagram&#10;&#10;Automatisk genereret beskrivelse">
            <a:extLst>
              <a:ext uri="{FF2B5EF4-FFF2-40B4-BE49-F238E27FC236}">
                <a16:creationId xmlns:a16="http://schemas.microsoft.com/office/drawing/2014/main" id="{C41B67E8-3314-A971-E6ED-531749D066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1040218" y="764704"/>
            <a:ext cx="10111564" cy="5860489"/>
          </a:xfrm>
          <a:prstGeom prst="rect">
            <a:avLst/>
          </a:prstGeom>
        </p:spPr>
      </p:pic>
    </p:spTree>
    <p:extLst>
      <p:ext uri="{BB962C8B-B14F-4D97-AF65-F5344CB8AC3E}">
        <p14:creationId xmlns:p14="http://schemas.microsoft.com/office/powerpoint/2010/main" val="3440500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skitse, diagram, Teknisk tegning, Plan&#10;&#10;Automatisk genereret beskrivelse">
            <a:extLst>
              <a:ext uri="{FF2B5EF4-FFF2-40B4-BE49-F238E27FC236}">
                <a16:creationId xmlns:a16="http://schemas.microsoft.com/office/drawing/2014/main" id="{5C7EC6F7-B40D-9136-BD5D-F80DFDD3D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1871" y="0"/>
            <a:ext cx="9748258" cy="6858000"/>
          </a:xfrm>
          <a:prstGeom prst="rect">
            <a:avLst/>
          </a:prstGeom>
        </p:spPr>
      </p:pic>
    </p:spTree>
    <p:extLst>
      <p:ext uri="{BB962C8B-B14F-4D97-AF65-F5344CB8AC3E}">
        <p14:creationId xmlns:p14="http://schemas.microsoft.com/office/powerpoint/2010/main" val="4129439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lede 7" descr="Et billede, der indeholder Rektangel, vindue, design, hus&#10;&#10;Automatisk genereret beskrivelse">
            <a:extLst>
              <a:ext uri="{FF2B5EF4-FFF2-40B4-BE49-F238E27FC236}">
                <a16:creationId xmlns:a16="http://schemas.microsoft.com/office/drawing/2014/main" id="{A4298BD3-95A9-7166-E71E-C549607424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9456" y="0"/>
            <a:ext cx="9793088" cy="6858000"/>
          </a:xfrm>
          <a:prstGeom prst="rect">
            <a:avLst/>
          </a:prstGeom>
        </p:spPr>
      </p:pic>
    </p:spTree>
    <p:extLst>
      <p:ext uri="{BB962C8B-B14F-4D97-AF65-F5344CB8AC3E}">
        <p14:creationId xmlns:p14="http://schemas.microsoft.com/office/powerpoint/2010/main" val="1827431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YSKITSE 16 X 9">
  <a:themeElements>
    <a:clrScheme name="CitySketch">
      <a:dk1>
        <a:srgbClr val="3D372E"/>
      </a:dk1>
      <a:lt1>
        <a:sysClr val="window" lastClr="FFFFFF"/>
      </a:lt1>
      <a:dk2>
        <a:srgbClr val="000000"/>
      </a:dk2>
      <a:lt2>
        <a:srgbClr val="E0ECE1"/>
      </a:lt2>
      <a:accent1>
        <a:srgbClr val="B2D0B4"/>
      </a:accent1>
      <a:accent2>
        <a:srgbClr val="88A5BA"/>
      </a:accent2>
      <a:accent3>
        <a:srgbClr val="909F5F"/>
      </a:accent3>
      <a:accent4>
        <a:srgbClr val="C9A057"/>
      </a:accent4>
      <a:accent5>
        <a:srgbClr val="DA7D60"/>
      </a:accent5>
      <a:accent6>
        <a:srgbClr val="978975"/>
      </a:accent6>
      <a:hlink>
        <a:srgbClr val="C9A057"/>
      </a:hlink>
      <a:folHlink>
        <a:srgbClr val="978975"/>
      </a:folHlink>
    </a:clrScheme>
    <a:fontScheme name="Century Schoolbook">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0525333_TF03031010" id="{8D3F93FE-6C2B-4941-A8D2-52C21E6B8ECB}" vid="{EE11D7CD-05CA-4E48-B8A2-4C0787399DB6}"/>
    </a:ext>
  </a:extLst>
</a:theme>
</file>

<file path=ppt/theme/theme2.xml><?xml version="1.0" encoding="utf-8"?>
<a:theme xmlns:a="http://schemas.openxmlformats.org/drawingml/2006/main" name="Office-tema">
  <a:themeElements>
    <a:clrScheme name="CitySketch">
      <a:dk1>
        <a:srgbClr val="3D372E"/>
      </a:dk1>
      <a:lt1>
        <a:sysClr val="window" lastClr="FFFFFF"/>
      </a:lt1>
      <a:dk2>
        <a:srgbClr val="000000"/>
      </a:dk2>
      <a:lt2>
        <a:srgbClr val="E0ECE1"/>
      </a:lt2>
      <a:accent1>
        <a:srgbClr val="B2D0B4"/>
      </a:accent1>
      <a:accent2>
        <a:srgbClr val="88A5BA"/>
      </a:accent2>
      <a:accent3>
        <a:srgbClr val="909F5F"/>
      </a:accent3>
      <a:accent4>
        <a:srgbClr val="C9A057"/>
      </a:accent4>
      <a:accent5>
        <a:srgbClr val="DA7D60"/>
      </a:accent5>
      <a:accent6>
        <a:srgbClr val="978975"/>
      </a:accent6>
      <a:hlink>
        <a:srgbClr val="C9A057"/>
      </a:hlink>
      <a:folHlink>
        <a:srgbClr val="978975"/>
      </a:folHlink>
    </a:clrScheme>
    <a:fontScheme name="Century Schoolbook">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CitySketch">
      <a:dk1>
        <a:srgbClr val="3D372E"/>
      </a:dk1>
      <a:lt1>
        <a:sysClr val="window" lastClr="FFFFFF"/>
      </a:lt1>
      <a:dk2>
        <a:srgbClr val="000000"/>
      </a:dk2>
      <a:lt2>
        <a:srgbClr val="E0ECE1"/>
      </a:lt2>
      <a:accent1>
        <a:srgbClr val="B2D0B4"/>
      </a:accent1>
      <a:accent2>
        <a:srgbClr val="88A5BA"/>
      </a:accent2>
      <a:accent3>
        <a:srgbClr val="909F5F"/>
      </a:accent3>
      <a:accent4>
        <a:srgbClr val="C9A057"/>
      </a:accent4>
      <a:accent5>
        <a:srgbClr val="DA7D60"/>
      </a:accent5>
      <a:accent6>
        <a:srgbClr val="978975"/>
      </a:accent6>
      <a:hlink>
        <a:srgbClr val="C9A057"/>
      </a:hlink>
      <a:folHlink>
        <a:srgbClr val="978975"/>
      </a:folHlink>
    </a:clrScheme>
    <a:fontScheme name="Century Schoolbook">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Baggrund til præsentation af byskitse over kontorer (widescreen)</Template>
  <TotalTime>1971</TotalTime>
  <Words>2389</Words>
  <Application>Microsoft Office PowerPoint</Application>
  <PresentationFormat>Widescreen</PresentationFormat>
  <Paragraphs>145</Paragraphs>
  <Slides>16</Slides>
  <Notes>14</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16</vt:i4>
      </vt:variant>
    </vt:vector>
  </HeadingPairs>
  <TitlesOfParts>
    <vt:vector size="23" baseType="lpstr">
      <vt:lpstr>Arial</vt:lpstr>
      <vt:lpstr>Century Schoolbook</vt:lpstr>
      <vt:lpstr>gt_pressura_light</vt:lpstr>
      <vt:lpstr>gt_pressura_regular</vt:lpstr>
      <vt:lpstr>Times</vt:lpstr>
      <vt:lpstr>Wingdings</vt:lpstr>
      <vt:lpstr>BYSKITSE 16 X 9</vt:lpstr>
      <vt:lpstr>Arkitektur</vt:lpstr>
      <vt:lpstr>Dagens Program</vt:lpstr>
      <vt:lpstr>PowerPoint-præsentation</vt:lpstr>
      <vt:lpstr>PowerPoint-præsentation</vt:lpstr>
      <vt:lpstr>Brug 2 minutter sammen med din sidemakker (uden computere!) til at snakke om hvad forskellen på kunst og arkitektur er.  </vt:lpstr>
      <vt:lpstr>Men det I faktisk skal vide omkring rum, er følgende: </vt:lpstr>
      <vt:lpstr>Rum og Legeme</vt:lpstr>
      <vt:lpstr>Vigtige ting at spørge sig selv, når man går ind i et rum: </vt:lpstr>
      <vt:lpstr>Et eksempel: Vores helt egen NGHF! </vt:lpstr>
      <vt:lpstr>PowerPoint-præsentation</vt:lpstr>
      <vt:lpstr>Den analytiske øvelse</vt:lpstr>
      <vt:lpstr>Den praktiske øvelse – Detaljeret plantegning</vt:lpstr>
      <vt:lpstr>PowerPoint-præsentation</vt:lpstr>
      <vt:lpstr>Mine eksempler </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Anja Bisgaard Kristensen</dc:creator>
  <cp:lastModifiedBy>Anja Bisgaard Kristensen</cp:lastModifiedBy>
  <cp:revision>15</cp:revision>
  <dcterms:created xsi:type="dcterms:W3CDTF">2024-09-10T06:28:09Z</dcterms:created>
  <dcterms:modified xsi:type="dcterms:W3CDTF">2024-10-21T06:13:58Z</dcterms:modified>
</cp:coreProperties>
</file>