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13"/>
  </p:notesMasterIdLst>
  <p:sldIdLst>
    <p:sldId id="256" r:id="rId2"/>
    <p:sldId id="264" r:id="rId3"/>
    <p:sldId id="257" r:id="rId4"/>
    <p:sldId id="258" r:id="rId5"/>
    <p:sldId id="263" r:id="rId6"/>
    <p:sldId id="259" r:id="rId7"/>
    <p:sldId id="260" r:id="rId8"/>
    <p:sldId id="261" r:id="rId9"/>
    <p:sldId id="262"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7912A-FC61-4BCA-B561-DB053912750F}" v="109" dt="2025-01-12T14:34:49.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8" autoAdjust="0"/>
    <p:restoredTop sz="82906" autoAdjust="0"/>
  </p:normalViewPr>
  <p:slideViewPr>
    <p:cSldViewPr snapToGrid="0">
      <p:cViewPr varScale="1">
        <p:scale>
          <a:sx n="52" d="100"/>
          <a:sy n="52" d="100"/>
        </p:scale>
        <p:origin x="11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Bisgaard Kristensen" userId="403ef3a6-b55c-4e92-87c2-351635eb1ace" providerId="ADAL" clId="{2737912A-FC61-4BCA-B561-DB053912750F}"/>
    <pc:docChg chg="undo custSel addSld delSld modSld sldOrd">
      <pc:chgData name="Anja Bisgaard Kristensen" userId="403ef3a6-b55c-4e92-87c2-351635eb1ace" providerId="ADAL" clId="{2737912A-FC61-4BCA-B561-DB053912750F}" dt="2025-01-12T14:37:47.323" v="4597" actId="20577"/>
      <pc:docMkLst>
        <pc:docMk/>
      </pc:docMkLst>
      <pc:sldChg chg="modSp mod">
        <pc:chgData name="Anja Bisgaard Kristensen" userId="403ef3a6-b55c-4e92-87c2-351635eb1ace" providerId="ADAL" clId="{2737912A-FC61-4BCA-B561-DB053912750F}" dt="2025-01-12T13:31:43.886" v="1864" actId="1076"/>
        <pc:sldMkLst>
          <pc:docMk/>
          <pc:sldMk cId="2944749704" sldId="262"/>
        </pc:sldMkLst>
        <pc:spChg chg="mod">
          <ac:chgData name="Anja Bisgaard Kristensen" userId="403ef3a6-b55c-4e92-87c2-351635eb1ace" providerId="ADAL" clId="{2737912A-FC61-4BCA-B561-DB053912750F}" dt="2025-01-12T13:31:43.886" v="1864" actId="1076"/>
          <ac:spMkLst>
            <pc:docMk/>
            <pc:sldMk cId="2944749704" sldId="262"/>
            <ac:spMk id="3" creationId="{00000000-0000-0000-0000-000000000000}"/>
          </ac:spMkLst>
        </pc:spChg>
      </pc:sldChg>
      <pc:sldChg chg="modSp new mod ord modAnim modNotesTx">
        <pc:chgData name="Anja Bisgaard Kristensen" userId="403ef3a6-b55c-4e92-87c2-351635eb1ace" providerId="ADAL" clId="{2737912A-FC61-4BCA-B561-DB053912750F}" dt="2025-01-12T13:31:19.535" v="1863"/>
        <pc:sldMkLst>
          <pc:docMk/>
          <pc:sldMk cId="36414228" sldId="263"/>
        </pc:sldMkLst>
        <pc:spChg chg="mod">
          <ac:chgData name="Anja Bisgaard Kristensen" userId="403ef3a6-b55c-4e92-87c2-351635eb1ace" providerId="ADAL" clId="{2737912A-FC61-4BCA-B561-DB053912750F}" dt="2025-01-12T13:26:19.483" v="1155" actId="20577"/>
          <ac:spMkLst>
            <pc:docMk/>
            <pc:sldMk cId="36414228" sldId="263"/>
            <ac:spMk id="2" creationId="{990D9D95-8B6F-2780-95BE-6C0B5B12A5AE}"/>
          </ac:spMkLst>
        </pc:spChg>
        <pc:spChg chg="mod">
          <ac:chgData name="Anja Bisgaard Kristensen" userId="403ef3a6-b55c-4e92-87c2-351635eb1ace" providerId="ADAL" clId="{2737912A-FC61-4BCA-B561-DB053912750F}" dt="2025-01-12T13:29:32.970" v="1849" actId="113"/>
          <ac:spMkLst>
            <pc:docMk/>
            <pc:sldMk cId="36414228" sldId="263"/>
            <ac:spMk id="3" creationId="{FB089081-142A-8558-2839-110AD91D664E}"/>
          </ac:spMkLst>
        </pc:spChg>
        <pc:spChg chg="mod">
          <ac:chgData name="Anja Bisgaard Kristensen" userId="403ef3a6-b55c-4e92-87c2-351635eb1ace" providerId="ADAL" clId="{2737912A-FC61-4BCA-B561-DB053912750F}" dt="2025-01-12T13:29:22.743" v="1848" actId="20577"/>
          <ac:spMkLst>
            <pc:docMk/>
            <pc:sldMk cId="36414228" sldId="263"/>
            <ac:spMk id="4" creationId="{26C5CCAE-02BC-CF14-3BE1-CA8C855C3133}"/>
          </ac:spMkLst>
        </pc:spChg>
      </pc:sldChg>
      <pc:sldChg chg="modSp new mod modAnim">
        <pc:chgData name="Anja Bisgaard Kristensen" userId="403ef3a6-b55c-4e92-87c2-351635eb1ace" providerId="ADAL" clId="{2737912A-FC61-4BCA-B561-DB053912750F}" dt="2025-01-12T14:15:58.417" v="2521" actId="1076"/>
        <pc:sldMkLst>
          <pc:docMk/>
          <pc:sldMk cId="2796724006" sldId="264"/>
        </pc:sldMkLst>
        <pc:spChg chg="mod ord">
          <ac:chgData name="Anja Bisgaard Kristensen" userId="403ef3a6-b55c-4e92-87c2-351635eb1ace" providerId="ADAL" clId="{2737912A-FC61-4BCA-B561-DB053912750F}" dt="2025-01-12T14:15:48.946" v="2519" actId="1076"/>
          <ac:spMkLst>
            <pc:docMk/>
            <pc:sldMk cId="2796724006" sldId="264"/>
            <ac:spMk id="2" creationId="{A75E90E1-7C91-381C-40AB-2D0F95FEC7EB}"/>
          </ac:spMkLst>
        </pc:spChg>
        <pc:spChg chg="mod">
          <ac:chgData name="Anja Bisgaard Kristensen" userId="403ef3a6-b55c-4e92-87c2-351635eb1ace" providerId="ADAL" clId="{2737912A-FC61-4BCA-B561-DB053912750F}" dt="2025-01-12T14:15:51.816" v="2520" actId="14100"/>
          <ac:spMkLst>
            <pc:docMk/>
            <pc:sldMk cId="2796724006" sldId="264"/>
            <ac:spMk id="3" creationId="{44D33BC3-CA7A-234B-1BEA-0B868DEA8296}"/>
          </ac:spMkLst>
        </pc:spChg>
        <pc:spChg chg="mod">
          <ac:chgData name="Anja Bisgaard Kristensen" userId="403ef3a6-b55c-4e92-87c2-351635eb1ace" providerId="ADAL" clId="{2737912A-FC61-4BCA-B561-DB053912750F}" dt="2025-01-12T14:15:58.417" v="2521" actId="1076"/>
          <ac:spMkLst>
            <pc:docMk/>
            <pc:sldMk cId="2796724006" sldId="264"/>
            <ac:spMk id="4" creationId="{88917B79-3EA7-88C0-36CD-3B3B89FBB6B1}"/>
          </ac:spMkLst>
        </pc:spChg>
      </pc:sldChg>
      <pc:sldChg chg="addSp delSp modSp new mod setBg modAnim">
        <pc:chgData name="Anja Bisgaard Kristensen" userId="403ef3a6-b55c-4e92-87c2-351635eb1ace" providerId="ADAL" clId="{2737912A-FC61-4BCA-B561-DB053912750F}" dt="2025-01-12T14:34:53.865" v="4219" actId="26606"/>
        <pc:sldMkLst>
          <pc:docMk/>
          <pc:sldMk cId="1836756936" sldId="265"/>
        </pc:sldMkLst>
        <pc:spChg chg="mod">
          <ac:chgData name="Anja Bisgaard Kristensen" userId="403ef3a6-b55c-4e92-87c2-351635eb1ace" providerId="ADAL" clId="{2737912A-FC61-4BCA-B561-DB053912750F}" dt="2025-01-12T14:34:53.865" v="4219" actId="26606"/>
          <ac:spMkLst>
            <pc:docMk/>
            <pc:sldMk cId="1836756936" sldId="265"/>
            <ac:spMk id="2" creationId="{53A3A7C8-900A-426B-0B7F-3C7558D4C42E}"/>
          </ac:spMkLst>
        </pc:spChg>
        <pc:spChg chg="mod">
          <ac:chgData name="Anja Bisgaard Kristensen" userId="403ef3a6-b55c-4e92-87c2-351635eb1ace" providerId="ADAL" clId="{2737912A-FC61-4BCA-B561-DB053912750F}" dt="2025-01-12T14:34:53.865" v="4219" actId="26606"/>
          <ac:spMkLst>
            <pc:docMk/>
            <pc:sldMk cId="1836756936" sldId="265"/>
            <ac:spMk id="3" creationId="{8977D904-30BA-29ED-C10D-67FE73F2E36E}"/>
          </ac:spMkLst>
        </pc:spChg>
        <pc:spChg chg="add del">
          <ac:chgData name="Anja Bisgaard Kristensen" userId="403ef3a6-b55c-4e92-87c2-351635eb1ace" providerId="ADAL" clId="{2737912A-FC61-4BCA-B561-DB053912750F}" dt="2025-01-12T14:34:53.865" v="4219" actId="26606"/>
          <ac:spMkLst>
            <pc:docMk/>
            <pc:sldMk cId="1836756936" sldId="265"/>
            <ac:spMk id="8" creationId="{39E4C68A-A4A9-48A4-9FF2-D2896B1EA01F}"/>
          </ac:spMkLst>
        </pc:spChg>
        <pc:spChg chg="add del">
          <ac:chgData name="Anja Bisgaard Kristensen" userId="403ef3a6-b55c-4e92-87c2-351635eb1ace" providerId="ADAL" clId="{2737912A-FC61-4BCA-B561-DB053912750F}" dt="2025-01-12T14:34:53.865" v="4219" actId="26606"/>
          <ac:spMkLst>
            <pc:docMk/>
            <pc:sldMk cId="1836756936" sldId="265"/>
            <ac:spMk id="10" creationId="{E2B9AEA5-52CB-49A6-AF8A-33502F291B91}"/>
          </ac:spMkLst>
        </pc:spChg>
        <pc:spChg chg="add">
          <ac:chgData name="Anja Bisgaard Kristensen" userId="403ef3a6-b55c-4e92-87c2-351635eb1ace" providerId="ADAL" clId="{2737912A-FC61-4BCA-B561-DB053912750F}" dt="2025-01-12T14:34:53.865" v="4219" actId="26606"/>
          <ac:spMkLst>
            <pc:docMk/>
            <pc:sldMk cId="1836756936" sldId="265"/>
            <ac:spMk id="15" creationId="{77D7B666-D5E6-48CE-B26A-FB5E5C34AF90}"/>
          </ac:spMkLst>
        </pc:spChg>
        <pc:spChg chg="add">
          <ac:chgData name="Anja Bisgaard Kristensen" userId="403ef3a6-b55c-4e92-87c2-351635eb1ace" providerId="ADAL" clId="{2737912A-FC61-4BCA-B561-DB053912750F}" dt="2025-01-12T14:34:53.865" v="4219" actId="26606"/>
          <ac:spMkLst>
            <pc:docMk/>
            <pc:sldMk cId="1836756936" sldId="265"/>
            <ac:spMk id="17" creationId="{F6EE670A-A41A-44AD-BC1C-2090365EB5B3}"/>
          </ac:spMkLst>
        </pc:spChg>
      </pc:sldChg>
      <pc:sldChg chg="new del">
        <pc:chgData name="Anja Bisgaard Kristensen" userId="403ef3a6-b55c-4e92-87c2-351635eb1ace" providerId="ADAL" clId="{2737912A-FC61-4BCA-B561-DB053912750F}" dt="2025-01-12T13:32:47.970" v="1866" actId="680"/>
        <pc:sldMkLst>
          <pc:docMk/>
          <pc:sldMk cId="4094411946" sldId="265"/>
        </pc:sldMkLst>
      </pc:sldChg>
      <pc:sldChg chg="addSp delSp modSp new mod setBg modNotesTx">
        <pc:chgData name="Anja Bisgaard Kristensen" userId="403ef3a6-b55c-4e92-87c2-351635eb1ace" providerId="ADAL" clId="{2737912A-FC61-4BCA-B561-DB053912750F}" dt="2025-01-12T14:37:47.323" v="4597" actId="20577"/>
        <pc:sldMkLst>
          <pc:docMk/>
          <pc:sldMk cId="2602609682" sldId="266"/>
        </pc:sldMkLst>
        <pc:spChg chg="del mod">
          <ac:chgData name="Anja Bisgaard Kristensen" userId="403ef3a6-b55c-4e92-87c2-351635eb1ace" providerId="ADAL" clId="{2737912A-FC61-4BCA-B561-DB053912750F}" dt="2025-01-12T14:35:20.630" v="4229" actId="478"/>
          <ac:spMkLst>
            <pc:docMk/>
            <pc:sldMk cId="2602609682" sldId="266"/>
            <ac:spMk id="2" creationId="{18292893-FCB0-F06C-FB01-E5D07ACA84F5}"/>
          </ac:spMkLst>
        </pc:spChg>
        <pc:spChg chg="del">
          <ac:chgData name="Anja Bisgaard Kristensen" userId="403ef3a6-b55c-4e92-87c2-351635eb1ace" providerId="ADAL" clId="{2737912A-FC61-4BCA-B561-DB053912750F}" dt="2025-01-12T14:34:27.930" v="4214"/>
          <ac:spMkLst>
            <pc:docMk/>
            <pc:sldMk cId="2602609682" sldId="266"/>
            <ac:spMk id="3" creationId="{51EDFA9A-58E5-87D3-92CC-5B7378B793EE}"/>
          </ac:spMkLst>
        </pc:spChg>
        <pc:spChg chg="add del">
          <ac:chgData name="Anja Bisgaard Kristensen" userId="403ef3a6-b55c-4e92-87c2-351635eb1ace" providerId="ADAL" clId="{2737912A-FC61-4BCA-B561-DB053912750F}" dt="2025-01-12T14:33:08.249" v="4213" actId="478"/>
          <ac:spMkLst>
            <pc:docMk/>
            <pc:sldMk cId="2602609682" sldId="266"/>
            <ac:spMk id="4" creationId="{090F52B9-B1CC-FA64-7598-7D5B74822A12}"/>
          </ac:spMkLst>
        </pc:spChg>
        <pc:spChg chg="add mod">
          <ac:chgData name="Anja Bisgaard Kristensen" userId="403ef3a6-b55c-4e92-87c2-351635eb1ace" providerId="ADAL" clId="{2737912A-FC61-4BCA-B561-DB053912750F}" dt="2025-01-12T14:35:37.919" v="4239" actId="14100"/>
          <ac:spMkLst>
            <pc:docMk/>
            <pc:sldMk cId="2602609682" sldId="266"/>
            <ac:spMk id="10" creationId="{6A0011A2-26EA-7DC6-BC64-7C9F91FF05BF}"/>
          </ac:spMkLst>
        </pc:spChg>
        <pc:spChg chg="add">
          <ac:chgData name="Anja Bisgaard Kristensen" userId="403ef3a6-b55c-4e92-87c2-351635eb1ace" providerId="ADAL" clId="{2737912A-FC61-4BCA-B561-DB053912750F}" dt="2025-01-12T14:35:07.353" v="4222" actId="26606"/>
          <ac:spMkLst>
            <pc:docMk/>
            <pc:sldMk cId="2602609682" sldId="266"/>
            <ac:spMk id="13" creationId="{C51136FD-BBB2-4EB4-A240-3E21EECF7365}"/>
          </ac:spMkLst>
        </pc:spChg>
        <pc:picChg chg="add mod">
          <ac:chgData name="Anja Bisgaard Kristensen" userId="403ef3a6-b55c-4e92-87c2-351635eb1ace" providerId="ADAL" clId="{2737912A-FC61-4BCA-B561-DB053912750F}" dt="2025-01-12T14:35:07.353" v="4222" actId="26606"/>
          <ac:picMkLst>
            <pc:docMk/>
            <pc:sldMk cId="2602609682" sldId="266"/>
            <ac:picMk id="6" creationId="{DD979894-8F3D-136D-F63E-B1BF09ABC7D5}"/>
          </ac:picMkLst>
        </pc:picChg>
        <pc:cxnChg chg="add">
          <ac:chgData name="Anja Bisgaard Kristensen" userId="403ef3a6-b55c-4e92-87c2-351635eb1ace" providerId="ADAL" clId="{2737912A-FC61-4BCA-B561-DB053912750F}" dt="2025-01-12T14:35:07.353" v="4222" actId="26606"/>
          <ac:cxnSpMkLst>
            <pc:docMk/>
            <pc:sldMk cId="2602609682" sldId="266"/>
            <ac:cxnSpMk id="15" creationId="{C6826B28-36B0-4CC1-8EC8-EF9B88B3564A}"/>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D29C0-3260-42BC-AABB-7A31A20A6D33}" type="datetimeFigureOut">
              <a:rPr lang="da-DK" smtClean="0"/>
              <a:t>12-01-2025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3615F-F2ED-4984-B217-5AD88CB4F54E}" type="slidenum">
              <a:rPr lang="da-DK" smtClean="0"/>
              <a:t>‹nr.›</a:t>
            </a:fld>
            <a:endParaRPr lang="da-DK"/>
          </a:p>
        </p:txBody>
      </p:sp>
    </p:spTree>
    <p:extLst>
      <p:ext uri="{BB962C8B-B14F-4D97-AF65-F5344CB8AC3E}">
        <p14:creationId xmlns:p14="http://schemas.microsoft.com/office/powerpoint/2010/main" val="1185628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Taget fra Lise Marks ”Kunstens Stemmer”, Systime, 2021, IBOG, Kap.</a:t>
            </a:r>
          </a:p>
        </p:txBody>
      </p:sp>
      <p:sp>
        <p:nvSpPr>
          <p:cNvPr id="4" name="Pladsholder til slidenummer 3"/>
          <p:cNvSpPr>
            <a:spLocks noGrp="1"/>
          </p:cNvSpPr>
          <p:nvPr>
            <p:ph type="sldNum" sz="quarter" idx="5"/>
          </p:nvPr>
        </p:nvSpPr>
        <p:spPr/>
        <p:txBody>
          <a:bodyPr/>
          <a:lstStyle/>
          <a:p>
            <a:fld id="{C203615F-F2ED-4984-B217-5AD88CB4F54E}" type="slidenum">
              <a:rPr lang="da-DK" smtClean="0"/>
              <a:t>5</a:t>
            </a:fld>
            <a:endParaRPr lang="da-DK"/>
          </a:p>
        </p:txBody>
      </p:sp>
    </p:spTree>
    <p:extLst>
      <p:ext uri="{BB962C8B-B14F-4D97-AF65-F5344CB8AC3E}">
        <p14:creationId xmlns:p14="http://schemas.microsoft.com/office/powerpoint/2010/main" val="3737370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Værket er lavet af </a:t>
            </a:r>
            <a:r>
              <a:rPr lang="da-DK" dirty="0" err="1"/>
              <a:t>ChatGPT</a:t>
            </a:r>
            <a:r>
              <a:rPr lang="da-DK" dirty="0"/>
              <a:t> i et forsøg på at se, hvad den faktisk kan. Jeg synes at det er interessant forsøg på at skabe et billede baseret på denne prompt: ”Lav et billede med mennesker der interagerer med et kunstværk, f.eks. en skulptur eller installationskunst”. Det er dog lidt uhyggeligt med de ansigtsløse-mennesker… </a:t>
            </a:r>
            <a:r>
              <a:rPr lang="da-DK" dirty="0">
                <a:sym typeface="Wingdings" panose="05000000000000000000" pitchFamily="2" charset="2"/>
              </a:rPr>
              <a:t></a:t>
            </a:r>
            <a:endParaRPr lang="da-DK" dirty="0"/>
          </a:p>
        </p:txBody>
      </p:sp>
      <p:sp>
        <p:nvSpPr>
          <p:cNvPr id="4" name="Pladsholder til slidenummer 3"/>
          <p:cNvSpPr>
            <a:spLocks noGrp="1"/>
          </p:cNvSpPr>
          <p:nvPr>
            <p:ph type="sldNum" sz="quarter" idx="5"/>
          </p:nvPr>
        </p:nvSpPr>
        <p:spPr/>
        <p:txBody>
          <a:bodyPr/>
          <a:lstStyle/>
          <a:p>
            <a:fld id="{C203615F-F2ED-4984-B217-5AD88CB4F54E}" type="slidenum">
              <a:rPr lang="da-DK" smtClean="0"/>
              <a:t>11</a:t>
            </a:fld>
            <a:endParaRPr lang="da-DK"/>
          </a:p>
        </p:txBody>
      </p:sp>
    </p:spTree>
    <p:extLst>
      <p:ext uri="{BB962C8B-B14F-4D97-AF65-F5344CB8AC3E}">
        <p14:creationId xmlns:p14="http://schemas.microsoft.com/office/powerpoint/2010/main" val="716484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i master</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17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917298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i master</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5A61015F-7CC6-4D0A-9D87-873EA4C304CC}"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88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46014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i master</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875726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628702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67568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i master</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05C68B11-C5A8-448C-8CE9-B1A273C79CFC}"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59406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Date Placeholder 4"/>
          <p:cNvSpPr>
            <a:spLocks noGrp="1"/>
          </p:cNvSpPr>
          <p:nvPr>
            <p:ph type="dt" sz="half" idx="10"/>
          </p:nvPr>
        </p:nvSpPr>
        <p:spPr/>
        <p:txBody>
          <a:bodyPr/>
          <a:lstStyle/>
          <a:p>
            <a:fld id="{C7616CA0-919D-4A49-9C8A-62FDFB3A5183}"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‹nr.›</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60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452858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da-DK"/>
              <a:t>Klik for at redigere i master</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431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0298CD5-6C1E-4009-B41F-6DF62E31D3BE}" type="datetimeFigureOut">
              <a:rPr lang="en-US" smtClean="0"/>
              <a:pPr/>
              <a:t>1/12/2025</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smtClean="0"/>
              <a:pPr/>
              <a:t>‹nr.›</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7652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SKulpturanalyse</a:t>
            </a:r>
            <a:endParaRPr lang="da-DK" dirty="0"/>
          </a:p>
        </p:txBody>
      </p:sp>
      <p:pic>
        <p:nvPicPr>
          <p:cNvPr id="5" name="Pladsholder til billede 4"/>
          <p:cNvPicPr>
            <a:picLocks noGrp="1" noChangeAspect="1"/>
          </p:cNvPicPr>
          <p:nvPr>
            <p:ph type="pic" idx="1"/>
          </p:nvPr>
        </p:nvPicPr>
        <p:blipFill>
          <a:blip r:embed="rId2"/>
          <a:srcRect t="22060" b="22060"/>
          <a:stretch>
            <a:fillRect/>
          </a:stretch>
        </p:blipFill>
        <p:spPr>
          <a:prstGeom prst="rect">
            <a:avLst/>
          </a:prstGeom>
        </p:spPr>
      </p:pic>
      <p:sp>
        <p:nvSpPr>
          <p:cNvPr id="3" name="Undertitel 2"/>
          <p:cNvSpPr>
            <a:spLocks noGrp="1"/>
          </p:cNvSpPr>
          <p:nvPr>
            <p:ph type="body" sz="half" idx="2"/>
          </p:nvPr>
        </p:nvSpPr>
        <p:spPr/>
        <p:txBody>
          <a:bodyPr/>
          <a:lstStyle/>
          <a:p>
            <a:r>
              <a:rPr lang="da-DK" dirty="0"/>
              <a:t>Skulpturelle virkemidler</a:t>
            </a:r>
          </a:p>
        </p:txBody>
      </p:sp>
    </p:spTree>
    <p:extLst>
      <p:ext uri="{BB962C8B-B14F-4D97-AF65-F5344CB8AC3E}">
        <p14:creationId xmlns:p14="http://schemas.microsoft.com/office/powerpoint/2010/main" val="4041255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44D33BC3-CA7A-234B-1BEA-0B868DEA8296}"/>
              </a:ext>
            </a:extLst>
          </p:cNvPr>
          <p:cNvSpPr>
            <a:spLocks noGrp="1"/>
          </p:cNvSpPr>
          <p:nvPr>
            <p:ph type="pic" idx="1"/>
          </p:nvPr>
        </p:nvSpPr>
        <p:spPr>
          <a:xfrm>
            <a:off x="-137786" y="-1"/>
            <a:ext cx="12326738" cy="5148198"/>
          </a:xfrm>
        </p:spPr>
        <p:txBody>
          <a:bodyPr/>
          <a:lstStyle/>
          <a:p>
            <a:r>
              <a:rPr lang="da-DK" dirty="0"/>
              <a:t>Et vigtigt element at nævne, inden vi starter, er når vi kigger på billeder af skulptur, arkitektur, eller noget der er fysisk…</a:t>
            </a:r>
          </a:p>
        </p:txBody>
      </p:sp>
      <p:sp>
        <p:nvSpPr>
          <p:cNvPr id="4" name="Pladsholder til tekst 3">
            <a:extLst>
              <a:ext uri="{FF2B5EF4-FFF2-40B4-BE49-F238E27FC236}">
                <a16:creationId xmlns:a16="http://schemas.microsoft.com/office/drawing/2014/main" id="{88917B79-3EA7-88C0-36CD-3B3B89FBB6B1}"/>
              </a:ext>
            </a:extLst>
          </p:cNvPr>
          <p:cNvSpPr>
            <a:spLocks noGrp="1"/>
          </p:cNvSpPr>
          <p:nvPr>
            <p:ph type="body" sz="half" idx="2"/>
          </p:nvPr>
        </p:nvSpPr>
        <p:spPr>
          <a:xfrm>
            <a:off x="150313" y="5398708"/>
            <a:ext cx="8292230" cy="1459292"/>
          </a:xfrm>
        </p:spPr>
        <p:txBody>
          <a:bodyPr/>
          <a:lstStyle/>
          <a:p>
            <a:r>
              <a:rPr lang="da-DK" dirty="0"/>
              <a:t>Man må gerne låne elementer derfra, hvis det er relevant, f.eks. Symbolisme, rumskabende virkemidler… men ellers så skal I jo forestille jer, hvordan det er at være i rummet med f.eks. skulpturen, bygningen, rummet….  Men det snakker vi noget mere om senere</a:t>
            </a:r>
            <a:r>
              <a:rPr lang="da-DK" dirty="0">
                <a:sym typeface="Wingdings" panose="05000000000000000000" pitchFamily="2" charset="2"/>
              </a:rPr>
              <a:t></a:t>
            </a:r>
            <a:endParaRPr lang="da-DK" dirty="0"/>
          </a:p>
        </p:txBody>
      </p:sp>
      <p:sp>
        <p:nvSpPr>
          <p:cNvPr id="2" name="Titel 1">
            <a:extLst>
              <a:ext uri="{FF2B5EF4-FFF2-40B4-BE49-F238E27FC236}">
                <a16:creationId xmlns:a16="http://schemas.microsoft.com/office/drawing/2014/main" id="{A75E90E1-7C91-381C-40AB-2D0F95FEC7EB}"/>
              </a:ext>
            </a:extLst>
          </p:cNvPr>
          <p:cNvSpPr>
            <a:spLocks noGrp="1"/>
          </p:cNvSpPr>
          <p:nvPr>
            <p:ph type="title"/>
          </p:nvPr>
        </p:nvSpPr>
        <p:spPr>
          <a:xfrm>
            <a:off x="996383" y="1761697"/>
            <a:ext cx="10058400" cy="3592286"/>
          </a:xfrm>
        </p:spPr>
        <p:txBody>
          <a:bodyPr>
            <a:normAutofit fontScale="90000"/>
          </a:bodyPr>
          <a:lstStyle/>
          <a:p>
            <a:pPr algn="ctr"/>
            <a:r>
              <a:rPr lang="da-DK" sz="4400" b="1" dirty="0"/>
              <a:t>Så skal man </a:t>
            </a:r>
            <a:r>
              <a:rPr lang="da-DK" sz="4400" b="1" u="sng" dirty="0">
                <a:solidFill>
                  <a:srgbClr val="FF0000"/>
                </a:solidFill>
              </a:rPr>
              <a:t>IKKE</a:t>
            </a:r>
            <a:r>
              <a:rPr lang="da-DK" sz="4400" b="1" dirty="0"/>
              <a:t> lave en billedanalyse / formalanalyse</a:t>
            </a:r>
            <a:br>
              <a:rPr lang="da-DK" sz="4400" b="1" dirty="0"/>
            </a:br>
            <a:br>
              <a:rPr lang="da-DK" sz="4400" b="1" dirty="0"/>
            </a:br>
            <a:r>
              <a:rPr lang="da-DK" sz="4400" b="1" dirty="0"/>
              <a:t>På trods af at det er billeder af f.eks. EN skulptur, SOM vi kommer til at se på i dette forløb, så skal I faktisk forestille jer vi fysisk er der</a:t>
            </a:r>
            <a:br>
              <a:rPr lang="da-DK" sz="5400" b="1" dirty="0"/>
            </a:br>
            <a:endParaRPr lang="da-DK" sz="5400" b="1" dirty="0"/>
          </a:p>
        </p:txBody>
      </p:sp>
    </p:spTree>
    <p:extLst>
      <p:ext uri="{BB962C8B-B14F-4D97-AF65-F5344CB8AC3E}">
        <p14:creationId xmlns:p14="http://schemas.microsoft.com/office/powerpoint/2010/main" val="279672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Skulpturen</a:t>
            </a:r>
          </a:p>
        </p:txBody>
      </p:sp>
      <p:sp>
        <p:nvSpPr>
          <p:cNvPr id="3" name="Pladsholder til indhold 2"/>
          <p:cNvSpPr>
            <a:spLocks noGrp="1"/>
          </p:cNvSpPr>
          <p:nvPr>
            <p:ph idx="1"/>
          </p:nvPr>
        </p:nvSpPr>
        <p:spPr>
          <a:xfrm>
            <a:off x="152401" y="1962912"/>
            <a:ext cx="7894320" cy="4895088"/>
          </a:xfrm>
        </p:spPr>
        <p:txBody>
          <a:bodyPr>
            <a:normAutofit/>
          </a:bodyPr>
          <a:lstStyle/>
          <a:p>
            <a:pPr>
              <a:buFont typeface="Wingdings" panose="05000000000000000000" pitchFamily="2" charset="2"/>
              <a:buChar char="§"/>
            </a:pPr>
            <a:r>
              <a:rPr lang="da-DK" dirty="0">
                <a:solidFill>
                  <a:srgbClr val="000000"/>
                </a:solidFill>
                <a:latin typeface="Arial" panose="020B0604020202020204" pitchFamily="34" charset="0"/>
                <a:cs typeface="Arial" panose="020B0604020202020204" pitchFamily="34" charset="0"/>
              </a:rPr>
              <a:t> En skulptur er et værk, som er frembragt af et </a:t>
            </a:r>
            <a:r>
              <a:rPr lang="da-DK" b="1" dirty="0">
                <a:solidFill>
                  <a:srgbClr val="000000"/>
                </a:solidFill>
                <a:latin typeface="Arial" panose="020B0604020202020204" pitchFamily="34" charset="0"/>
                <a:cs typeface="Arial" panose="020B0604020202020204" pitchFamily="34" charset="0"/>
              </a:rPr>
              <a:t>materiale</a:t>
            </a:r>
            <a:r>
              <a:rPr lang="da-DK" dirty="0">
                <a:solidFill>
                  <a:srgbClr val="000000"/>
                </a:solidFill>
                <a:latin typeface="Arial" panose="020B0604020202020204" pitchFamily="34" charset="0"/>
                <a:cs typeface="Arial" panose="020B0604020202020204" pitchFamily="34" charset="0"/>
              </a:rPr>
              <a:t>, der på forskellige måder formes til en </a:t>
            </a:r>
            <a:r>
              <a:rPr lang="da-DK" dirty="0" err="1">
                <a:solidFill>
                  <a:srgbClr val="000000"/>
                </a:solidFill>
                <a:latin typeface="Arial" panose="020B0604020202020204" pitchFamily="34" charset="0"/>
                <a:cs typeface="Arial" panose="020B0604020202020204" pitchFamily="34" charset="0"/>
              </a:rPr>
              <a:t>tre-dimensional</a:t>
            </a:r>
            <a:r>
              <a:rPr lang="da-DK" dirty="0">
                <a:solidFill>
                  <a:srgbClr val="000000"/>
                </a:solidFill>
                <a:latin typeface="Arial" panose="020B0604020202020204" pitchFamily="34" charset="0"/>
                <a:cs typeface="Arial" panose="020B0604020202020204" pitchFamily="34" charset="0"/>
              </a:rPr>
              <a:t> genstand. </a:t>
            </a:r>
          </a:p>
          <a:p>
            <a:pPr>
              <a:buFont typeface="Wingdings" panose="05000000000000000000" pitchFamily="2" charset="2"/>
              <a:buChar char="§"/>
            </a:pPr>
            <a:r>
              <a:rPr lang="da-DK" dirty="0">
                <a:solidFill>
                  <a:srgbClr val="000000"/>
                </a:solidFill>
                <a:latin typeface="Arial" panose="020B0604020202020204" pitchFamily="34" charset="0"/>
                <a:cs typeface="Arial" panose="020B0604020202020204" pitchFamily="34" charset="0"/>
              </a:rPr>
              <a:t> Skulpturen adskiller sig fra et værk malet på flade, ved at den har både </a:t>
            </a:r>
            <a:r>
              <a:rPr lang="da-DK" b="1" dirty="0">
                <a:solidFill>
                  <a:srgbClr val="000000"/>
                </a:solidFill>
                <a:latin typeface="Arial" panose="020B0604020202020204" pitchFamily="34" charset="0"/>
                <a:cs typeface="Arial" panose="020B0604020202020204" pitchFamily="34" charset="0"/>
              </a:rPr>
              <a:t>en forside og en bagside og kan ses fra flere vinkler</a:t>
            </a:r>
            <a:r>
              <a:rPr lang="da-DK" dirty="0">
                <a:solidFill>
                  <a:srgbClr val="000000"/>
                </a:solidFill>
                <a:latin typeface="Arial" panose="020B0604020202020204" pitchFamily="34" charset="0"/>
                <a:cs typeface="Arial" panose="020B0604020202020204" pitchFamily="34" charset="0"/>
              </a:rPr>
              <a:t>.</a:t>
            </a:r>
          </a:p>
          <a:p>
            <a:pPr>
              <a:buFont typeface="Wingdings" panose="05000000000000000000" pitchFamily="2" charset="2"/>
              <a:buChar char="§"/>
            </a:pPr>
            <a:r>
              <a:rPr lang="da-DK" dirty="0">
                <a:solidFill>
                  <a:srgbClr val="000000"/>
                </a:solidFill>
                <a:latin typeface="Arial" panose="020B0604020202020204" pitchFamily="34" charset="0"/>
                <a:cs typeface="Arial" panose="020B0604020202020204" pitchFamily="34" charset="0"/>
              </a:rPr>
              <a:t> En skulptur er </a:t>
            </a:r>
            <a:r>
              <a:rPr lang="da-DK" b="1" dirty="0">
                <a:solidFill>
                  <a:srgbClr val="000000"/>
                </a:solidFill>
                <a:latin typeface="Arial" panose="020B0604020202020204" pitchFamily="34" charset="0"/>
                <a:cs typeface="Arial" panose="020B0604020202020204" pitchFamily="34" charset="0"/>
              </a:rPr>
              <a:t>rumlig</a:t>
            </a:r>
            <a:r>
              <a:rPr lang="da-DK" dirty="0">
                <a:solidFill>
                  <a:srgbClr val="000000"/>
                </a:solidFill>
                <a:latin typeface="Arial" panose="020B0604020202020204" pitchFamily="34" charset="0"/>
                <a:cs typeface="Arial" panose="020B0604020202020204" pitchFamily="34" charset="0"/>
              </a:rPr>
              <a:t> i sig selv og </a:t>
            </a:r>
            <a:r>
              <a:rPr lang="da-DK" b="1" dirty="0">
                <a:solidFill>
                  <a:srgbClr val="000000"/>
                </a:solidFill>
                <a:latin typeface="Arial" panose="020B0604020202020204" pitchFamily="34" charset="0"/>
                <a:cs typeface="Arial" panose="020B0604020202020204" pitchFamily="34" charset="0"/>
              </a:rPr>
              <a:t>inddrager rummet </a:t>
            </a:r>
            <a:r>
              <a:rPr lang="da-DK" dirty="0">
                <a:solidFill>
                  <a:srgbClr val="000000"/>
                </a:solidFill>
                <a:latin typeface="Arial" panose="020B0604020202020204" pitchFamily="34" charset="0"/>
                <a:cs typeface="Arial" panose="020B0604020202020204" pitchFamily="34" charset="0"/>
              </a:rPr>
              <a:t>omkring sig.</a:t>
            </a:r>
          </a:p>
          <a:p>
            <a:pPr>
              <a:buFont typeface="Wingdings" panose="05000000000000000000" pitchFamily="2" charset="2"/>
              <a:buChar char="§"/>
            </a:pPr>
            <a:r>
              <a:rPr lang="da-DK" dirty="0">
                <a:solidFill>
                  <a:srgbClr val="000000"/>
                </a:solidFill>
                <a:latin typeface="Arial" panose="020B0604020202020204" pitchFamily="34" charset="0"/>
                <a:cs typeface="Arial" panose="020B0604020202020204" pitchFamily="34" charset="0"/>
              </a:rPr>
              <a:t> En skulptur har også nogle meget vigtige </a:t>
            </a:r>
            <a:r>
              <a:rPr lang="da-DK" b="1" i="1" dirty="0">
                <a:solidFill>
                  <a:srgbClr val="000000"/>
                </a:solidFill>
                <a:latin typeface="Arial" panose="020B0604020202020204" pitchFamily="34" charset="0"/>
                <a:cs typeface="Arial" panose="020B0604020202020204" pitchFamily="34" charset="0"/>
              </a:rPr>
              <a:t>taktile </a:t>
            </a:r>
            <a:r>
              <a:rPr lang="da-DK" dirty="0">
                <a:solidFill>
                  <a:srgbClr val="000000"/>
                </a:solidFill>
                <a:latin typeface="Arial" panose="020B0604020202020204" pitchFamily="34" charset="0"/>
                <a:cs typeface="Arial" panose="020B0604020202020204" pitchFamily="34" charset="0"/>
              </a:rPr>
              <a:t>egenskaber. Det betyder, at den måde kunstneren har valgt at udforme skulpturens overflade, har betydning for vores opfattelse af den, fordi </a:t>
            </a:r>
            <a:r>
              <a:rPr lang="da-DK" b="1" dirty="0">
                <a:solidFill>
                  <a:srgbClr val="000000"/>
                </a:solidFill>
                <a:latin typeface="Arial" panose="020B0604020202020204" pitchFamily="34" charset="0"/>
                <a:cs typeface="Arial" panose="020B0604020202020204" pitchFamily="34" charset="0"/>
              </a:rPr>
              <a:t>vi kan røre ved den </a:t>
            </a:r>
            <a:r>
              <a:rPr lang="da-DK" dirty="0">
                <a:solidFill>
                  <a:srgbClr val="000000"/>
                </a:solidFill>
                <a:latin typeface="Arial" panose="020B0604020202020204" pitchFamily="34" charset="0"/>
                <a:cs typeface="Arial" panose="020B0604020202020204" pitchFamily="34" charset="0"/>
              </a:rPr>
              <a:t>og også gennem </a:t>
            </a:r>
            <a:r>
              <a:rPr lang="da-DK" b="1" dirty="0">
                <a:solidFill>
                  <a:srgbClr val="000000"/>
                </a:solidFill>
                <a:latin typeface="Arial" panose="020B0604020202020204" pitchFamily="34" charset="0"/>
                <a:cs typeface="Arial" panose="020B0604020202020204" pitchFamily="34" charset="0"/>
              </a:rPr>
              <a:t>følesansen</a:t>
            </a:r>
            <a:r>
              <a:rPr lang="da-DK" dirty="0">
                <a:solidFill>
                  <a:srgbClr val="000000"/>
                </a:solidFill>
                <a:latin typeface="Arial" panose="020B0604020202020204" pitchFamily="34" charset="0"/>
                <a:cs typeface="Arial" panose="020B0604020202020204" pitchFamily="34" charset="0"/>
              </a:rPr>
              <a:t> få en fornemmelse af, hvordan skulpturen er. </a:t>
            </a:r>
            <a:endParaRPr lang="da-DK" dirty="0">
              <a:latin typeface="Arial" panose="020B0604020202020204" pitchFamily="34" charset="0"/>
              <a:cs typeface="Arial" panose="020B0604020202020204" pitchFamily="34" charset="0"/>
            </a:endParaRPr>
          </a:p>
        </p:txBody>
      </p:sp>
      <p:pic>
        <p:nvPicPr>
          <p:cNvPr id="5" name="Billede 4"/>
          <p:cNvPicPr>
            <a:picLocks noChangeAspect="1"/>
          </p:cNvPicPr>
          <p:nvPr/>
        </p:nvPicPr>
        <p:blipFill>
          <a:blip r:embed="rId2"/>
          <a:stretch>
            <a:fillRect/>
          </a:stretch>
        </p:blipFill>
        <p:spPr>
          <a:xfrm>
            <a:off x="8766472" y="137160"/>
            <a:ext cx="3224156" cy="3832140"/>
          </a:xfrm>
          <a:prstGeom prst="rect">
            <a:avLst/>
          </a:prstGeom>
        </p:spPr>
      </p:pic>
      <p:pic>
        <p:nvPicPr>
          <p:cNvPr id="7" name="Billede 6"/>
          <p:cNvPicPr>
            <a:picLocks noChangeAspect="1"/>
          </p:cNvPicPr>
          <p:nvPr/>
        </p:nvPicPr>
        <p:blipFill>
          <a:blip r:embed="rId3"/>
          <a:stretch>
            <a:fillRect/>
          </a:stretch>
        </p:blipFill>
        <p:spPr>
          <a:xfrm>
            <a:off x="8766471" y="4236720"/>
            <a:ext cx="3224155" cy="2484119"/>
          </a:xfrm>
          <a:prstGeom prst="rect">
            <a:avLst/>
          </a:prstGeom>
        </p:spPr>
      </p:pic>
    </p:spTree>
    <p:extLst>
      <p:ext uri="{BB962C8B-B14F-4D97-AF65-F5344CB8AC3E}">
        <p14:creationId xmlns:p14="http://schemas.microsoft.com/office/powerpoint/2010/main" val="286605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 y="-119012"/>
            <a:ext cx="10881360" cy="1143000"/>
          </a:xfrm>
        </p:spPr>
        <p:txBody>
          <a:bodyPr/>
          <a:lstStyle/>
          <a:p>
            <a:r>
              <a:rPr lang="da-DK" dirty="0"/>
              <a:t>Skulpturelle virkemidler</a:t>
            </a:r>
          </a:p>
        </p:txBody>
      </p:sp>
      <p:sp>
        <p:nvSpPr>
          <p:cNvPr id="3" name="Pladsholder til indhold 2"/>
          <p:cNvSpPr>
            <a:spLocks noGrp="1"/>
          </p:cNvSpPr>
          <p:nvPr>
            <p:ph idx="1"/>
          </p:nvPr>
        </p:nvSpPr>
        <p:spPr>
          <a:xfrm>
            <a:off x="152400" y="1056709"/>
            <a:ext cx="11236881" cy="5570632"/>
          </a:xfrm>
        </p:spPr>
        <p:txBody>
          <a:bodyPr>
            <a:normAutofit fontScale="92500"/>
          </a:bodyPr>
          <a:lstStyle/>
          <a:p>
            <a:r>
              <a:rPr lang="da-DK" dirty="0">
                <a:latin typeface="Arial" panose="020B0604020202020204" pitchFamily="34" charset="0"/>
                <a:cs typeface="Arial" panose="020B0604020202020204" pitchFamily="34" charset="0"/>
              </a:rPr>
              <a:t>Når man analyserer en skulptur, kan man se på følgende: </a:t>
            </a:r>
          </a:p>
          <a:p>
            <a:pPr>
              <a:buFont typeface="Wingdings" panose="05000000000000000000" pitchFamily="2" charset="2"/>
              <a:buChar char="§"/>
            </a:pPr>
            <a:r>
              <a:rPr lang="da-DK" b="1" dirty="0">
                <a:latin typeface="Arial" panose="020B0604020202020204" pitchFamily="34" charset="0"/>
                <a:cs typeface="Arial" panose="020B0604020202020204" pitchFamily="34" charset="0"/>
              </a:rPr>
              <a:t>Skala (størrelse)</a:t>
            </a:r>
            <a:r>
              <a:rPr lang="da-DK" dirty="0">
                <a:latin typeface="Arial" panose="020B0604020202020204" pitchFamily="34" charset="0"/>
                <a:cs typeface="Arial" panose="020B0604020202020204" pitchFamily="34" charset="0"/>
              </a:rPr>
              <a:t>: En skulptur kan have mange forskellige størrelser – fra bittesmå til meget store. Man kan anvende målestoksforholdet: over legemsstørrelse, legemsstørrelse og under legemsstørrelse</a:t>
            </a:r>
          </a:p>
          <a:p>
            <a:pPr>
              <a:buFont typeface="Wingdings" panose="05000000000000000000" pitchFamily="2" charset="2"/>
              <a:buChar char="§"/>
            </a:pPr>
            <a:r>
              <a:rPr lang="da-DK" b="1" dirty="0">
                <a:latin typeface="Arial" panose="020B0604020202020204" pitchFamily="34" charset="0"/>
                <a:cs typeface="Arial" panose="020B0604020202020204" pitchFamily="34" charset="0"/>
              </a:rPr>
              <a:t>Materialer: </a:t>
            </a:r>
            <a:r>
              <a:rPr lang="da-DK" dirty="0">
                <a:latin typeface="Arial" panose="020B0604020202020204" pitchFamily="34" charset="0"/>
                <a:cs typeface="Arial" panose="020B0604020202020204" pitchFamily="34" charset="0"/>
              </a:rPr>
              <a:t>Fra kunstnerens side er der altid tale om et meget bevidst valg i forhold til, hvilken oplevelse beskueren skal have af skulpturen. Der vil være stor forskel på, om det er tunge materialer som marmor, granit, jern, stål eller bronze, eller det er lettere materialer som træ, ler, gips, papir eller voks. Det vil også spille ind på udtrykket, om skulpturen er udhugget eller støbt, om den er rå eller finpoleret, om den er skitseagtigt modelleret eller nøjagtigt klippet eller skåret.</a:t>
            </a:r>
          </a:p>
          <a:p>
            <a:pPr>
              <a:buFont typeface="Wingdings" panose="05000000000000000000" pitchFamily="2" charset="2"/>
              <a:buChar char="§"/>
            </a:pPr>
            <a:r>
              <a:rPr lang="da-DK" b="1" dirty="0">
                <a:latin typeface="Arial" panose="020B0604020202020204" pitchFamily="34" charset="0"/>
                <a:cs typeface="Arial" panose="020B0604020202020204" pitchFamily="34" charset="0"/>
              </a:rPr>
              <a:t>Komposition:</a:t>
            </a:r>
          </a:p>
          <a:p>
            <a:pPr marL="0" indent="0">
              <a:lnSpc>
                <a:spcPct val="110000"/>
              </a:lnSpc>
              <a:buNone/>
            </a:pPr>
            <a:r>
              <a:rPr lang="da-DK" sz="2000" b="1" dirty="0">
                <a:latin typeface="Arial" panose="020B0604020202020204" pitchFamily="34" charset="0"/>
                <a:cs typeface="Arial" panose="020B0604020202020204" pitchFamily="34" charset="0"/>
              </a:rPr>
              <a:t>Statisk</a:t>
            </a:r>
            <a:r>
              <a:rPr lang="da-DK" sz="2000" dirty="0">
                <a:latin typeface="Arial" panose="020B0604020202020204" pitchFamily="34" charset="0"/>
                <a:cs typeface="Arial" panose="020B0604020202020204" pitchFamily="34" charset="0"/>
              </a:rPr>
              <a:t> (vandrette og lodrette linjer, cirkel, kvadrat, trekant hvilende på side, symmetri)                                                             </a:t>
            </a:r>
            <a:r>
              <a:rPr lang="da-DK" sz="2000" b="1" dirty="0">
                <a:latin typeface="Arial" panose="020B0604020202020204" pitchFamily="34" charset="0"/>
                <a:cs typeface="Arial" panose="020B0604020202020204" pitchFamily="34" charset="0"/>
              </a:rPr>
              <a:t>Dynamisk</a:t>
            </a:r>
            <a:r>
              <a:rPr lang="da-DK" sz="2000" dirty="0">
                <a:latin typeface="Arial" panose="020B0604020202020204" pitchFamily="34" charset="0"/>
                <a:cs typeface="Arial" panose="020B0604020202020204" pitchFamily="34" charset="0"/>
              </a:rPr>
              <a:t> (bugtede linjer, diagonaler, trekant stående på spidsen, asymmetri)                                         </a:t>
            </a:r>
            <a:r>
              <a:rPr lang="da-DK" sz="2000" b="1" dirty="0">
                <a:latin typeface="Arial" panose="020B0604020202020204" pitchFamily="34" charset="0"/>
                <a:cs typeface="Arial" panose="020B0604020202020204" pitchFamily="34" charset="0"/>
              </a:rPr>
              <a:t>Åben</a:t>
            </a:r>
            <a:r>
              <a:rPr lang="da-DK" sz="2000" dirty="0">
                <a:latin typeface="Arial" panose="020B0604020202020204" pitchFamily="34" charset="0"/>
                <a:cs typeface="Arial" panose="020B0604020202020204" pitchFamily="34" charset="0"/>
              </a:rPr>
              <a:t> (figurer, der bevæger sig udad fra kompositionen eller linjer og former, der stritter og peger ud i rummet)                                                                                                                                                   </a:t>
            </a:r>
            <a:r>
              <a:rPr lang="da-DK" sz="2000" b="1" dirty="0">
                <a:latin typeface="Arial" panose="020B0604020202020204" pitchFamily="34" charset="0"/>
                <a:cs typeface="Arial" panose="020B0604020202020204" pitchFamily="34" charset="0"/>
              </a:rPr>
              <a:t>Lukket</a:t>
            </a:r>
            <a:r>
              <a:rPr lang="da-DK" sz="2000" dirty="0">
                <a:latin typeface="Arial" panose="020B0604020202020204" pitchFamily="34" charset="0"/>
                <a:cs typeface="Arial" panose="020B0604020202020204" pitchFamily="34" charset="0"/>
              </a:rPr>
              <a:t> (</a:t>
            </a:r>
            <a:r>
              <a:rPr lang="da-DK" sz="2000" dirty="0">
                <a:solidFill>
                  <a:srgbClr val="333333"/>
                </a:solidFill>
                <a:latin typeface="Arial" panose="020B0604020202020204" pitchFamily="34" charset="0"/>
                <a:cs typeface="Arial" panose="020B0604020202020204" pitchFamily="34" charset="0"/>
              </a:rPr>
              <a:t>figurer, der kropsligt lukker sig om sig selv eller forholder sig til hinanden ind mod midten af kompositionen eller linjer der afgrænser skulpturen mod rummet udenom)</a:t>
            </a:r>
            <a:endParaRPr lang="da-DK" sz="2000" dirty="0">
              <a:latin typeface="Arial" panose="020B0604020202020204" pitchFamily="34" charset="0"/>
              <a:cs typeface="Arial" panose="020B0604020202020204" pitchFamily="34" charset="0"/>
            </a:endParaRPr>
          </a:p>
          <a:p>
            <a:pPr>
              <a:buFontTx/>
              <a:buChar char="-"/>
            </a:pPr>
            <a:endParaRPr lang="da-DK" dirty="0"/>
          </a:p>
          <a:p>
            <a:pPr>
              <a:buFont typeface="Wingdings" panose="05000000000000000000" pitchFamily="2" charset="2"/>
              <a:buChar char="§"/>
            </a:pPr>
            <a:endParaRPr lang="da-DK" b="1" dirty="0"/>
          </a:p>
        </p:txBody>
      </p:sp>
      <p:pic>
        <p:nvPicPr>
          <p:cNvPr id="4" name="Billede 3"/>
          <p:cNvPicPr>
            <a:picLocks noChangeAspect="1"/>
          </p:cNvPicPr>
          <p:nvPr/>
        </p:nvPicPr>
        <p:blipFill>
          <a:blip r:embed="rId2"/>
          <a:stretch>
            <a:fillRect/>
          </a:stretch>
        </p:blipFill>
        <p:spPr>
          <a:xfrm>
            <a:off x="9956156" y="32721"/>
            <a:ext cx="1285726" cy="1242060"/>
          </a:xfrm>
          <a:prstGeom prst="rect">
            <a:avLst/>
          </a:prstGeom>
        </p:spPr>
      </p:pic>
      <p:pic>
        <p:nvPicPr>
          <p:cNvPr id="5" name="Billede 4"/>
          <p:cNvPicPr>
            <a:picLocks noChangeAspect="1"/>
          </p:cNvPicPr>
          <p:nvPr/>
        </p:nvPicPr>
        <p:blipFill>
          <a:blip r:embed="rId3"/>
          <a:stretch>
            <a:fillRect/>
          </a:stretch>
        </p:blipFill>
        <p:spPr>
          <a:xfrm>
            <a:off x="11241882" y="0"/>
            <a:ext cx="1015841" cy="1274781"/>
          </a:xfrm>
          <a:prstGeom prst="rect">
            <a:avLst/>
          </a:prstGeom>
        </p:spPr>
      </p:pic>
    </p:spTree>
    <p:extLst>
      <p:ext uri="{BB962C8B-B14F-4D97-AF65-F5344CB8AC3E}">
        <p14:creationId xmlns:p14="http://schemas.microsoft.com/office/powerpoint/2010/main" val="3656227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D9D95-8B6F-2780-95BE-6C0B5B12A5AE}"/>
              </a:ext>
            </a:extLst>
          </p:cNvPr>
          <p:cNvSpPr>
            <a:spLocks noGrp="1"/>
          </p:cNvSpPr>
          <p:nvPr>
            <p:ph type="title"/>
          </p:nvPr>
        </p:nvSpPr>
        <p:spPr/>
        <p:txBody>
          <a:bodyPr/>
          <a:lstStyle/>
          <a:p>
            <a:r>
              <a:rPr lang="da-DK" dirty="0"/>
              <a:t>Fremstillingsteknikker – Udformning af materiale </a:t>
            </a:r>
          </a:p>
        </p:txBody>
      </p:sp>
      <p:sp>
        <p:nvSpPr>
          <p:cNvPr id="3" name="Pladsholder til indhold 2">
            <a:extLst>
              <a:ext uri="{FF2B5EF4-FFF2-40B4-BE49-F238E27FC236}">
                <a16:creationId xmlns:a16="http://schemas.microsoft.com/office/drawing/2014/main" id="{FB089081-142A-8558-2839-110AD91D664E}"/>
              </a:ext>
            </a:extLst>
          </p:cNvPr>
          <p:cNvSpPr>
            <a:spLocks noGrp="1"/>
          </p:cNvSpPr>
          <p:nvPr>
            <p:ph sz="half" idx="1"/>
          </p:nvPr>
        </p:nvSpPr>
        <p:spPr/>
        <p:txBody>
          <a:bodyPr>
            <a:normAutofit lnSpcReduction="10000"/>
          </a:bodyPr>
          <a:lstStyle/>
          <a:p>
            <a:r>
              <a:rPr lang="da-DK" b="1" dirty="0"/>
              <a:t>- Udskæres eller udhugges </a:t>
            </a:r>
          </a:p>
          <a:p>
            <a:endParaRPr lang="da-DK" b="1" dirty="0"/>
          </a:p>
          <a:p>
            <a:r>
              <a:rPr lang="da-DK" b="1" dirty="0"/>
              <a:t>- Modelleres </a:t>
            </a:r>
          </a:p>
          <a:p>
            <a:endParaRPr lang="da-DK" b="1" dirty="0"/>
          </a:p>
          <a:p>
            <a:r>
              <a:rPr lang="da-DK" b="1" dirty="0"/>
              <a:t>- Støbes </a:t>
            </a:r>
          </a:p>
          <a:p>
            <a:endParaRPr lang="da-DK" b="1" dirty="0"/>
          </a:p>
          <a:p>
            <a:r>
              <a:rPr lang="da-DK" b="1" dirty="0"/>
              <a:t>- Sammenføjes</a:t>
            </a:r>
          </a:p>
        </p:txBody>
      </p:sp>
      <p:sp>
        <p:nvSpPr>
          <p:cNvPr id="4" name="Pladsholder til indhold 3">
            <a:extLst>
              <a:ext uri="{FF2B5EF4-FFF2-40B4-BE49-F238E27FC236}">
                <a16:creationId xmlns:a16="http://schemas.microsoft.com/office/drawing/2014/main" id="{26C5CCAE-02BC-CF14-3BE1-CA8C855C3133}"/>
              </a:ext>
            </a:extLst>
          </p:cNvPr>
          <p:cNvSpPr>
            <a:spLocks noGrp="1"/>
          </p:cNvSpPr>
          <p:nvPr>
            <p:ph sz="half" idx="2"/>
          </p:nvPr>
        </p:nvSpPr>
        <p:spPr>
          <a:xfrm>
            <a:off x="5279366" y="1466491"/>
            <a:ext cx="6314536" cy="5210354"/>
          </a:xfrm>
        </p:spPr>
        <p:txBody>
          <a:bodyPr>
            <a:normAutofit lnSpcReduction="10000"/>
          </a:bodyPr>
          <a:lstStyle/>
          <a:p>
            <a:r>
              <a:rPr lang="da-DK" dirty="0"/>
              <a:t>F.eks. Træ, granit, marmor eller gips. Man ”tager af” eller fjerner materiale for at blotlægge formen</a:t>
            </a:r>
          </a:p>
          <a:p>
            <a:endParaRPr lang="da-DK" dirty="0"/>
          </a:p>
          <a:p>
            <a:r>
              <a:rPr lang="da-DK" dirty="0"/>
              <a:t>Man former et blødere materiale, f.eks. Ler eller vokse. Man bygger formen op fra ingenting</a:t>
            </a:r>
          </a:p>
          <a:p>
            <a:endParaRPr lang="da-DK" dirty="0"/>
          </a:p>
          <a:p>
            <a:r>
              <a:rPr lang="da-DK" dirty="0"/>
              <a:t>Støbes på baggrund af en </a:t>
            </a:r>
            <a:r>
              <a:rPr lang="da-DK" dirty="0" err="1"/>
              <a:t>lermodellering</a:t>
            </a:r>
            <a:r>
              <a:rPr lang="da-DK" dirty="0"/>
              <a:t>, f.eks.  I gips eller bronze</a:t>
            </a:r>
          </a:p>
          <a:p>
            <a:endParaRPr lang="da-DK" dirty="0"/>
          </a:p>
          <a:p>
            <a:r>
              <a:rPr lang="da-DK" dirty="0"/>
              <a:t>Sammenføjes af forskellige dele, f.eks. Metal, naturmaterialer, skrot, tekstil, osv. En ret ny metode i kunst i det 20. og 21. århundrede, og bruges oftest i assemblager, skulpturelle blandformer og </a:t>
            </a:r>
            <a:r>
              <a:rPr lang="da-DK" dirty="0" err="1"/>
              <a:t>skroptskulptur</a:t>
            </a:r>
            <a:endParaRPr lang="da-DK" dirty="0"/>
          </a:p>
        </p:txBody>
      </p:sp>
    </p:spTree>
    <p:extLst>
      <p:ext uri="{BB962C8B-B14F-4D97-AF65-F5344CB8AC3E}">
        <p14:creationId xmlns:p14="http://schemas.microsoft.com/office/powerpoint/2010/main" val="3641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Skulpturelle virkemidler</a:t>
            </a:r>
          </a:p>
        </p:txBody>
      </p:sp>
      <p:sp>
        <p:nvSpPr>
          <p:cNvPr id="3" name="Pladsholder til indhold 2"/>
          <p:cNvSpPr>
            <a:spLocks noGrp="1"/>
          </p:cNvSpPr>
          <p:nvPr>
            <p:ph idx="1"/>
          </p:nvPr>
        </p:nvSpPr>
        <p:spPr>
          <a:xfrm>
            <a:off x="1024128" y="1737360"/>
            <a:ext cx="9720071" cy="4572000"/>
          </a:xfrm>
        </p:spPr>
        <p:txBody>
          <a:bodyPr>
            <a:normAutofit/>
          </a:bodyPr>
          <a:lstStyle/>
          <a:p>
            <a:r>
              <a:rPr lang="da-DK" dirty="0">
                <a:latin typeface="Arial" panose="020B0604020202020204" pitchFamily="34" charset="0"/>
                <a:cs typeface="Arial" panose="020B0604020202020204" pitchFamily="34" charset="0"/>
              </a:rPr>
              <a:t>De særlige skulpturelle virkemidler, som kendetegner analysen af skulpturer, kan stilles op i modsætningspar: </a:t>
            </a:r>
          </a:p>
          <a:p>
            <a:pPr>
              <a:buFont typeface="Arial" panose="020B0604020202020204" pitchFamily="34" charset="0"/>
              <a:buChar char="•"/>
            </a:pPr>
            <a:r>
              <a:rPr lang="da-DK" i="1" dirty="0">
                <a:solidFill>
                  <a:srgbClr val="333333"/>
                </a:solidFill>
                <a:latin typeface="arial" panose="020B0604020202020204" pitchFamily="34" charset="0"/>
              </a:rPr>
              <a:t>let</a:t>
            </a:r>
            <a:r>
              <a:rPr lang="da-DK" dirty="0">
                <a:solidFill>
                  <a:srgbClr val="333333"/>
                </a:solidFill>
                <a:latin typeface="arial" panose="020B0604020202020204" pitchFamily="34" charset="0"/>
              </a:rPr>
              <a:t> eller </a:t>
            </a:r>
            <a:r>
              <a:rPr lang="da-DK" i="1" dirty="0">
                <a:solidFill>
                  <a:srgbClr val="333333"/>
                </a:solidFill>
                <a:latin typeface="arial" panose="020B0604020202020204" pitchFamily="34" charset="0"/>
              </a:rPr>
              <a:t>tung</a:t>
            </a:r>
            <a:endParaRPr lang="da-DK" dirty="0">
              <a:solidFill>
                <a:srgbClr val="333333"/>
              </a:solidFill>
              <a:latin typeface="arial" panose="020B0604020202020204" pitchFamily="34" charset="0"/>
            </a:endParaRPr>
          </a:p>
          <a:p>
            <a:pPr>
              <a:buFont typeface="Arial" panose="020B0604020202020204" pitchFamily="34" charset="0"/>
              <a:buChar char="•"/>
            </a:pPr>
            <a:r>
              <a:rPr lang="da-DK" i="1" dirty="0">
                <a:solidFill>
                  <a:srgbClr val="333333"/>
                </a:solidFill>
                <a:latin typeface="arial" panose="020B0604020202020204" pitchFamily="34" charset="0"/>
              </a:rPr>
              <a:t>massiv</a:t>
            </a:r>
            <a:r>
              <a:rPr lang="da-DK" dirty="0">
                <a:solidFill>
                  <a:srgbClr val="333333"/>
                </a:solidFill>
                <a:latin typeface="arial" panose="020B0604020202020204" pitchFamily="34" charset="0"/>
              </a:rPr>
              <a:t> eller </a:t>
            </a:r>
            <a:r>
              <a:rPr lang="da-DK" i="1" dirty="0">
                <a:solidFill>
                  <a:srgbClr val="333333"/>
                </a:solidFill>
                <a:latin typeface="arial" panose="020B0604020202020204" pitchFamily="34" charset="0"/>
              </a:rPr>
              <a:t>hul</a:t>
            </a:r>
            <a:endParaRPr lang="da-DK" dirty="0">
              <a:solidFill>
                <a:srgbClr val="333333"/>
              </a:solidFill>
              <a:latin typeface="arial" panose="020B0604020202020204" pitchFamily="34" charset="0"/>
            </a:endParaRPr>
          </a:p>
          <a:p>
            <a:pPr>
              <a:buFont typeface="Arial" panose="020B0604020202020204" pitchFamily="34" charset="0"/>
              <a:buChar char="•"/>
            </a:pPr>
            <a:r>
              <a:rPr lang="da-DK" i="1" dirty="0">
                <a:solidFill>
                  <a:srgbClr val="333333"/>
                </a:solidFill>
                <a:latin typeface="arial" panose="020B0604020202020204" pitchFamily="34" charset="0"/>
              </a:rPr>
              <a:t>glat </a:t>
            </a:r>
            <a:r>
              <a:rPr lang="da-DK" dirty="0">
                <a:solidFill>
                  <a:srgbClr val="333333"/>
                </a:solidFill>
                <a:latin typeface="arial" panose="020B0604020202020204" pitchFamily="34" charset="0"/>
              </a:rPr>
              <a:t>eller </a:t>
            </a:r>
            <a:r>
              <a:rPr lang="da-DK" i="1" dirty="0">
                <a:solidFill>
                  <a:srgbClr val="333333"/>
                </a:solidFill>
                <a:latin typeface="arial" panose="020B0604020202020204" pitchFamily="34" charset="0"/>
              </a:rPr>
              <a:t>ru</a:t>
            </a:r>
            <a:endParaRPr lang="da-DK" dirty="0">
              <a:solidFill>
                <a:srgbClr val="333333"/>
              </a:solidFill>
              <a:latin typeface="arial" panose="020B0604020202020204" pitchFamily="34" charset="0"/>
            </a:endParaRPr>
          </a:p>
          <a:p>
            <a:pPr>
              <a:buFont typeface="Arial" panose="020B0604020202020204" pitchFamily="34" charset="0"/>
              <a:buChar char="•"/>
            </a:pPr>
            <a:r>
              <a:rPr lang="da-DK" i="1" dirty="0">
                <a:solidFill>
                  <a:srgbClr val="333333"/>
                </a:solidFill>
                <a:latin typeface="arial" panose="020B0604020202020204" pitchFamily="34" charset="0"/>
              </a:rPr>
              <a:t>lys</a:t>
            </a:r>
            <a:r>
              <a:rPr lang="da-DK" dirty="0">
                <a:solidFill>
                  <a:srgbClr val="333333"/>
                </a:solidFill>
                <a:latin typeface="arial" panose="020B0604020202020204" pitchFamily="34" charset="0"/>
              </a:rPr>
              <a:t> eller </a:t>
            </a:r>
            <a:r>
              <a:rPr lang="da-DK" i="1" dirty="0">
                <a:solidFill>
                  <a:srgbClr val="333333"/>
                </a:solidFill>
                <a:latin typeface="arial" panose="020B0604020202020204" pitchFamily="34" charset="0"/>
              </a:rPr>
              <a:t>mørk</a:t>
            </a:r>
            <a:endParaRPr lang="da-DK" dirty="0">
              <a:solidFill>
                <a:srgbClr val="333333"/>
              </a:solidFill>
              <a:latin typeface="arial" panose="020B0604020202020204" pitchFamily="34" charset="0"/>
            </a:endParaRPr>
          </a:p>
          <a:p>
            <a:pPr>
              <a:buFont typeface="Arial" panose="020B0604020202020204" pitchFamily="34" charset="0"/>
              <a:buChar char="•"/>
            </a:pPr>
            <a:r>
              <a:rPr lang="da-DK" i="1" dirty="0">
                <a:solidFill>
                  <a:srgbClr val="333333"/>
                </a:solidFill>
                <a:latin typeface="arial" panose="020B0604020202020204" pitchFamily="34" charset="0"/>
              </a:rPr>
              <a:t>hård</a:t>
            </a:r>
            <a:r>
              <a:rPr lang="da-DK" dirty="0">
                <a:solidFill>
                  <a:srgbClr val="333333"/>
                </a:solidFill>
                <a:latin typeface="arial" panose="020B0604020202020204" pitchFamily="34" charset="0"/>
              </a:rPr>
              <a:t> eller </a:t>
            </a:r>
            <a:r>
              <a:rPr lang="da-DK" i="1" dirty="0">
                <a:solidFill>
                  <a:srgbClr val="333333"/>
                </a:solidFill>
                <a:latin typeface="arial" panose="020B0604020202020204" pitchFamily="34" charset="0"/>
              </a:rPr>
              <a:t>blød</a:t>
            </a:r>
            <a:endParaRPr lang="da-DK" dirty="0">
              <a:solidFill>
                <a:srgbClr val="333333"/>
              </a:solidFill>
              <a:latin typeface="arial" panose="020B0604020202020204" pitchFamily="34" charset="0"/>
            </a:endParaRPr>
          </a:p>
          <a:p>
            <a:pPr>
              <a:buFont typeface="Arial" panose="020B0604020202020204" pitchFamily="34" charset="0"/>
              <a:buChar char="•"/>
            </a:pPr>
            <a:r>
              <a:rPr lang="da-DK" i="1" dirty="0">
                <a:solidFill>
                  <a:srgbClr val="333333"/>
                </a:solidFill>
                <a:latin typeface="arial" panose="020B0604020202020204" pitchFamily="34" charset="0"/>
              </a:rPr>
              <a:t>organisk</a:t>
            </a:r>
            <a:r>
              <a:rPr lang="da-DK" dirty="0">
                <a:solidFill>
                  <a:srgbClr val="333333"/>
                </a:solidFill>
                <a:latin typeface="arial" panose="020B0604020202020204" pitchFamily="34" charset="0"/>
              </a:rPr>
              <a:t> eller </a:t>
            </a:r>
            <a:r>
              <a:rPr lang="da-DK" i="1" dirty="0">
                <a:solidFill>
                  <a:srgbClr val="333333"/>
                </a:solidFill>
                <a:latin typeface="arial" panose="020B0604020202020204" pitchFamily="34" charset="0"/>
              </a:rPr>
              <a:t>geometrisk</a:t>
            </a:r>
          </a:p>
          <a:p>
            <a:pPr>
              <a:buFont typeface="Arial" panose="020B0604020202020204" pitchFamily="34" charset="0"/>
              <a:buChar char="•"/>
            </a:pPr>
            <a:r>
              <a:rPr lang="da-DK" i="1" dirty="0">
                <a:solidFill>
                  <a:srgbClr val="333333"/>
                </a:solidFill>
                <a:latin typeface="arial" panose="020B0604020202020204" pitchFamily="34" charset="0"/>
              </a:rPr>
              <a:t>Volumen </a:t>
            </a:r>
            <a:r>
              <a:rPr lang="da-DK" dirty="0">
                <a:solidFill>
                  <a:srgbClr val="333333"/>
                </a:solidFill>
                <a:latin typeface="arial" panose="020B0604020202020204" pitchFamily="34" charset="0"/>
              </a:rPr>
              <a:t>eller </a:t>
            </a:r>
            <a:r>
              <a:rPr lang="da-DK" i="1" dirty="0">
                <a:solidFill>
                  <a:srgbClr val="333333"/>
                </a:solidFill>
                <a:latin typeface="arial" panose="020B0604020202020204" pitchFamily="34" charset="0"/>
              </a:rPr>
              <a:t>rum</a:t>
            </a:r>
            <a:endParaRPr lang="da-DK" dirty="0">
              <a:solidFill>
                <a:srgbClr val="333333"/>
              </a:solidFill>
              <a:latin typeface="arial" panose="020B0604020202020204" pitchFamily="34" charset="0"/>
            </a:endParaRPr>
          </a:p>
          <a:p>
            <a:endParaRPr lang="da-DK" dirty="0"/>
          </a:p>
        </p:txBody>
      </p:sp>
      <p:pic>
        <p:nvPicPr>
          <p:cNvPr id="4" name="Billede 3"/>
          <p:cNvPicPr>
            <a:picLocks noChangeAspect="1"/>
          </p:cNvPicPr>
          <p:nvPr/>
        </p:nvPicPr>
        <p:blipFill>
          <a:blip r:embed="rId2"/>
          <a:stretch>
            <a:fillRect/>
          </a:stretch>
        </p:blipFill>
        <p:spPr>
          <a:xfrm>
            <a:off x="8976360" y="2265425"/>
            <a:ext cx="2804160" cy="4206241"/>
          </a:xfrm>
          <a:prstGeom prst="rect">
            <a:avLst/>
          </a:prstGeom>
        </p:spPr>
      </p:pic>
    </p:spTree>
    <p:extLst>
      <p:ext uri="{BB962C8B-B14F-4D97-AF65-F5344CB8AC3E}">
        <p14:creationId xmlns:p14="http://schemas.microsoft.com/office/powerpoint/2010/main" val="2634967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0831" y="617838"/>
            <a:ext cx="9194251" cy="1499616"/>
          </a:xfrm>
        </p:spPr>
        <p:txBody>
          <a:bodyPr/>
          <a:lstStyle/>
          <a:p>
            <a:r>
              <a:rPr lang="da-DK" dirty="0"/>
              <a:t>Volumen Vs. Rum</a:t>
            </a:r>
          </a:p>
        </p:txBody>
      </p:sp>
      <p:sp>
        <p:nvSpPr>
          <p:cNvPr id="3" name="Pladsholder til indhold 2"/>
          <p:cNvSpPr>
            <a:spLocks noGrp="1"/>
          </p:cNvSpPr>
          <p:nvPr>
            <p:ph idx="1"/>
          </p:nvPr>
        </p:nvSpPr>
        <p:spPr>
          <a:xfrm>
            <a:off x="167639" y="2117454"/>
            <a:ext cx="6979921" cy="4481466"/>
          </a:xfrm>
        </p:spPr>
        <p:txBody>
          <a:bodyPr/>
          <a:lstStyle/>
          <a:p>
            <a:pPr>
              <a:buFont typeface="Wingdings" panose="05000000000000000000" pitchFamily="2" charset="2"/>
              <a:buChar char="§"/>
            </a:pPr>
            <a:r>
              <a:rPr lang="da-DK" dirty="0">
                <a:solidFill>
                  <a:srgbClr val="333333"/>
                </a:solidFill>
                <a:latin typeface="arial" panose="020B0604020202020204" pitchFamily="34" charset="0"/>
              </a:rPr>
              <a:t>Volumen skal forstås som selve skulpturen, mens rummet er det rum der findes umiddelbart rundt om figuren. </a:t>
            </a:r>
          </a:p>
          <a:p>
            <a:pPr>
              <a:buFont typeface="Wingdings" panose="05000000000000000000" pitchFamily="2" charset="2"/>
              <a:buChar char="§"/>
            </a:pPr>
            <a:r>
              <a:rPr lang="da-DK" dirty="0">
                <a:solidFill>
                  <a:srgbClr val="333333"/>
                </a:solidFill>
                <a:latin typeface="arial" panose="020B0604020202020204" pitchFamily="34" charset="0"/>
              </a:rPr>
              <a:t>Hvis man forestiller sig, at man tegner en kasse lige rundt om skulpturen, så vil man få en idé om, om skulpturen er domineret af volumen eller der faktisk er mere rum omkring, under eller igennem den, end der er volumen. </a:t>
            </a:r>
          </a:p>
          <a:p>
            <a:pPr>
              <a:buFont typeface="Wingdings" panose="05000000000000000000" pitchFamily="2" charset="2"/>
              <a:buChar char="§"/>
            </a:pPr>
            <a:r>
              <a:rPr lang="da-DK" dirty="0">
                <a:solidFill>
                  <a:srgbClr val="333333"/>
                </a:solidFill>
                <a:latin typeface="arial" panose="020B0604020202020204" pitchFamily="34" charset="0"/>
              </a:rPr>
              <a:t>I mange skulpturer bliver rummet i og omkring skulpturen dermed en vigtig del af skulpturens udtryk.</a:t>
            </a:r>
            <a:endParaRPr lang="da-DK" dirty="0"/>
          </a:p>
        </p:txBody>
      </p:sp>
      <p:pic>
        <p:nvPicPr>
          <p:cNvPr id="5" name="Billede 4"/>
          <p:cNvPicPr>
            <a:picLocks noChangeAspect="1"/>
          </p:cNvPicPr>
          <p:nvPr/>
        </p:nvPicPr>
        <p:blipFill>
          <a:blip r:embed="rId2"/>
          <a:stretch>
            <a:fillRect/>
          </a:stretch>
        </p:blipFill>
        <p:spPr>
          <a:xfrm>
            <a:off x="7370968" y="332497"/>
            <a:ext cx="2255520" cy="3114526"/>
          </a:xfrm>
          <a:prstGeom prst="rect">
            <a:avLst/>
          </a:prstGeom>
        </p:spPr>
      </p:pic>
      <p:pic>
        <p:nvPicPr>
          <p:cNvPr id="6" name="Billede 5"/>
          <p:cNvPicPr>
            <a:picLocks noChangeAspect="1"/>
          </p:cNvPicPr>
          <p:nvPr/>
        </p:nvPicPr>
        <p:blipFill>
          <a:blip r:embed="rId3"/>
          <a:stretch>
            <a:fillRect/>
          </a:stretch>
        </p:blipFill>
        <p:spPr>
          <a:xfrm>
            <a:off x="9849896" y="3032760"/>
            <a:ext cx="2143984" cy="3566160"/>
          </a:xfrm>
          <a:prstGeom prst="rect">
            <a:avLst/>
          </a:prstGeom>
        </p:spPr>
      </p:pic>
    </p:spTree>
    <p:extLst>
      <p:ext uri="{BB962C8B-B14F-4D97-AF65-F5344CB8AC3E}">
        <p14:creationId xmlns:p14="http://schemas.microsoft.com/office/powerpoint/2010/main" val="2564035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88038" y="580767"/>
            <a:ext cx="9942992" cy="1499616"/>
          </a:xfrm>
        </p:spPr>
        <p:txBody>
          <a:bodyPr/>
          <a:lstStyle/>
          <a:p>
            <a:r>
              <a:rPr lang="da-DK" dirty="0"/>
              <a:t>Sokkel</a:t>
            </a:r>
          </a:p>
        </p:txBody>
      </p:sp>
      <p:sp>
        <p:nvSpPr>
          <p:cNvPr id="3" name="Pladsholder til indhold 2"/>
          <p:cNvSpPr>
            <a:spLocks noGrp="1"/>
          </p:cNvSpPr>
          <p:nvPr>
            <p:ph idx="1"/>
          </p:nvPr>
        </p:nvSpPr>
        <p:spPr>
          <a:xfrm>
            <a:off x="121919" y="1878226"/>
            <a:ext cx="7650481" cy="4979773"/>
          </a:xfrm>
        </p:spPr>
        <p:txBody>
          <a:bodyPr/>
          <a:lstStyle/>
          <a:p>
            <a:pPr>
              <a:buFont typeface="Wingdings" panose="05000000000000000000" pitchFamily="2" charset="2"/>
              <a:buChar char="§"/>
            </a:pPr>
            <a:r>
              <a:rPr lang="da-DK" dirty="0">
                <a:solidFill>
                  <a:srgbClr val="333333"/>
                </a:solidFill>
                <a:latin typeface="arial" panose="020B0604020202020204" pitchFamily="34" charset="0"/>
              </a:rPr>
              <a:t>Skulpturens placering i forhold til beskueren og dens sokkel har også betydning. </a:t>
            </a:r>
          </a:p>
          <a:p>
            <a:pPr>
              <a:buFont typeface="Wingdings" panose="05000000000000000000" pitchFamily="2" charset="2"/>
              <a:buChar char="§"/>
            </a:pPr>
            <a:r>
              <a:rPr lang="da-DK" dirty="0">
                <a:solidFill>
                  <a:srgbClr val="333333"/>
                </a:solidFill>
                <a:latin typeface="arial" panose="020B0604020202020204" pitchFamily="34" charset="0"/>
              </a:rPr>
              <a:t>Skulpturen kan være højt hævet på en stor sokkel og bliver derved fjern og ophøjet, hvilket fx var et bevidst valg for bestillerne og skaberne af rytterstatuer af konger i ældre perioder. </a:t>
            </a:r>
          </a:p>
          <a:p>
            <a:pPr>
              <a:buFont typeface="Wingdings" panose="05000000000000000000" pitchFamily="2" charset="2"/>
              <a:buChar char="§"/>
            </a:pPr>
            <a:r>
              <a:rPr lang="da-DK" dirty="0">
                <a:solidFill>
                  <a:srgbClr val="333333"/>
                </a:solidFill>
                <a:latin typeface="arial" panose="020B0604020202020204" pitchFamily="34" charset="0"/>
              </a:rPr>
              <a:t>Eller den kan være helt uden sokkel, så den står i gulvhøjde og appellerer mere direkte til os. På den måde kan den understrege, at vi skal forholde os til emner og problemstillinger, som handler om os selv. </a:t>
            </a:r>
          </a:p>
          <a:p>
            <a:pPr>
              <a:buFont typeface="Wingdings" panose="05000000000000000000" pitchFamily="2" charset="2"/>
              <a:buChar char="§"/>
            </a:pPr>
            <a:r>
              <a:rPr lang="da-DK" dirty="0">
                <a:solidFill>
                  <a:srgbClr val="333333"/>
                </a:solidFill>
                <a:latin typeface="arial" panose="020B0604020202020204" pitchFamily="34" charset="0"/>
              </a:rPr>
              <a:t>En massiv, tung og mørk skulptur kan understrege et alvorligt udtryk med en stor, massiv sokkel, mens det dramatiske udtryk kan øges, hvis skulpturen kun støtter ganske let på en minimal sokkel.</a:t>
            </a:r>
            <a:endParaRPr lang="da-DK" dirty="0"/>
          </a:p>
        </p:txBody>
      </p:sp>
      <p:pic>
        <p:nvPicPr>
          <p:cNvPr id="4" name="Billede 3"/>
          <p:cNvPicPr>
            <a:picLocks noChangeAspect="1"/>
          </p:cNvPicPr>
          <p:nvPr/>
        </p:nvPicPr>
        <p:blipFill>
          <a:blip r:embed="rId2"/>
          <a:stretch>
            <a:fillRect/>
          </a:stretch>
        </p:blipFill>
        <p:spPr>
          <a:xfrm>
            <a:off x="8090222" y="0"/>
            <a:ext cx="4101778" cy="6858000"/>
          </a:xfrm>
          <a:prstGeom prst="rect">
            <a:avLst/>
          </a:prstGeom>
        </p:spPr>
      </p:pic>
    </p:spTree>
    <p:extLst>
      <p:ext uri="{BB962C8B-B14F-4D97-AF65-F5344CB8AC3E}">
        <p14:creationId xmlns:p14="http://schemas.microsoft.com/office/powerpoint/2010/main" val="997254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743200" y="0"/>
            <a:ext cx="3520440" cy="1499616"/>
          </a:xfrm>
        </p:spPr>
        <p:txBody>
          <a:bodyPr/>
          <a:lstStyle/>
          <a:p>
            <a:r>
              <a:rPr lang="da-DK" dirty="0"/>
              <a:t>Udtryk</a:t>
            </a:r>
          </a:p>
        </p:txBody>
      </p:sp>
      <p:sp>
        <p:nvSpPr>
          <p:cNvPr id="3" name="Pladsholder til indhold 2"/>
          <p:cNvSpPr>
            <a:spLocks noGrp="1"/>
          </p:cNvSpPr>
          <p:nvPr>
            <p:ph idx="1"/>
          </p:nvPr>
        </p:nvSpPr>
        <p:spPr>
          <a:xfrm>
            <a:off x="2743200" y="1645920"/>
            <a:ext cx="4709160" cy="4556760"/>
          </a:xfrm>
        </p:spPr>
        <p:txBody>
          <a:bodyPr/>
          <a:lstStyle/>
          <a:p>
            <a:pPr>
              <a:buFont typeface="Wingdings" panose="05000000000000000000" pitchFamily="2" charset="2"/>
              <a:buChar char="§"/>
            </a:pPr>
            <a:r>
              <a:rPr lang="da-DK" dirty="0">
                <a:solidFill>
                  <a:srgbClr val="333333"/>
                </a:solidFill>
                <a:latin typeface="arial" panose="020B0604020202020204" pitchFamily="34" charset="0"/>
              </a:rPr>
              <a:t>Alle de formalanalytiske iagttagelser kan munde ud i en vurdering af skulpturens udtryk, hvor man kan overveje, hvilken stemning eller følelse kunstneren ønsker at få frem. </a:t>
            </a:r>
          </a:p>
          <a:p>
            <a:pPr>
              <a:buFont typeface="Wingdings" panose="05000000000000000000" pitchFamily="2" charset="2"/>
              <a:buChar char="§"/>
            </a:pPr>
            <a:r>
              <a:rPr lang="da-DK" dirty="0">
                <a:solidFill>
                  <a:srgbClr val="333333"/>
                </a:solidFill>
                <a:latin typeface="arial" panose="020B0604020202020204" pitchFamily="34" charset="0"/>
              </a:rPr>
              <a:t>Sammenfat, hvad du har fundet ud af via dine analytiske iagttagelser, og prøv, om du kan formulere, hvad dit overordnede indtryk af skulpturen er. </a:t>
            </a:r>
            <a:endParaRPr lang="da-DK" dirty="0"/>
          </a:p>
        </p:txBody>
      </p:sp>
      <p:pic>
        <p:nvPicPr>
          <p:cNvPr id="4" name="Billede 3"/>
          <p:cNvPicPr>
            <a:picLocks noChangeAspect="1"/>
          </p:cNvPicPr>
          <p:nvPr/>
        </p:nvPicPr>
        <p:blipFill>
          <a:blip r:embed="rId2"/>
          <a:stretch>
            <a:fillRect/>
          </a:stretch>
        </p:blipFill>
        <p:spPr>
          <a:xfrm>
            <a:off x="7873237" y="3642360"/>
            <a:ext cx="4318763" cy="3215640"/>
          </a:xfrm>
          <a:prstGeom prst="rect">
            <a:avLst/>
          </a:prstGeom>
        </p:spPr>
      </p:pic>
      <p:pic>
        <p:nvPicPr>
          <p:cNvPr id="5" name="Billede 4"/>
          <p:cNvPicPr>
            <a:picLocks noChangeAspect="1"/>
          </p:cNvPicPr>
          <p:nvPr/>
        </p:nvPicPr>
        <p:blipFill>
          <a:blip r:embed="rId3"/>
          <a:stretch>
            <a:fillRect/>
          </a:stretch>
        </p:blipFill>
        <p:spPr>
          <a:xfrm>
            <a:off x="0" y="0"/>
            <a:ext cx="2286000" cy="3924300"/>
          </a:xfrm>
          <a:prstGeom prst="rect">
            <a:avLst/>
          </a:prstGeom>
        </p:spPr>
      </p:pic>
    </p:spTree>
    <p:extLst>
      <p:ext uri="{BB962C8B-B14F-4D97-AF65-F5344CB8AC3E}">
        <p14:creationId xmlns:p14="http://schemas.microsoft.com/office/powerpoint/2010/main" val="2944749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A3A7C8-900A-426B-0B7F-3C7558D4C42E}"/>
              </a:ext>
            </a:extLst>
          </p:cNvPr>
          <p:cNvSpPr>
            <a:spLocks noGrp="1"/>
          </p:cNvSpPr>
          <p:nvPr>
            <p:ph type="title"/>
          </p:nvPr>
        </p:nvSpPr>
        <p:spPr>
          <a:xfrm>
            <a:off x="1024128" y="585216"/>
            <a:ext cx="8018272" cy="1499616"/>
          </a:xfrm>
        </p:spPr>
        <p:txBody>
          <a:bodyPr>
            <a:normAutofit/>
          </a:bodyPr>
          <a:lstStyle/>
          <a:p>
            <a:r>
              <a:rPr lang="da-DK"/>
              <a:t>Beskuerens rolle </a:t>
            </a:r>
          </a:p>
        </p:txBody>
      </p:sp>
      <p:sp>
        <p:nvSpPr>
          <p:cNvPr id="3" name="Pladsholder til indhold 2">
            <a:extLst>
              <a:ext uri="{FF2B5EF4-FFF2-40B4-BE49-F238E27FC236}">
                <a16:creationId xmlns:a16="http://schemas.microsoft.com/office/drawing/2014/main" id="{8977D904-30BA-29ED-C10D-67FE73F2E36E}"/>
              </a:ext>
            </a:extLst>
          </p:cNvPr>
          <p:cNvSpPr>
            <a:spLocks noGrp="1"/>
          </p:cNvSpPr>
          <p:nvPr>
            <p:ph idx="1"/>
          </p:nvPr>
        </p:nvSpPr>
        <p:spPr>
          <a:xfrm>
            <a:off x="1024128" y="2286000"/>
            <a:ext cx="8018271" cy="4023360"/>
          </a:xfrm>
        </p:spPr>
        <p:txBody>
          <a:bodyPr>
            <a:normAutofit/>
          </a:bodyPr>
          <a:lstStyle/>
          <a:p>
            <a:r>
              <a:rPr lang="da-DK" dirty="0"/>
              <a:t>Beskueren spiller (selvfølgelig) en vigtig rolle i kunsten, selv når det bare er et almindelig maleri. </a:t>
            </a:r>
          </a:p>
          <a:p>
            <a:r>
              <a:rPr lang="da-DK" dirty="0"/>
              <a:t>- Førhen var beskuerens rolle en meget passive rolle, især under perioder som barokken og renæssancen, hvor det var forventet at de skulle beundre de tekniske færdigheder og æstetik (med andre ord, se værket ”udefra”)</a:t>
            </a:r>
          </a:p>
          <a:p>
            <a:r>
              <a:rPr lang="da-DK" dirty="0"/>
              <a:t>- Omkring modernismen, og nyere perioder f.eks. samtidskunst, begyndte den passive rolle at ændre sig til en mere aktiv. Nu spiller beskueren en kæmpe rolle, da det er deres (/jeres) oplevelser der skal spille en rolle i forbindelsen med værkets betydning. </a:t>
            </a:r>
          </a:p>
          <a:p>
            <a:endParaRPr lang="da-DK" dirty="0"/>
          </a:p>
          <a:p>
            <a:endParaRPr lang="da-DK" dirty="0"/>
          </a:p>
        </p:txBody>
      </p:sp>
      <p:sp>
        <p:nvSpPr>
          <p:cNvPr id="15" name="Rectangle 14">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75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A0011A2-26EA-7DC6-BC64-7C9F91FF05BF}"/>
              </a:ext>
            </a:extLst>
          </p:cNvPr>
          <p:cNvSpPr>
            <a:spLocks noGrp="1"/>
          </p:cNvSpPr>
          <p:nvPr>
            <p:ph idx="1"/>
          </p:nvPr>
        </p:nvSpPr>
        <p:spPr>
          <a:xfrm>
            <a:off x="914402" y="640079"/>
            <a:ext cx="4554145" cy="5834861"/>
          </a:xfrm>
        </p:spPr>
        <p:txBody>
          <a:bodyPr>
            <a:normAutofit fontScale="92500" lnSpcReduction="10000"/>
          </a:bodyPr>
          <a:lstStyle/>
          <a:p>
            <a:r>
              <a:rPr lang="da-DK" sz="2400" dirty="0">
                <a:solidFill>
                  <a:srgbClr val="FFFFFF"/>
                </a:solidFill>
              </a:rPr>
              <a:t>- Skulpturer har dog altid haft en fordel med sin tredimensionelle egenskab – vi kan bevæge os rundt om den, måske endda gå under eller indeni. Med andre ord så kan vi </a:t>
            </a:r>
            <a:r>
              <a:rPr lang="da-DK" sz="2400" b="1" dirty="0">
                <a:solidFill>
                  <a:srgbClr val="FFFFFF"/>
                </a:solidFill>
              </a:rPr>
              <a:t>opleve</a:t>
            </a:r>
            <a:r>
              <a:rPr lang="da-DK" sz="2400" dirty="0">
                <a:solidFill>
                  <a:srgbClr val="FFFFFF"/>
                </a:solidFill>
              </a:rPr>
              <a:t> værket på en helt anden måde. I samtidskunst kan andre sanser dog også blive involveret i forhold til at nedbryde og skabe en ny relation mellem rummet/værket og beskueren , f.eks. Igennem interaktive værker eller installationer som kræver fysisk bevægelse, berøring eller dialog. </a:t>
            </a:r>
          </a:p>
          <a:p>
            <a:br>
              <a:rPr lang="da-DK" sz="2400" dirty="0">
                <a:solidFill>
                  <a:srgbClr val="FFFFFF"/>
                </a:solidFill>
              </a:rPr>
            </a:br>
            <a:r>
              <a:rPr lang="da-DK" sz="2400" dirty="0">
                <a:solidFill>
                  <a:srgbClr val="FFFFFF"/>
                </a:solidFill>
              </a:rPr>
              <a:t>- Dette sker dog mest indenfor installationskunst, som vi kommer til at snakke mere om senere (og i forløbet omkring samtidskunst). </a:t>
            </a:r>
            <a:r>
              <a:rPr lang="da-DK" sz="2400" dirty="0">
                <a:solidFill>
                  <a:srgbClr val="FFFFFF"/>
                </a:solidFill>
                <a:sym typeface="Wingdings" panose="05000000000000000000" pitchFamily="2" charset="2"/>
              </a:rPr>
              <a:t></a:t>
            </a:r>
            <a:br>
              <a:rPr lang="da-DK" sz="2400" dirty="0">
                <a:solidFill>
                  <a:srgbClr val="FFFFFF"/>
                </a:solidFill>
              </a:rPr>
            </a:br>
            <a:endParaRPr lang="en-US" dirty="0">
              <a:solidFill>
                <a:srgbClr val="FFFFFF"/>
              </a:solidFill>
            </a:endParaRPr>
          </a:p>
        </p:txBody>
      </p:sp>
      <p:pic>
        <p:nvPicPr>
          <p:cNvPr id="6" name="Pladsholder til indhold 5" descr="Et billede, der indeholder kunst, maleri, fodtøj, person&#10;&#10;Automatisk genereret beskrivelse">
            <a:extLst>
              <a:ext uri="{FF2B5EF4-FFF2-40B4-BE49-F238E27FC236}">
                <a16:creationId xmlns:a16="http://schemas.microsoft.com/office/drawing/2014/main" id="{DD979894-8F3D-136D-F63E-B1BF09ABC7D5}"/>
              </a:ext>
            </a:extLst>
          </p:cNvPr>
          <p:cNvPicPr>
            <a:picLocks noChangeAspect="1"/>
          </p:cNvPicPr>
          <p:nvPr/>
        </p:nvPicPr>
        <p:blipFill>
          <a:blip r:embed="rId3"/>
          <a:srcRect l="2186" r="3" b="3"/>
          <a:stretch/>
        </p:blipFill>
        <p:spPr>
          <a:xfrm>
            <a:off x="6096000" y="640080"/>
            <a:ext cx="5455921" cy="5577840"/>
          </a:xfrm>
          <a:prstGeom prst="rect">
            <a:avLst/>
          </a:prstGeom>
        </p:spPr>
      </p:pic>
    </p:spTree>
    <p:extLst>
      <p:ext uri="{BB962C8B-B14F-4D97-AF65-F5344CB8AC3E}">
        <p14:creationId xmlns:p14="http://schemas.microsoft.com/office/powerpoint/2010/main" val="26026096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206</TotalTime>
  <Words>1225</Words>
  <Application>Microsoft Office PowerPoint</Application>
  <PresentationFormat>Widescreen</PresentationFormat>
  <Paragraphs>62</Paragraphs>
  <Slides>11</Slides>
  <Notes>2</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11</vt:i4>
      </vt:variant>
    </vt:vector>
  </HeadingPairs>
  <TitlesOfParts>
    <vt:vector size="19" baseType="lpstr">
      <vt:lpstr>Aptos</vt:lpstr>
      <vt:lpstr>Arial</vt:lpstr>
      <vt:lpstr>Arial</vt:lpstr>
      <vt:lpstr>Tw Cen MT</vt:lpstr>
      <vt:lpstr>Tw Cen MT Condensed</vt:lpstr>
      <vt:lpstr>Wingdings</vt:lpstr>
      <vt:lpstr>Wingdings 3</vt:lpstr>
      <vt:lpstr>Integral</vt:lpstr>
      <vt:lpstr>SKulpturanalyse</vt:lpstr>
      <vt:lpstr>Så skal man IKKE lave en billedanalyse / formalanalyse  På trods af at det er billeder af f.eks. EN skulptur, SOM vi kommer til at se på i dette forløb, så skal I faktisk forestille jer vi fysisk er der </vt:lpstr>
      <vt:lpstr>Skulpturen</vt:lpstr>
      <vt:lpstr>Skulpturelle virkemidler</vt:lpstr>
      <vt:lpstr>Fremstillingsteknikker – Udformning af materiale </vt:lpstr>
      <vt:lpstr>Skulpturelle virkemidler</vt:lpstr>
      <vt:lpstr>Volumen Vs. Rum</vt:lpstr>
      <vt:lpstr>Sokkel</vt:lpstr>
      <vt:lpstr>Udtryk</vt:lpstr>
      <vt:lpstr>Beskuerens rolle </vt:lpstr>
      <vt:lpstr>PowerPoint-præsentation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SKulpturanalyse</dc:title>
  <dc:creator>Pia Kamilla Børglum</dc:creator>
  <cp:lastModifiedBy>Anja Bisgaard Kristensen</cp:lastModifiedBy>
  <cp:revision>13</cp:revision>
  <dcterms:created xsi:type="dcterms:W3CDTF">2020-01-08T08:48:53Z</dcterms:created>
  <dcterms:modified xsi:type="dcterms:W3CDTF">2025-01-12T14:37:55Z</dcterms:modified>
</cp:coreProperties>
</file>