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59" r:id="rId4"/>
    <p:sldId id="260" r:id="rId5"/>
    <p:sldId id="264" r:id="rId6"/>
    <p:sldId id="263" r:id="rId7"/>
    <p:sldId id="261" r:id="rId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i master</a:t>
            </a:r>
            <a:endParaRPr lang="en-US" dirty="0"/>
          </a:p>
        </p:txBody>
      </p:sp>
      <p:sp>
        <p:nvSpPr>
          <p:cNvPr id="4" name="Date Placeholder 3"/>
          <p:cNvSpPr>
            <a:spLocks noGrp="1"/>
          </p:cNvSpPr>
          <p:nvPr>
            <p:ph type="dt" sz="half" idx="10"/>
          </p:nvPr>
        </p:nvSpPr>
        <p:spPr/>
        <p:txBody>
          <a:bodyPr/>
          <a:lstStyle>
            <a:lvl1pPr algn="l">
              <a:defRPr/>
            </a:lvl1pPr>
          </a:lstStyle>
          <a:p>
            <a:fld id="{77A2F940-654E-484E-B52F-B003261023A3}" type="datetimeFigureOut">
              <a:rPr lang="da-DK" smtClean="0"/>
              <a:t>16-12-2024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BBC2A3-C8BD-41DB-BD7F-996DA2876C1D}" type="slidenum">
              <a:rPr lang="da-DK" smtClean="0"/>
              <a:t>‹nr.›</a:t>
            </a:fld>
            <a:endParaRPr lang="da-DK"/>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02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7A2F940-654E-484E-B52F-B003261023A3}" type="datetimeFigureOut">
              <a:rPr lang="da-DK" smtClean="0"/>
              <a:t>16-12-2024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BBC2A3-C8BD-41DB-BD7F-996DA2876C1D}" type="slidenum">
              <a:rPr lang="da-DK" smtClean="0"/>
              <a:t>‹nr.›</a:t>
            </a:fld>
            <a:endParaRPr lang="da-DK"/>
          </a:p>
        </p:txBody>
      </p:sp>
    </p:spTree>
    <p:extLst>
      <p:ext uri="{BB962C8B-B14F-4D97-AF65-F5344CB8AC3E}">
        <p14:creationId xmlns:p14="http://schemas.microsoft.com/office/powerpoint/2010/main" val="3293066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i master</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77A2F940-654E-484E-B52F-B003261023A3}" type="datetimeFigureOut">
              <a:rPr lang="da-DK" smtClean="0"/>
              <a:t>16-12-2024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BBC2A3-C8BD-41DB-BD7F-996DA2876C1D}" type="slidenum">
              <a:rPr lang="da-DK" smtClean="0"/>
              <a:t>‹nr.›</a:t>
            </a:fld>
            <a:endParaRPr lang="da-DK"/>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4309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77A2F940-654E-484E-B52F-B003261023A3}" type="datetimeFigureOut">
              <a:rPr lang="da-DK" smtClean="0"/>
              <a:t>16-12-2024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3BBC2A3-C8BD-41DB-BD7F-996DA2876C1D}" type="slidenum">
              <a:rPr lang="da-DK" smtClean="0"/>
              <a:t>‹nr.›</a:t>
            </a:fld>
            <a:endParaRPr lang="da-DK"/>
          </a:p>
        </p:txBody>
      </p:sp>
    </p:spTree>
    <p:extLst>
      <p:ext uri="{BB962C8B-B14F-4D97-AF65-F5344CB8AC3E}">
        <p14:creationId xmlns:p14="http://schemas.microsoft.com/office/powerpoint/2010/main" val="186816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i master</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77A2F940-654E-484E-B52F-B003261023A3}" type="datetimeFigureOut">
              <a:rPr lang="da-DK" smtClean="0"/>
              <a:t>16-12-2024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D3BBC2A3-C8BD-41DB-BD7F-996DA2876C1D}" type="slidenum">
              <a:rPr lang="da-DK" smtClean="0"/>
              <a:t>‹nr.›</a:t>
            </a:fld>
            <a:endParaRPr lang="da-DK"/>
          </a:p>
        </p:txBody>
      </p:sp>
    </p:spTree>
    <p:extLst>
      <p:ext uri="{BB962C8B-B14F-4D97-AF65-F5344CB8AC3E}">
        <p14:creationId xmlns:p14="http://schemas.microsoft.com/office/powerpoint/2010/main" val="320128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77A2F940-654E-484E-B52F-B003261023A3}" type="datetimeFigureOut">
              <a:rPr lang="da-DK" smtClean="0"/>
              <a:t>16-12-2024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D3BBC2A3-C8BD-41DB-BD7F-996DA2876C1D}" type="slidenum">
              <a:rPr lang="da-DK" smtClean="0"/>
              <a:t>‹nr.›</a:t>
            </a:fld>
            <a:endParaRPr lang="da-DK"/>
          </a:p>
        </p:txBody>
      </p:sp>
    </p:spTree>
    <p:extLst>
      <p:ext uri="{BB962C8B-B14F-4D97-AF65-F5344CB8AC3E}">
        <p14:creationId xmlns:p14="http://schemas.microsoft.com/office/powerpoint/2010/main" val="3762345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A2F940-654E-484E-B52F-B003261023A3}" type="datetimeFigureOut">
              <a:rPr lang="da-DK" smtClean="0"/>
              <a:t>16-12-2024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D3BBC2A3-C8BD-41DB-BD7F-996DA2876C1D}" type="slidenum">
              <a:rPr lang="da-DK" smtClean="0"/>
              <a:t>‹nr.›</a:t>
            </a:fld>
            <a:endParaRPr lang="da-DK"/>
          </a:p>
        </p:txBody>
      </p:sp>
    </p:spTree>
    <p:extLst>
      <p:ext uri="{BB962C8B-B14F-4D97-AF65-F5344CB8AC3E}">
        <p14:creationId xmlns:p14="http://schemas.microsoft.com/office/powerpoint/2010/main" val="2306539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i master</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77A2F940-654E-484E-B52F-B003261023A3}" type="datetimeFigureOut">
              <a:rPr lang="da-DK" smtClean="0"/>
              <a:t>16-12-2024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3BBC2A3-C8BD-41DB-BD7F-996DA2876C1D}" type="slidenum">
              <a:rPr lang="da-DK" smtClean="0"/>
              <a:t>‹nr.›</a:t>
            </a:fld>
            <a:endParaRPr lang="da-DK"/>
          </a:p>
        </p:txBody>
      </p:sp>
    </p:spTree>
    <p:extLst>
      <p:ext uri="{BB962C8B-B14F-4D97-AF65-F5344CB8AC3E}">
        <p14:creationId xmlns:p14="http://schemas.microsoft.com/office/powerpoint/2010/main" val="591551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Date Placeholder 4"/>
          <p:cNvSpPr>
            <a:spLocks noGrp="1"/>
          </p:cNvSpPr>
          <p:nvPr>
            <p:ph type="dt" sz="half" idx="10"/>
          </p:nvPr>
        </p:nvSpPr>
        <p:spPr/>
        <p:txBody>
          <a:bodyPr/>
          <a:lstStyle/>
          <a:p>
            <a:fld id="{77A2F940-654E-484E-B52F-B003261023A3}" type="datetimeFigureOut">
              <a:rPr lang="da-DK" smtClean="0"/>
              <a:t>16-12-2024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3BBC2A3-C8BD-41DB-BD7F-996DA2876C1D}" type="slidenum">
              <a:rPr lang="da-DK" smtClean="0"/>
              <a:t>‹nr.›</a:t>
            </a:fld>
            <a:endParaRPr lang="da-DK"/>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40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7A2F940-654E-484E-B52F-B003261023A3}" type="datetimeFigureOut">
              <a:rPr lang="da-DK" smtClean="0"/>
              <a:t>16-12-2024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BBC2A3-C8BD-41DB-BD7F-996DA2876C1D}" type="slidenum">
              <a:rPr lang="da-DK" smtClean="0"/>
              <a:t>‹nr.›</a:t>
            </a:fld>
            <a:endParaRPr lang="da-DK"/>
          </a:p>
        </p:txBody>
      </p:sp>
    </p:spTree>
    <p:extLst>
      <p:ext uri="{BB962C8B-B14F-4D97-AF65-F5344CB8AC3E}">
        <p14:creationId xmlns:p14="http://schemas.microsoft.com/office/powerpoint/2010/main" val="3892812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da-DK"/>
              <a:t>Klik for at redigere i master</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7A2F940-654E-484E-B52F-B003261023A3}" type="datetimeFigureOut">
              <a:rPr lang="da-DK" smtClean="0"/>
              <a:t>16-12-2024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BBC2A3-C8BD-41DB-BD7F-996DA2876C1D}" type="slidenum">
              <a:rPr lang="da-DK" smtClean="0"/>
              <a:t>‹nr.›</a:t>
            </a:fld>
            <a:endParaRPr lang="da-DK"/>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902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77A2F940-654E-484E-B52F-B003261023A3}" type="datetimeFigureOut">
              <a:rPr lang="da-DK" smtClean="0"/>
              <a:t>16-12-2024</a:t>
            </a:fld>
            <a:endParaRPr lang="da-DK"/>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da-DK"/>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D3BBC2A3-C8BD-41DB-BD7F-996DA2876C1D}" type="slidenum">
              <a:rPr lang="da-DK" smtClean="0"/>
              <a:t>‹nr.›</a:t>
            </a:fld>
            <a:endParaRPr lang="da-DK"/>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9950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Identitet &amp; Selviscenesættelse</a:t>
            </a:r>
          </a:p>
        </p:txBody>
      </p:sp>
      <p:sp>
        <p:nvSpPr>
          <p:cNvPr id="3" name="Undertitel 2"/>
          <p:cNvSpPr>
            <a:spLocks noGrp="1"/>
          </p:cNvSpPr>
          <p:nvPr>
            <p:ph type="subTitle" idx="1"/>
          </p:nvPr>
        </p:nvSpPr>
        <p:spPr/>
        <p:txBody>
          <a:bodyPr/>
          <a:lstStyle/>
          <a:p>
            <a:endParaRPr lang="da-DK" dirty="0"/>
          </a:p>
          <a:p>
            <a:r>
              <a:rPr lang="da-DK" dirty="0"/>
              <a:t>Præsentation af kunstnere</a:t>
            </a:r>
          </a:p>
          <a:p>
            <a:endParaRPr lang="da-DK" dirty="0"/>
          </a:p>
        </p:txBody>
      </p:sp>
    </p:spTree>
    <p:extLst>
      <p:ext uri="{BB962C8B-B14F-4D97-AF65-F5344CB8AC3E}">
        <p14:creationId xmlns:p14="http://schemas.microsoft.com/office/powerpoint/2010/main" val="4041803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el 19"/>
          <p:cNvSpPr>
            <a:spLocks noGrp="1"/>
          </p:cNvSpPr>
          <p:nvPr>
            <p:ph type="title"/>
          </p:nvPr>
        </p:nvSpPr>
        <p:spPr>
          <a:xfrm>
            <a:off x="772732" y="225719"/>
            <a:ext cx="5046516" cy="1267808"/>
          </a:xfrm>
        </p:spPr>
        <p:txBody>
          <a:bodyPr>
            <a:normAutofit fontScale="90000"/>
          </a:bodyPr>
          <a:lstStyle/>
          <a:p>
            <a:r>
              <a:rPr lang="da-DK" dirty="0"/>
              <a:t>    Catherin </a:t>
            </a:r>
            <a:r>
              <a:rPr lang="da-DK" dirty="0" err="1"/>
              <a:t>OPIe</a:t>
            </a:r>
            <a:br>
              <a:rPr lang="da-DK" dirty="0"/>
            </a:br>
            <a:r>
              <a:rPr lang="da-DK" dirty="0"/>
              <a:t>    </a:t>
            </a:r>
            <a:r>
              <a:rPr lang="da-DK" sz="2800" dirty="0"/>
              <a:t>Ironi</a:t>
            </a:r>
          </a:p>
        </p:txBody>
      </p:sp>
      <p:pic>
        <p:nvPicPr>
          <p:cNvPr id="16" name="Picture 4" descr="http://blogs.guggenheim.org/wp-content/uploads/2015/06/checklist_opie_nursting_2005.14_ph_1024.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8569112" y="2503096"/>
            <a:ext cx="2875203" cy="370807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atherine Opie, Self-Portrait/Cutting, 1993. Chromogenic print, 40 x 29 7/16 inches (101.6 x 74.8 cm), edition 8/8. Solomon R. Guggenheim Museum, New York, Purchased with funds contributed by the Collections Council, with additional funds from Mr. and Mrs. Aaron M. Tighe and the Robert Mapplethorpe Foundation 2012.11 © Catherine Opi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506387" y="2482753"/>
            <a:ext cx="2734858" cy="374875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therine Opie, Self-Portrait/Pervert, 1994. Chromogenic print, 40 x 29 7/8 inches (101.6 x 75.9 cm), A.P. 2/2, edition of 8. Solomon R. Guggenheim Museum, New York, Purchased with funds contributed by the Photography Committee 2003.68 © Catherine 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637" y="1725770"/>
            <a:ext cx="3364641" cy="4365829"/>
          </a:xfrm>
          <a:prstGeom prst="rect">
            <a:avLst/>
          </a:prstGeom>
          <a:noFill/>
          <a:extLst>
            <a:ext uri="{909E8E84-426E-40DD-AFC4-6F175D3DCCD1}">
              <a14:hiddenFill xmlns:a14="http://schemas.microsoft.com/office/drawing/2010/main">
                <a:solidFill>
                  <a:srgbClr val="FFFFFF"/>
                </a:solidFill>
              </a14:hiddenFill>
            </a:ext>
          </a:extLst>
        </p:spPr>
      </p:pic>
      <p:sp>
        <p:nvSpPr>
          <p:cNvPr id="21" name="Tekstfelt 20"/>
          <p:cNvSpPr txBox="1"/>
          <p:nvPr/>
        </p:nvSpPr>
        <p:spPr>
          <a:xfrm>
            <a:off x="8581991" y="6334857"/>
            <a:ext cx="3250495" cy="369332"/>
          </a:xfrm>
          <a:prstGeom prst="rect">
            <a:avLst/>
          </a:prstGeom>
          <a:noFill/>
        </p:spPr>
        <p:txBody>
          <a:bodyPr wrap="square" rtlCol="0">
            <a:spAutoFit/>
          </a:bodyPr>
          <a:lstStyle/>
          <a:p>
            <a:r>
              <a:rPr lang="da-DK" dirty="0"/>
              <a:t>”</a:t>
            </a:r>
            <a:r>
              <a:rPr lang="da-DK" dirty="0" err="1"/>
              <a:t>Self-Portrait</a:t>
            </a:r>
            <a:r>
              <a:rPr lang="da-DK" dirty="0"/>
              <a:t>/</a:t>
            </a:r>
            <a:r>
              <a:rPr lang="da-DK" dirty="0" err="1"/>
              <a:t>Nursing</a:t>
            </a:r>
            <a:r>
              <a:rPr lang="da-DK" dirty="0"/>
              <a:t>”, 2004</a:t>
            </a:r>
          </a:p>
        </p:txBody>
      </p:sp>
      <p:sp>
        <p:nvSpPr>
          <p:cNvPr id="22" name="Tekstfelt 21"/>
          <p:cNvSpPr txBox="1"/>
          <p:nvPr/>
        </p:nvSpPr>
        <p:spPr>
          <a:xfrm>
            <a:off x="5521001" y="6323843"/>
            <a:ext cx="2961674" cy="369332"/>
          </a:xfrm>
          <a:prstGeom prst="rect">
            <a:avLst/>
          </a:prstGeom>
          <a:noFill/>
        </p:spPr>
        <p:txBody>
          <a:bodyPr wrap="square" rtlCol="0">
            <a:spAutoFit/>
          </a:bodyPr>
          <a:lstStyle/>
          <a:p>
            <a:r>
              <a:rPr lang="da-DK" dirty="0"/>
              <a:t>”</a:t>
            </a:r>
            <a:r>
              <a:rPr lang="da-DK" dirty="0" err="1"/>
              <a:t>Self-Portrail</a:t>
            </a:r>
            <a:r>
              <a:rPr lang="da-DK" dirty="0"/>
              <a:t>/</a:t>
            </a:r>
            <a:r>
              <a:rPr lang="da-DK" dirty="0" err="1"/>
              <a:t>Cutting</a:t>
            </a:r>
            <a:r>
              <a:rPr lang="da-DK" dirty="0"/>
              <a:t>, 1993</a:t>
            </a:r>
          </a:p>
        </p:txBody>
      </p:sp>
      <p:sp>
        <p:nvSpPr>
          <p:cNvPr id="23" name="Tekstfelt 22"/>
          <p:cNvSpPr txBox="1"/>
          <p:nvPr/>
        </p:nvSpPr>
        <p:spPr>
          <a:xfrm>
            <a:off x="1378373" y="6323843"/>
            <a:ext cx="3337905" cy="369332"/>
          </a:xfrm>
          <a:prstGeom prst="rect">
            <a:avLst/>
          </a:prstGeom>
          <a:noFill/>
        </p:spPr>
        <p:txBody>
          <a:bodyPr wrap="square" rtlCol="0">
            <a:spAutoFit/>
          </a:bodyPr>
          <a:lstStyle/>
          <a:p>
            <a:r>
              <a:rPr lang="da-DK" dirty="0"/>
              <a:t>”</a:t>
            </a:r>
            <a:r>
              <a:rPr lang="da-DK" dirty="0" err="1"/>
              <a:t>Self-Portrail</a:t>
            </a:r>
            <a:r>
              <a:rPr lang="da-DK" dirty="0"/>
              <a:t>/</a:t>
            </a:r>
            <a:r>
              <a:rPr lang="da-DK" dirty="0" err="1"/>
              <a:t>Pervert</a:t>
            </a:r>
            <a:r>
              <a:rPr lang="da-DK" dirty="0"/>
              <a:t>”, 1994</a:t>
            </a:r>
          </a:p>
        </p:txBody>
      </p:sp>
      <p:sp>
        <p:nvSpPr>
          <p:cNvPr id="29" name="Rektangel 28"/>
          <p:cNvSpPr/>
          <p:nvPr/>
        </p:nvSpPr>
        <p:spPr>
          <a:xfrm>
            <a:off x="5508156" y="225719"/>
            <a:ext cx="5949038" cy="1933835"/>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r>
              <a:rPr lang="da-DK" dirty="0"/>
              <a:t>Catherine </a:t>
            </a:r>
            <a:r>
              <a:rPr lang="da-DK" dirty="0" err="1"/>
              <a:t>Opie</a:t>
            </a:r>
            <a:r>
              <a:rPr lang="da-DK" dirty="0"/>
              <a:t> ironiserer over en traditionel, idylliseret moderfremstilling, når hun bruger sin egen krop til bl.a. at dokumentere en personlig historie om at stifte familie som lesbisk kvinde. Et ønske, der står skåret på hendes ryg (”</a:t>
            </a:r>
            <a:r>
              <a:rPr lang="da-DK" dirty="0" err="1"/>
              <a:t>Self-Portrait</a:t>
            </a:r>
            <a:r>
              <a:rPr lang="da-DK" dirty="0"/>
              <a:t>/</a:t>
            </a:r>
            <a:r>
              <a:rPr lang="da-DK" dirty="0" err="1"/>
              <a:t>Cutting</a:t>
            </a:r>
            <a:r>
              <a:rPr lang="da-DK" dirty="0"/>
              <a:t>), og viser hende nøgen med hendes ammende søn i sine tatoverede arme (</a:t>
            </a:r>
            <a:r>
              <a:rPr lang="da-DK" dirty="0" err="1"/>
              <a:t>Self-Portrait</a:t>
            </a:r>
            <a:r>
              <a:rPr lang="da-DK" dirty="0"/>
              <a:t>/</a:t>
            </a:r>
            <a:r>
              <a:rPr lang="da-DK" dirty="0" err="1"/>
              <a:t>Nursing</a:t>
            </a:r>
            <a:r>
              <a:rPr lang="da-DK" dirty="0"/>
              <a:t>)</a:t>
            </a:r>
          </a:p>
        </p:txBody>
      </p:sp>
    </p:spTree>
    <p:extLst>
      <p:ext uri="{BB962C8B-B14F-4D97-AF65-F5344CB8AC3E}">
        <p14:creationId xmlns:p14="http://schemas.microsoft.com/office/powerpoint/2010/main" val="2653081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285" y="136976"/>
            <a:ext cx="3381351" cy="1162317"/>
          </a:xfrm>
        </p:spPr>
        <p:txBody>
          <a:bodyPr>
            <a:normAutofit/>
          </a:bodyPr>
          <a:lstStyle/>
          <a:p>
            <a:r>
              <a:rPr lang="da-DK" dirty="0"/>
              <a:t>Sarah Lucas</a:t>
            </a:r>
            <a:br>
              <a:rPr lang="da-DK" dirty="0"/>
            </a:br>
            <a:r>
              <a:rPr lang="da-DK" sz="2000" dirty="0"/>
              <a:t>Køn og identitet</a:t>
            </a:r>
            <a:endParaRPr lang="da-DK" dirty="0"/>
          </a:p>
        </p:txBody>
      </p:sp>
      <p:pic>
        <p:nvPicPr>
          <p:cNvPr id="3074" name="Picture 2" descr="https://upload.wikimedia.org/wikipedia/en/thumb/8/86/Lucas-Self-Portrait.jpg/170px-Lucas-Self-Portrait.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0932" y="1341832"/>
            <a:ext cx="3279005" cy="4744912"/>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p:cNvSpPr txBox="1"/>
          <p:nvPr/>
        </p:nvSpPr>
        <p:spPr>
          <a:xfrm>
            <a:off x="0" y="6129283"/>
            <a:ext cx="3186978" cy="646331"/>
          </a:xfrm>
          <a:prstGeom prst="rect">
            <a:avLst/>
          </a:prstGeom>
          <a:noFill/>
        </p:spPr>
        <p:txBody>
          <a:bodyPr wrap="square" rtlCol="0">
            <a:spAutoFit/>
          </a:bodyPr>
          <a:lstStyle/>
          <a:p>
            <a:r>
              <a:rPr lang="da-DK" dirty="0"/>
              <a:t>”Selvportræt med spejlæg”, 1996</a:t>
            </a:r>
          </a:p>
        </p:txBody>
      </p:sp>
      <p:pic>
        <p:nvPicPr>
          <p:cNvPr id="3078" name="Picture 6" descr="http://i.telegraph.co.uk/multimedia/archive/01193/arts-graphics-slid_1193945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5380" y="0"/>
            <a:ext cx="3098189" cy="4195463"/>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p:cNvSpPr txBox="1"/>
          <p:nvPr/>
        </p:nvSpPr>
        <p:spPr>
          <a:xfrm>
            <a:off x="6796583" y="4317789"/>
            <a:ext cx="3928056" cy="369332"/>
          </a:xfrm>
          <a:prstGeom prst="rect">
            <a:avLst/>
          </a:prstGeom>
          <a:noFill/>
        </p:spPr>
        <p:txBody>
          <a:bodyPr wrap="square" rtlCol="0">
            <a:spAutoFit/>
          </a:bodyPr>
          <a:lstStyle/>
          <a:p>
            <a:r>
              <a:rPr lang="da-DK" dirty="0"/>
              <a:t>”Med laks på”, 1997</a:t>
            </a:r>
          </a:p>
        </p:txBody>
      </p:sp>
      <p:pic>
        <p:nvPicPr>
          <p:cNvPr id="3080" name="Picture 8" descr="http://www.ivorypress.com/cphoto/en/sites/default/files/imagecache/width450/Sarah-Lucas--Beautiness%2C-199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8465" y="-8836"/>
            <a:ext cx="2703535" cy="4151429"/>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p:cNvSpPr txBox="1"/>
          <p:nvPr/>
        </p:nvSpPr>
        <p:spPr>
          <a:xfrm>
            <a:off x="9488465" y="4276912"/>
            <a:ext cx="2703535" cy="369332"/>
          </a:xfrm>
          <a:prstGeom prst="rect">
            <a:avLst/>
          </a:prstGeom>
          <a:noFill/>
        </p:spPr>
        <p:txBody>
          <a:bodyPr wrap="square" rtlCol="0">
            <a:spAutoFit/>
          </a:bodyPr>
          <a:lstStyle/>
          <a:p>
            <a:r>
              <a:rPr lang="da-DK" dirty="0"/>
              <a:t>”</a:t>
            </a:r>
            <a:r>
              <a:rPr lang="da-DK" dirty="0" err="1"/>
              <a:t>Beautiness</a:t>
            </a:r>
            <a:r>
              <a:rPr lang="da-DK" dirty="0"/>
              <a:t>”, 1999</a:t>
            </a:r>
          </a:p>
        </p:txBody>
      </p:sp>
      <p:pic>
        <p:nvPicPr>
          <p:cNvPr id="3082" name="Picture 10" descr="Self-Portrait with Skull &#10;1996&#10;C-print&#10;152.5 x 122 cm &#10;Copyright the artistCourtesy of  Sadie Coles HQ, Lond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52492" y="14289"/>
            <a:ext cx="2867992" cy="4195463"/>
          </a:xfrm>
          <a:prstGeom prst="rect">
            <a:avLst/>
          </a:prstGeom>
          <a:noFill/>
          <a:extLst>
            <a:ext uri="{909E8E84-426E-40DD-AFC4-6F175D3DCCD1}">
              <a14:hiddenFill xmlns:a14="http://schemas.microsoft.com/office/drawing/2010/main">
                <a:solidFill>
                  <a:srgbClr val="FFFFFF"/>
                </a:solidFill>
              </a14:hiddenFill>
            </a:ext>
          </a:extLst>
        </p:spPr>
      </p:pic>
      <p:sp>
        <p:nvSpPr>
          <p:cNvPr id="10" name="Tekstfelt 9"/>
          <p:cNvSpPr txBox="1"/>
          <p:nvPr/>
        </p:nvSpPr>
        <p:spPr>
          <a:xfrm>
            <a:off x="3405908" y="4200902"/>
            <a:ext cx="2914576" cy="646331"/>
          </a:xfrm>
          <a:prstGeom prst="rect">
            <a:avLst/>
          </a:prstGeom>
          <a:noFill/>
        </p:spPr>
        <p:txBody>
          <a:bodyPr wrap="square" rtlCol="0">
            <a:spAutoFit/>
          </a:bodyPr>
          <a:lstStyle/>
          <a:p>
            <a:r>
              <a:rPr lang="da-DK" dirty="0"/>
              <a:t>”Selvportræt med kranium”, 1996</a:t>
            </a:r>
          </a:p>
        </p:txBody>
      </p:sp>
      <p:sp>
        <p:nvSpPr>
          <p:cNvPr id="11" name="Rektangel 10"/>
          <p:cNvSpPr/>
          <p:nvPr/>
        </p:nvSpPr>
        <p:spPr>
          <a:xfrm>
            <a:off x="3606085" y="4888110"/>
            <a:ext cx="8422781" cy="1680115"/>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r>
              <a:rPr lang="da-DK" dirty="0"/>
              <a:t>I fotografierne poserer Sarah Lucas uhyre bevidst om de kulturelle koder, der ligger i kropsholdning, tøj og ansigtsudtryk. Portrætterne rækker ud over ønsket om selvfremstilling og handler om vores forhold og forventninger til køn og identitet. Ofte poserer hun med symbolsk ladede objekter, som har seksuelle undertoner.</a:t>
            </a:r>
          </a:p>
        </p:txBody>
      </p:sp>
    </p:spTree>
    <p:extLst>
      <p:ext uri="{BB962C8B-B14F-4D97-AF65-F5344CB8AC3E}">
        <p14:creationId xmlns:p14="http://schemas.microsoft.com/office/powerpoint/2010/main" val="3988581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62336" y="3320803"/>
            <a:ext cx="2651707" cy="899305"/>
          </a:xfrm>
        </p:spPr>
        <p:txBody>
          <a:bodyPr>
            <a:normAutofit/>
          </a:bodyPr>
          <a:lstStyle/>
          <a:p>
            <a:r>
              <a:rPr lang="da-DK" sz="4500" dirty="0"/>
              <a:t>Jes Davis</a:t>
            </a:r>
            <a:br>
              <a:rPr lang="da-DK" sz="4500" dirty="0"/>
            </a:br>
            <a:r>
              <a:rPr lang="da-DK" sz="2000" dirty="0"/>
              <a:t>Det private portræt</a:t>
            </a:r>
            <a:endParaRPr lang="da-DK" dirty="0"/>
          </a:p>
        </p:txBody>
      </p:sp>
      <p:pic>
        <p:nvPicPr>
          <p:cNvPr id="4098" name="Picture 2" descr="9-DAVIS_Untitled-24_web"/>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45550" y="104035"/>
            <a:ext cx="3895668" cy="489581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8-DAVIS_Steve-and-I_w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4753" y="104035"/>
            <a:ext cx="3882121" cy="311881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7-DAVIS_Fantasy-1_we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971" y="3236379"/>
            <a:ext cx="4450348" cy="357531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6-DAVIS_Untitled-39_we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971" y="104035"/>
            <a:ext cx="3913782" cy="3144252"/>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p:cNvSpPr/>
          <p:nvPr/>
        </p:nvSpPr>
        <p:spPr>
          <a:xfrm>
            <a:off x="8045548" y="4999848"/>
            <a:ext cx="3895669" cy="1806839"/>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endParaRPr lang="da-DK" dirty="0"/>
          </a:p>
          <a:p>
            <a:r>
              <a:rPr lang="da-DK" dirty="0"/>
              <a:t>Jen Davis arbejder med emner relateret til skønhed, identitet og kropsopfattelse.</a:t>
            </a:r>
          </a:p>
          <a:p>
            <a:r>
              <a:rPr lang="da-DK" dirty="0"/>
              <a:t> </a:t>
            </a:r>
          </a:p>
          <a:p>
            <a:r>
              <a:rPr lang="da-DK" dirty="0"/>
              <a:t>Via sine selvportrætter søger hun at opnå en bedre forståelse af sig selv, sin størrelse og sin usikkerhed. </a:t>
            </a:r>
          </a:p>
          <a:p>
            <a:endParaRPr lang="da-DK" dirty="0"/>
          </a:p>
        </p:txBody>
      </p:sp>
      <p:pic>
        <p:nvPicPr>
          <p:cNvPr id="4110" name="Picture 14" descr="http://jendavisphoto.com/files/gimgs/3_my-edward-weston-cop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0832" y="4304532"/>
            <a:ext cx="3114717" cy="2502156"/>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8045549" y="4999849"/>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861254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98806" y="154745"/>
            <a:ext cx="9745394" cy="1930087"/>
          </a:xfrm>
        </p:spPr>
        <p:txBody>
          <a:bodyPr/>
          <a:lstStyle/>
          <a:p>
            <a:r>
              <a:rPr lang="da-DK" dirty="0" err="1"/>
              <a:t>Iiu</a:t>
            </a:r>
            <a:r>
              <a:rPr lang="da-DK" dirty="0"/>
              <a:t> </a:t>
            </a:r>
            <a:r>
              <a:rPr lang="da-DK" dirty="0" err="1"/>
              <a:t>susiraja</a:t>
            </a:r>
            <a:br>
              <a:rPr lang="da-DK" dirty="0"/>
            </a:br>
            <a:r>
              <a:rPr lang="da-DK" sz="2500" dirty="0"/>
              <a:t>krop og pænhed</a:t>
            </a:r>
            <a:endParaRPr lang="da-DK" dirty="0"/>
          </a:p>
        </p:txBody>
      </p:sp>
      <p:pic>
        <p:nvPicPr>
          <p:cNvPr id="6146" name="Picture 2" descr="http://www.ignant.de/wp-content/uploads/2014/10/iiu_Susiraja_0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06241" y="1711377"/>
            <a:ext cx="3313644" cy="441646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s-media-cache-ak0.pinimg.com/originals/c3/54/4c/c3544c4a141124c7dd1d2aa1f77f23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919611"/>
            <a:ext cx="3917852" cy="293838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www.artismind.net/wp-content/uploads/2015/02/ju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25397" y="0"/>
            <a:ext cx="4466603" cy="3349099"/>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196948" y="1856935"/>
            <a:ext cx="3772832" cy="1733709"/>
          </a:xfrm>
          <a:prstGeom prst="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”Vi dør af for meget pænhed. Jeg ønsker, at billederne skal være en hyldest til spontane mennesker, som tør være dem, de er” </a:t>
            </a:r>
          </a:p>
        </p:txBody>
      </p:sp>
      <p:sp>
        <p:nvSpPr>
          <p:cNvPr id="6" name="Rektangel 5"/>
          <p:cNvSpPr/>
          <p:nvPr/>
        </p:nvSpPr>
        <p:spPr>
          <a:xfrm>
            <a:off x="7756346" y="3798277"/>
            <a:ext cx="4037428" cy="2757267"/>
          </a:xfrm>
          <a:prstGeom prst="rect">
            <a:avLst/>
          </a:prstGeom>
          <a:ln w="76200"/>
        </p:spPr>
        <p:style>
          <a:lnRef idx="2">
            <a:schemeClr val="accent6"/>
          </a:lnRef>
          <a:fillRef idx="1">
            <a:schemeClr val="lt1"/>
          </a:fillRef>
          <a:effectRef idx="0">
            <a:schemeClr val="accent6"/>
          </a:effectRef>
          <a:fontRef idx="minor">
            <a:schemeClr val="dk1"/>
          </a:fontRef>
        </p:style>
        <p:txBody>
          <a:bodyPr rtlCol="0" anchor="ctr"/>
          <a:lstStyle/>
          <a:p>
            <a:r>
              <a:rPr lang="da-DK" dirty="0"/>
              <a:t>»Min måde at fotografere kroppen på skiller sig ud fra det, vi ellers ser. Den tykke person på billederne er ikke kun et objekt. Jeg er både foran og bag kameraet«</a:t>
            </a:r>
          </a:p>
          <a:p>
            <a:endParaRPr lang="da-DK" dirty="0"/>
          </a:p>
          <a:p>
            <a:r>
              <a:rPr lang="da-DK" dirty="0" err="1"/>
              <a:t>Iiu</a:t>
            </a:r>
            <a:r>
              <a:rPr lang="da-DK" dirty="0"/>
              <a:t> </a:t>
            </a:r>
            <a:r>
              <a:rPr lang="da-DK" dirty="0" err="1"/>
              <a:t>Susiraja</a:t>
            </a:r>
            <a:r>
              <a:rPr lang="da-DK" dirty="0"/>
              <a:t> er finsk kunstfotograf. </a:t>
            </a:r>
          </a:p>
        </p:txBody>
      </p:sp>
    </p:spTree>
    <p:extLst>
      <p:ext uri="{BB962C8B-B14F-4D97-AF65-F5344CB8AC3E}">
        <p14:creationId xmlns:p14="http://schemas.microsoft.com/office/powerpoint/2010/main" val="3118493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128" y="585216"/>
            <a:ext cx="9720072" cy="1108559"/>
          </a:xfrm>
        </p:spPr>
        <p:txBody>
          <a:bodyPr/>
          <a:lstStyle/>
          <a:p>
            <a:r>
              <a:rPr lang="da-DK" dirty="0"/>
              <a:t>Cindy </a:t>
            </a:r>
            <a:r>
              <a:rPr lang="da-DK" dirty="0" err="1"/>
              <a:t>Sherman</a:t>
            </a:r>
            <a:br>
              <a:rPr lang="da-DK" dirty="0"/>
            </a:br>
            <a:r>
              <a:rPr lang="da-DK" sz="2500" dirty="0"/>
              <a:t>Identitet &amp; selviscenesættelse</a:t>
            </a:r>
            <a:endParaRPr lang="da-DK" dirty="0"/>
          </a:p>
        </p:txBody>
      </p:sp>
      <p:pic>
        <p:nvPicPr>
          <p:cNvPr id="8194" name="Picture 2" descr="http://www.kunstonline.dk/indhold/pics/cindy_sherman_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4127" y="1869324"/>
            <a:ext cx="3210247" cy="477199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arthistoryarchive.com/arthistory/photography/images/CindySherman-Untitled22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7832" y="197135"/>
            <a:ext cx="1911622" cy="291922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www.moma.org/interactives/exhibitions/2012/cindysherman/lib/uploads/G08A06Untitled-360.2000_large-319x47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5967" y="210725"/>
            <a:ext cx="1951363" cy="2905635"/>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s://www.moma.org/interactives/exhibitions/2012/cindysherman/lib/uploads/G03A06Untitled-276.1993_large-357x47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5967" y="3357588"/>
            <a:ext cx="1865491" cy="3283727"/>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http://www.beautyresource.org.uk/blog/wp-content/uploads/beautyresource.org.uk/2011/08/Cindy-Sherma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31733" y="92966"/>
            <a:ext cx="2501772" cy="3132219"/>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7114336" y="3443158"/>
            <a:ext cx="4819169" cy="3198157"/>
          </a:xfrm>
          <a:prstGeom prst="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Cindy </a:t>
            </a:r>
            <a:r>
              <a:rPr lang="da-DK" dirty="0" err="1"/>
              <a:t>Sherman</a:t>
            </a:r>
            <a:r>
              <a:rPr lang="da-DK" dirty="0"/>
              <a:t> iscenesætter, instruerer og fotograferer sig selv i skiftende forklædninger uden at der er tale om selvportrætter. Hvert billede afspejler en ny identitet, som er hentet fra massemediernes stereotype opfattelse af kvinder. Cindy </a:t>
            </a:r>
            <a:r>
              <a:rPr lang="da-DK" dirty="0" err="1"/>
              <a:t>Shermans</a:t>
            </a:r>
            <a:r>
              <a:rPr lang="da-DK" dirty="0"/>
              <a:t> udtryk varierer fra det sjove, humoristiske over det skingre til det brutale. </a:t>
            </a:r>
            <a:r>
              <a:rPr lang="da-DK"/>
              <a:t>Hendes idé </a:t>
            </a:r>
            <a:r>
              <a:rPr lang="da-DK" dirty="0"/>
              <a:t>med selviscenesættelserne er at undersøge de kulturelle og sociale stereotyper, som de præsenteres i magasiner, reklamer, film og det klassiske maleri.  </a:t>
            </a:r>
          </a:p>
        </p:txBody>
      </p:sp>
      <p:sp>
        <p:nvSpPr>
          <p:cNvPr id="7" name="Rectangle 15"/>
          <p:cNvSpPr>
            <a:spLocks noChangeArrowheads="1"/>
          </p:cNvSpPr>
          <p:nvPr/>
        </p:nvSpPr>
        <p:spPr bwMode="auto">
          <a:xfrm>
            <a:off x="3829860" y="-1500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a:ln>
                  <a:noFill/>
                </a:ln>
                <a:solidFill>
                  <a:schemeClr val="tx1"/>
                </a:solidFill>
                <a:effectLst/>
                <a:latin typeface="Arial" panose="020B0604020202020204" pitchFamily="34" charset="0"/>
              </a:rPr>
            </a:b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47772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4997905" cy="1547446"/>
          </a:xfrm>
        </p:spPr>
        <p:txBody>
          <a:bodyPr>
            <a:normAutofit/>
          </a:bodyPr>
          <a:lstStyle/>
          <a:p>
            <a:r>
              <a:rPr lang="da-DK" dirty="0"/>
              <a:t>Richard Billingham</a:t>
            </a:r>
            <a:br>
              <a:rPr lang="da-DK" dirty="0"/>
            </a:br>
            <a:r>
              <a:rPr lang="da-DK" sz="2800" dirty="0"/>
              <a:t>Det private familieportræt</a:t>
            </a:r>
            <a:endParaRPr lang="da-DK" dirty="0"/>
          </a:p>
        </p:txBody>
      </p:sp>
      <p:sp>
        <p:nvSpPr>
          <p:cNvPr id="4" name="Rektangel 3"/>
          <p:cNvSpPr/>
          <p:nvPr/>
        </p:nvSpPr>
        <p:spPr>
          <a:xfrm>
            <a:off x="365760" y="1547446"/>
            <a:ext cx="3587260" cy="3235568"/>
          </a:xfrm>
          <a:prstGeom prst="rect">
            <a:avLst/>
          </a:prstGeom>
          <a:ln w="25400"/>
        </p:spPr>
        <p:style>
          <a:lnRef idx="2">
            <a:schemeClr val="accent6"/>
          </a:lnRef>
          <a:fillRef idx="1">
            <a:schemeClr val="lt1"/>
          </a:fillRef>
          <a:effectRef idx="0">
            <a:schemeClr val="accent6"/>
          </a:effectRef>
          <a:fontRef idx="minor">
            <a:schemeClr val="dk1"/>
          </a:fontRef>
        </p:style>
        <p:txBody>
          <a:bodyPr rtlCol="0" anchor="ctr"/>
          <a:lstStyle/>
          <a:p>
            <a:r>
              <a:rPr lang="da-DK" dirty="0"/>
              <a:t>Richard Billingham portrætterer i fotobogen ”</a:t>
            </a:r>
            <a:r>
              <a:rPr lang="da-DK" dirty="0" err="1"/>
              <a:t>Ray’s</a:t>
            </a:r>
            <a:r>
              <a:rPr lang="da-DK" dirty="0"/>
              <a:t> a </a:t>
            </a:r>
            <a:r>
              <a:rPr lang="da-DK" dirty="0" err="1"/>
              <a:t>Laugh</a:t>
            </a:r>
            <a:r>
              <a:rPr lang="da-DK" dirty="0"/>
              <a:t>” (1996) sin alkoholiserede far, Ray, og sin tatoverede og overvægtige mor, Liz.  </a:t>
            </a:r>
          </a:p>
          <a:p>
            <a:r>
              <a:rPr lang="da-DK" dirty="0"/>
              <a:t> </a:t>
            </a:r>
          </a:p>
          <a:p>
            <a:r>
              <a:rPr lang="da-DK" dirty="0"/>
              <a:t>Med sine fotos viser Richard et </a:t>
            </a:r>
            <a:r>
              <a:rPr lang="da-DK" dirty="0" err="1"/>
              <a:t>uforskønnet</a:t>
            </a:r>
            <a:r>
              <a:rPr lang="da-DK" dirty="0"/>
              <a:t> og mere virkelighedsnært billede af familielivet. </a:t>
            </a:r>
          </a:p>
        </p:txBody>
      </p:sp>
      <p:pic>
        <p:nvPicPr>
          <p:cNvPr id="5122" name="Picture 2" descr="http://www.saatchigallery.com/imgs/artists/billingham_richard/20101022110348_richard_billingham_untitled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32087" y="278347"/>
            <a:ext cx="5265354" cy="353427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saatchigallery.com/imgs/artists/billingham_richard/20101022105924_richard_billingham_untitled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0398" y="4090973"/>
            <a:ext cx="3175013" cy="211377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www.americansuburbx.com/wp-content/uploads/2010/04/billingham_ohnetitel-Custo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933" y="3218126"/>
            <a:ext cx="5232323" cy="3453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1006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Integral</Template>
  <TotalTime>5530</TotalTime>
  <Words>429</Words>
  <Application>Microsoft Office PowerPoint</Application>
  <PresentationFormat>Widescreen</PresentationFormat>
  <Paragraphs>31</Paragraphs>
  <Slides>7</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7</vt:i4>
      </vt:variant>
    </vt:vector>
  </HeadingPairs>
  <TitlesOfParts>
    <vt:vector size="12" baseType="lpstr">
      <vt:lpstr>Arial</vt:lpstr>
      <vt:lpstr>Tw Cen MT</vt:lpstr>
      <vt:lpstr>Tw Cen MT Condensed</vt:lpstr>
      <vt:lpstr>Wingdings 3</vt:lpstr>
      <vt:lpstr>Integral</vt:lpstr>
      <vt:lpstr>Identitet &amp; Selviscenesættelse</vt:lpstr>
      <vt:lpstr>    Catherin OPIe     Ironi</vt:lpstr>
      <vt:lpstr>Sarah Lucas Køn og identitet</vt:lpstr>
      <vt:lpstr>Jes Davis Det private portræt</vt:lpstr>
      <vt:lpstr>Iiu susiraja krop og pænhed</vt:lpstr>
      <vt:lpstr>Cindy Sherman Identitet &amp; selviscenesættelse</vt:lpstr>
      <vt:lpstr>Richard Billingham Det private familieportræt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Identitet &amp; Selviscenesættelse</dc:title>
  <dc:creator>Pia Kamilla Børglum</dc:creator>
  <cp:lastModifiedBy>Anja Bisgaard Kristensen</cp:lastModifiedBy>
  <cp:revision>34</cp:revision>
  <dcterms:created xsi:type="dcterms:W3CDTF">2015-12-04T11:49:30Z</dcterms:created>
  <dcterms:modified xsi:type="dcterms:W3CDTF">2024-12-16T10:20:09Z</dcterms:modified>
</cp:coreProperties>
</file>