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356" r:id="rId5"/>
    <p:sldId id="355" r:id="rId6"/>
    <p:sldId id="358" r:id="rId7"/>
    <p:sldId id="349" r:id="rId8"/>
    <p:sldId id="348" r:id="rId9"/>
    <p:sldId id="357" r:id="rId10"/>
    <p:sldId id="352" r:id="rId11"/>
    <p:sldId id="359" r:id="rId12"/>
    <p:sldId id="353" r:id="rId13"/>
    <p:sldId id="360" r:id="rId14"/>
    <p:sldId id="350" r:id="rId15"/>
    <p:sldId id="354" r:id="rId16"/>
    <p:sldId id="361" r:id="rId1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A6D65D-C4FA-414E-BCBC-E9F40EC57737}" v="135" dt="2025-01-13T14:22:31.805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7" autoAdjust="0"/>
  </p:normalViewPr>
  <p:slideViewPr>
    <p:cSldViewPr>
      <p:cViewPr varScale="1">
        <p:scale>
          <a:sx n="59" d="100"/>
          <a:sy n="59" d="100"/>
        </p:scale>
        <p:origin x="52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øger Dith Dige" userId="a0b34298-82cb-4551-9d93-7c11ebc84b40" providerId="ADAL" clId="{2CA6D65D-C4FA-414E-BCBC-E9F40EC57737}"/>
    <pc:docChg chg="custSel addSld modSld sldOrd">
      <pc:chgData name="Thøger Dith Dige" userId="a0b34298-82cb-4551-9d93-7c11ebc84b40" providerId="ADAL" clId="{2CA6D65D-C4FA-414E-BCBC-E9F40EC57737}" dt="2025-01-13T14:26:04.695" v="420" actId="14100"/>
      <pc:docMkLst>
        <pc:docMk/>
      </pc:docMkLst>
      <pc:sldChg chg="modSp mod">
        <pc:chgData name="Thøger Dith Dige" userId="a0b34298-82cb-4551-9d93-7c11ebc84b40" providerId="ADAL" clId="{2CA6D65D-C4FA-414E-BCBC-E9F40EC57737}" dt="2025-01-08T17:50:01.540" v="200" actId="20577"/>
        <pc:sldMkLst>
          <pc:docMk/>
          <pc:sldMk cId="49618806" sldId="348"/>
        </pc:sldMkLst>
        <pc:spChg chg="mod">
          <ac:chgData name="Thøger Dith Dige" userId="a0b34298-82cb-4551-9d93-7c11ebc84b40" providerId="ADAL" clId="{2CA6D65D-C4FA-414E-BCBC-E9F40EC57737}" dt="2025-01-08T17:50:01.540" v="200" actId="20577"/>
          <ac:spMkLst>
            <pc:docMk/>
            <pc:sldMk cId="49618806" sldId="348"/>
            <ac:spMk id="6" creationId="{00000000-0000-0000-0000-000000000000}"/>
          </ac:spMkLst>
        </pc:spChg>
      </pc:sldChg>
      <pc:sldChg chg="modSp mod ord setBg">
        <pc:chgData name="Thøger Dith Dige" userId="a0b34298-82cb-4551-9d93-7c11ebc84b40" providerId="ADAL" clId="{2CA6D65D-C4FA-414E-BCBC-E9F40EC57737}" dt="2025-01-13T14:20:22.603" v="387" actId="207"/>
        <pc:sldMkLst>
          <pc:docMk/>
          <pc:sldMk cId="118670325" sldId="350"/>
        </pc:sldMkLst>
        <pc:picChg chg="mod">
          <ac:chgData name="Thøger Dith Dige" userId="a0b34298-82cb-4551-9d93-7c11ebc84b40" providerId="ADAL" clId="{2CA6D65D-C4FA-414E-BCBC-E9F40EC57737}" dt="2025-01-13T14:20:22.603" v="387" actId="207"/>
          <ac:picMkLst>
            <pc:docMk/>
            <pc:sldMk cId="118670325" sldId="350"/>
            <ac:picMk id="5122" creationId="{00000000-0000-0000-0000-000000000000}"/>
          </ac:picMkLst>
        </pc:picChg>
        <pc:picChg chg="mod">
          <ac:chgData name="Thøger Dith Dige" userId="a0b34298-82cb-4551-9d93-7c11ebc84b40" providerId="ADAL" clId="{2CA6D65D-C4FA-414E-BCBC-E9F40EC57737}" dt="2025-01-13T14:19:08.426" v="381" actId="207"/>
          <ac:picMkLst>
            <pc:docMk/>
            <pc:sldMk cId="118670325" sldId="350"/>
            <ac:picMk id="5124" creationId="{00000000-0000-0000-0000-000000000000}"/>
          </ac:picMkLst>
        </pc:picChg>
      </pc:sldChg>
      <pc:sldChg chg="setBg">
        <pc:chgData name="Thøger Dith Dige" userId="a0b34298-82cb-4551-9d93-7c11ebc84b40" providerId="ADAL" clId="{2CA6D65D-C4FA-414E-BCBC-E9F40EC57737}" dt="2025-01-13T14:22:31.805" v="397"/>
        <pc:sldMkLst>
          <pc:docMk/>
          <pc:sldMk cId="1752577270" sldId="352"/>
        </pc:sldMkLst>
      </pc:sldChg>
      <pc:sldChg chg="addSp delSp modSp mod setBg">
        <pc:chgData name="Thøger Dith Dige" userId="a0b34298-82cb-4551-9d93-7c11ebc84b40" providerId="ADAL" clId="{2CA6D65D-C4FA-414E-BCBC-E9F40EC57737}" dt="2025-01-13T14:21:16.177" v="391"/>
        <pc:sldMkLst>
          <pc:docMk/>
          <pc:sldMk cId="590592176" sldId="353"/>
        </pc:sldMkLst>
        <pc:picChg chg="add mod">
          <ac:chgData name="Thøger Dith Dige" userId="a0b34298-82cb-4551-9d93-7c11ebc84b40" providerId="ADAL" clId="{2CA6D65D-C4FA-414E-BCBC-E9F40EC57737}" dt="2025-01-08T17:41:24.179" v="17" actId="1076"/>
          <ac:picMkLst>
            <pc:docMk/>
            <pc:sldMk cId="590592176" sldId="353"/>
            <ac:picMk id="1028" creationId="{6987F0CE-8606-3E41-074A-34D9B02C3F79}"/>
          </ac:picMkLst>
        </pc:picChg>
        <pc:picChg chg="add mod">
          <ac:chgData name="Thøger Dith Dige" userId="a0b34298-82cb-4551-9d93-7c11ebc84b40" providerId="ADAL" clId="{2CA6D65D-C4FA-414E-BCBC-E9F40EC57737}" dt="2025-01-08T17:41:28.866" v="18" actId="1076"/>
          <ac:picMkLst>
            <pc:docMk/>
            <pc:sldMk cId="590592176" sldId="353"/>
            <ac:picMk id="1030" creationId="{89F7A7AF-5543-59C0-5DF6-E698051FB40C}"/>
          </ac:picMkLst>
        </pc:picChg>
      </pc:sldChg>
      <pc:sldChg chg="modSp mod setBg">
        <pc:chgData name="Thøger Dith Dige" userId="a0b34298-82cb-4551-9d93-7c11ebc84b40" providerId="ADAL" clId="{2CA6D65D-C4FA-414E-BCBC-E9F40EC57737}" dt="2025-01-13T14:17:19.255" v="376"/>
        <pc:sldMkLst>
          <pc:docMk/>
          <pc:sldMk cId="927674003" sldId="354"/>
        </pc:sldMkLst>
        <pc:spChg chg="mod">
          <ac:chgData name="Thøger Dith Dige" userId="a0b34298-82cb-4551-9d93-7c11ebc84b40" providerId="ADAL" clId="{2CA6D65D-C4FA-414E-BCBC-E9F40EC57737}" dt="2025-01-08T18:00:16.090" v="220" actId="20577"/>
          <ac:spMkLst>
            <pc:docMk/>
            <pc:sldMk cId="927674003" sldId="354"/>
            <ac:spMk id="3" creationId="{00000000-0000-0000-0000-000000000000}"/>
          </ac:spMkLst>
        </pc:spChg>
      </pc:sldChg>
      <pc:sldChg chg="modSp mod">
        <pc:chgData name="Thøger Dith Dige" userId="a0b34298-82cb-4551-9d93-7c11ebc84b40" providerId="ADAL" clId="{2CA6D65D-C4FA-414E-BCBC-E9F40EC57737}" dt="2025-01-13T14:26:04.695" v="420" actId="14100"/>
        <pc:sldMkLst>
          <pc:docMk/>
          <pc:sldMk cId="974710101" sldId="356"/>
        </pc:sldMkLst>
        <pc:spChg chg="mod">
          <ac:chgData name="Thøger Dith Dige" userId="a0b34298-82cb-4551-9d93-7c11ebc84b40" providerId="ADAL" clId="{2CA6D65D-C4FA-414E-BCBC-E9F40EC57737}" dt="2025-01-13T14:25:53.411" v="418" actId="27636"/>
          <ac:spMkLst>
            <pc:docMk/>
            <pc:sldMk cId="974710101" sldId="356"/>
            <ac:spMk id="4" creationId="{00000000-0000-0000-0000-000000000000}"/>
          </ac:spMkLst>
        </pc:spChg>
        <pc:picChg chg="mod modCrop">
          <ac:chgData name="Thøger Dith Dige" userId="a0b34298-82cb-4551-9d93-7c11ebc84b40" providerId="ADAL" clId="{2CA6D65D-C4FA-414E-BCBC-E9F40EC57737}" dt="2025-01-13T14:26:04.695" v="420" actId="14100"/>
          <ac:picMkLst>
            <pc:docMk/>
            <pc:sldMk cId="974710101" sldId="356"/>
            <ac:picMk id="7" creationId="{00000000-0000-0000-0000-000000000000}"/>
          </ac:picMkLst>
        </pc:picChg>
      </pc:sldChg>
      <pc:sldChg chg="modSp mod">
        <pc:chgData name="Thøger Dith Dige" userId="a0b34298-82cb-4551-9d93-7c11ebc84b40" providerId="ADAL" clId="{2CA6D65D-C4FA-414E-BCBC-E9F40EC57737}" dt="2025-01-13T14:23:03.360" v="403" actId="14100"/>
        <pc:sldMkLst>
          <pc:docMk/>
          <pc:sldMk cId="1687968408" sldId="357"/>
        </pc:sldMkLst>
        <pc:spChg chg="mod">
          <ac:chgData name="Thøger Dith Dige" userId="a0b34298-82cb-4551-9d93-7c11ebc84b40" providerId="ADAL" clId="{2CA6D65D-C4FA-414E-BCBC-E9F40EC57737}" dt="2025-01-13T14:22:55.059" v="401" actId="14100"/>
          <ac:spMkLst>
            <pc:docMk/>
            <pc:sldMk cId="1687968408" sldId="357"/>
            <ac:spMk id="4" creationId="{00000000-0000-0000-0000-000000000000}"/>
          </ac:spMkLst>
        </pc:spChg>
        <pc:spChg chg="mod">
          <ac:chgData name="Thøger Dith Dige" userId="a0b34298-82cb-4551-9d93-7c11ebc84b40" providerId="ADAL" clId="{2CA6D65D-C4FA-414E-BCBC-E9F40EC57737}" dt="2025-01-08T17:50:42.848" v="202" actId="20577"/>
          <ac:spMkLst>
            <pc:docMk/>
            <pc:sldMk cId="1687968408" sldId="357"/>
            <ac:spMk id="5" creationId="{00000000-0000-0000-0000-000000000000}"/>
          </ac:spMkLst>
        </pc:spChg>
        <pc:picChg chg="mod">
          <ac:chgData name="Thøger Dith Dige" userId="a0b34298-82cb-4551-9d93-7c11ebc84b40" providerId="ADAL" clId="{2CA6D65D-C4FA-414E-BCBC-E9F40EC57737}" dt="2025-01-13T14:23:03.360" v="403" actId="14100"/>
          <ac:picMkLst>
            <pc:docMk/>
            <pc:sldMk cId="1687968408" sldId="357"/>
            <ac:picMk id="1026" creationId="{00000000-0000-0000-0000-000000000000}"/>
          </ac:picMkLst>
        </pc:picChg>
      </pc:sldChg>
      <pc:sldChg chg="setBg">
        <pc:chgData name="Thøger Dith Dige" userId="a0b34298-82cb-4551-9d93-7c11ebc84b40" providerId="ADAL" clId="{2CA6D65D-C4FA-414E-BCBC-E9F40EC57737}" dt="2025-01-13T14:21:59.350" v="394"/>
        <pc:sldMkLst>
          <pc:docMk/>
          <pc:sldMk cId="3473369802" sldId="359"/>
        </pc:sldMkLst>
      </pc:sldChg>
      <pc:sldChg chg="setBg">
        <pc:chgData name="Thøger Dith Dige" userId="a0b34298-82cb-4551-9d93-7c11ebc84b40" providerId="ADAL" clId="{2CA6D65D-C4FA-414E-BCBC-E9F40EC57737}" dt="2025-01-13T14:20:44.926" v="388"/>
        <pc:sldMkLst>
          <pc:docMk/>
          <pc:sldMk cId="3280696946" sldId="360"/>
        </pc:sldMkLst>
      </pc:sldChg>
      <pc:sldChg chg="modSp add mod setBg">
        <pc:chgData name="Thøger Dith Dige" userId="a0b34298-82cb-4551-9d93-7c11ebc84b40" providerId="ADAL" clId="{2CA6D65D-C4FA-414E-BCBC-E9F40EC57737}" dt="2025-01-13T14:16:10.671" v="373"/>
        <pc:sldMkLst>
          <pc:docMk/>
          <pc:sldMk cId="1620999501" sldId="361"/>
        </pc:sldMkLst>
        <pc:spChg chg="mod">
          <ac:chgData name="Thøger Dith Dige" userId="a0b34298-82cb-4551-9d93-7c11ebc84b40" providerId="ADAL" clId="{2CA6D65D-C4FA-414E-BCBC-E9F40EC57737}" dt="2025-01-13T14:14:52.590" v="276" actId="20577"/>
          <ac:spMkLst>
            <pc:docMk/>
            <pc:sldMk cId="1620999501" sldId="361"/>
            <ac:spMk id="3" creationId="{D778BCD6-D936-F461-4461-9995BE00A5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59947-FFC1-4C72-97D3-73243813DDD7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6A267-39EA-4E12-9127-85DE82EE597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5959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Klimazonerne bliver inddelt efter temperaturforholdene, og plantebælterne bliver inddelt efter nedbørsforholdene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polare klimazone</a:t>
            </a:r>
            <a:endParaRPr lang="da-DK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 tempererede klimazone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subtropiske klimazone</a:t>
            </a:r>
            <a:endParaRPr lang="da-DK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 tropiske klimazone.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6A267-39EA-4E12-9127-85DE82EE597F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4779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En </a:t>
            </a:r>
            <a:r>
              <a:rPr lang="da-DK" b="0" i="0" u="none" strike="noStrike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hydrotermfigur</a:t>
            </a:r>
            <a:r>
              <a:rPr lang="da-DK" dirty="0"/>
              <a:t> viser den årlige variation i nedbør og temperatur på månedsbasis.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Søjlediagrammet angiver nedbørsmængden i millimeter pr. måned. Kurven angiver den gennemsnitlige temperatur for hver måned. En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hydrotermfigur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for Danmark kan ses på figur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6A267-39EA-4E12-9127-85DE82EE597F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412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Generelle vejrforhold man bruger når man snakker klimainddeling/zoner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beskrivelsen af klimazonerne bliver der anvendt nogle vejrbegreber: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Lufttryk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kan blive dannet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termisk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eller dynamisk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Termisk lufttryk dannes ved temperaturforskelle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Højtryk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bliver dannet på grund af kulde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Lavtryk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bliver dannet på grund af varme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Dynamisk lufttryk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opstår, når vinde blæser mod hinanden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Luftbevægelsen: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Højtryk, nedadgående luft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Lavtryk, opadgående luft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6A267-39EA-4E12-9127-85DE82EE597F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808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på baggrund af årets middelnedbør og variationen i nedbørsmængden over året. Plantevæksten i et område afhænger af klimaet og dermed disse parametre: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Dagslængde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Temperatur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Nedbør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Fordampning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Tropiske klimabælte og dets plantebælte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den koldeste måned er der over 15° C. Temperaturen er stabil, og der er ikke frost i den tropiske klimazone. Området er præget af den kraftige solindstråling, og opvarmningen danner termiske lavtryk og regntid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6A267-39EA-4E12-9127-85DE82EE597F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1215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den koldeste måned er temperaturen mellem 5-15° C. I klimazonen er der skov og savanne, maki, busksteppe, græssteppe eller ørken. Vejret er præget af de subtropiske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dynamiske højtryk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 derfor findes de store ørkenområder i denne klimazone: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Sahara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Kalahari</a:t>
            </a:r>
            <a:endParaRPr lang="da-DK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Gobi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6A267-39EA-4E12-9127-85DE82EE597F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9463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den varmeste måned er der over 10° C, og i den koldeste måned er temperaturen under 5° C.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Den tempererede klimazone på den nordlige halvkugle er præget af den kølige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polare østenvind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og den varme vestenvind.</a:t>
            </a:r>
            <a:r>
              <a:rPr lang="da-DK" dirty="0"/>
              <a:t> Mødet mellem den kolde og varme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luftmasse</a:t>
            </a:r>
            <a:r>
              <a:rPr lang="da-DK" dirty="0"/>
              <a:t> resulterer i dannelse af de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dynamiske lavtryk</a:t>
            </a:r>
            <a:r>
              <a:rPr lang="da-DK" dirty="0"/>
              <a:t> med de tilhørende frontsystemer.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6A267-39EA-4E12-9127-85DE82EE597F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23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den </a:t>
            </a:r>
            <a:r>
              <a:rPr lang="da-DK" dirty="0"/>
              <a:t>varmeste måned er temperaturen under 10° C, og de lave temperaturer har indflydelse på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vegetationen</a:t>
            </a:r>
            <a:r>
              <a:rPr lang="da-DK" dirty="0"/>
              <a:t>. Det er primært tundra, der kan gro i områder med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permafrost</a:t>
            </a:r>
            <a:r>
              <a:rPr lang="da-DK" dirty="0"/>
              <a:t>.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Vejret i klimazonen er præget af det</a:t>
            </a:r>
            <a:r>
              <a:rPr lang="da-DK" dirty="0"/>
              <a:t>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termisk højtryk</a:t>
            </a:r>
            <a:r>
              <a:rPr lang="da-DK" dirty="0"/>
              <a:t>, der bliver dannet på grund af den lave temperatur over polerne.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På den nordlige halvkugle dominerer de kolde østenvinde. Der falder lidt nedbør i den polare klimazone sammenholdt med de øvrige klimazoner. 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6A267-39EA-4E12-9127-85DE82EE597F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9305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A5AF-D9E8-4DD6-999F-A60663D43858}" type="datetimeFigureOut">
              <a:rPr lang="da-DK" smtClean="0"/>
              <a:pPr/>
              <a:t>13-01-2025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94411-2297-4BD0-B197-35E3682289E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731837"/>
          </a:xfrm>
        </p:spPr>
        <p:txBody>
          <a:bodyPr anchor="ctr">
            <a:normAutofit fontScale="90000"/>
          </a:bodyPr>
          <a:lstStyle/>
          <a:p>
            <a:r>
              <a:rPr lang="da-DK" b="1" dirty="0"/>
              <a:t>Naturgrundlaget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18038" y="731837"/>
            <a:ext cx="7598378" cy="6173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471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>
                <a:latin typeface="Helvetica" pitchFamily="34" charset="0"/>
                <a:cs typeface="Helvetica" pitchFamily="34" charset="0"/>
              </a:rPr>
              <a:t>Vahl’s</a:t>
            </a:r>
            <a:r>
              <a:rPr lang="da-DK" b="1" dirty="0">
                <a:latin typeface="Helvetica" pitchFamily="34" charset="0"/>
                <a:cs typeface="Helvetica" pitchFamily="34" charset="0"/>
              </a:rPr>
              <a:t> klimainddeling</a:t>
            </a:r>
            <a:endParaRPr lang="da-DK" dirty="0"/>
          </a:p>
        </p:txBody>
      </p:sp>
      <p:pic>
        <p:nvPicPr>
          <p:cNvPr id="1026" name="Picture 2" descr="C:\Users\PeterBrun\Desktop\Undervisning\Naturgeografi C\2. Klimatologi og energi\2. Forskelligt vejr, forskellige områder\Klimazoner.jpg"/>
          <p:cNvPicPr>
            <a:picLocks noChangeAspect="1" noChangeArrowheads="1"/>
          </p:cNvPicPr>
          <p:nvPr/>
        </p:nvPicPr>
        <p:blipFill>
          <a:blip r:embed="rId3" cstate="print"/>
          <a:srcRect l="3262" t="9717" r="11560"/>
          <a:stretch>
            <a:fillRect/>
          </a:stretch>
        </p:blipFill>
        <p:spPr bwMode="auto">
          <a:xfrm>
            <a:off x="1046552" y="1417638"/>
            <a:ext cx="7050896" cy="54091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603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0CEBE21-B1F4-0C81-B38C-36A9187BE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980728"/>
            <a:ext cx="7220003" cy="557216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601DF95F-16DB-C5A5-E4C9-2279C32CFDC8}"/>
              </a:ext>
            </a:extLst>
          </p:cNvPr>
          <p:cNvSpPr txBox="1"/>
          <p:nvPr/>
        </p:nvSpPr>
        <p:spPr>
          <a:xfrm>
            <a:off x="3851920" y="642134"/>
            <a:ext cx="1637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Hydrotermfigur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893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Helvetica" pitchFamily="34" charset="0"/>
                <a:cs typeface="Helvetica" pitchFamily="34" charset="0"/>
              </a:rPr>
              <a:t>Vahl’s klimainddeling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942226"/>
              </p:ext>
            </p:extLst>
          </p:nvPr>
        </p:nvGraphicFramePr>
        <p:xfrm>
          <a:off x="654075" y="2239230"/>
          <a:ext cx="7835850" cy="2773946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59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3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9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2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Klima</a:t>
                      </a:r>
                      <a:endParaRPr lang="da-DK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Varmeste måned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Koldeste måned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Andet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Tropisk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-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15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Aldrig frost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Subtropisk (Europa &amp; Australien)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20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5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Sjælden frost og varme somre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Subtropisk (Asien)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20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3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Sjælden frost og varme somre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Subtropisk (Amerika)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20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10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Sjælden frost og varme somre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Tempereret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&gt; 10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-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Ofte vinterfrost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Polar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&lt; 10</a:t>
                      </a:r>
                      <a:r>
                        <a:rPr lang="da-DK" sz="1400">
                          <a:effectLst/>
                          <a:sym typeface="Symbol"/>
                        </a:rPr>
                        <a:t></a:t>
                      </a:r>
                      <a:r>
                        <a:rPr lang="da-DK" sz="1400">
                          <a:effectLst/>
                        </a:rPr>
                        <a:t> C</a:t>
                      </a:r>
                      <a:endParaRPr lang="da-DK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-</a:t>
                      </a:r>
                      <a:endParaRPr lang="da-DK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Altid vinterfrost</a:t>
                      </a:r>
                      <a:endParaRPr lang="da-DK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79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Kyst- vs. fastlandsklima</a:t>
            </a:r>
          </a:p>
        </p:txBody>
      </p:sp>
      <p:pic>
        <p:nvPicPr>
          <p:cNvPr id="4" name="Pladsholder til indhold 3" descr="geo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kstboks 4"/>
          <p:cNvSpPr txBox="1"/>
          <p:nvPr/>
        </p:nvSpPr>
        <p:spPr>
          <a:xfrm>
            <a:off x="179512" y="2636912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Helvetica" panose="020B0604020202020204" pitchFamily="34" charset="0"/>
                <a:cs typeface="Helvetica" panose="020B0604020202020204" pitchFamily="34" charset="0"/>
              </a:rPr>
              <a:t>Kystklima = MINDRE end 18 graders forskel mellem varmeste og koldeste måned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179512" y="3861048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Helvetica" panose="020B0604020202020204" pitchFamily="34" charset="0"/>
                <a:cs typeface="Helvetica" panose="020B0604020202020204" pitchFamily="34" charset="0"/>
              </a:rPr>
              <a:t>Fastlandsklima = MERE end 18 graders forskel mellem varmeste og koldeste måned</a:t>
            </a:r>
          </a:p>
          <a:p>
            <a:endParaRPr lang="da-DK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da-DK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da-DK" dirty="0">
                <a:latin typeface="Helvetica" panose="020B0604020202020204" pitchFamily="34" charset="0"/>
                <a:cs typeface="Helvetica" panose="020B0604020202020204" pitchFamily="34" charset="0"/>
              </a:rPr>
              <a:t>Mest (i praksis kun) relevant at betragte i den tempererede zone! </a:t>
            </a:r>
          </a:p>
        </p:txBody>
      </p:sp>
    </p:spTree>
    <p:extLst>
      <p:ext uri="{BB962C8B-B14F-4D97-AF65-F5344CB8AC3E}">
        <p14:creationId xmlns:p14="http://schemas.microsoft.com/office/powerpoint/2010/main" val="49618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11540"/>
            <a:ext cx="8229600" cy="792088"/>
          </a:xfrm>
        </p:spPr>
        <p:txBody>
          <a:bodyPr/>
          <a:lstStyle/>
          <a:p>
            <a:r>
              <a:rPr lang="da-DK" b="1" dirty="0">
                <a:latin typeface="Helvetica" pitchFamily="34" charset="0"/>
                <a:cs typeface="Helvetica" pitchFamily="34" charset="0"/>
              </a:rPr>
              <a:t>Plantebælter</a:t>
            </a:r>
            <a:endParaRPr lang="da-DK" dirty="0"/>
          </a:p>
        </p:txBody>
      </p:sp>
      <p:pic>
        <p:nvPicPr>
          <p:cNvPr id="1026" name="Picture 2" descr="C:\Users\PeterBrun\Desktop\Undervisning\Naturgeografi C\2. Klimatologi og energi\2. Forskelligt vejr, forskellige områder\Klimazoner.jpg"/>
          <p:cNvPicPr>
            <a:picLocks noChangeAspect="1" noChangeArrowheads="1"/>
          </p:cNvPicPr>
          <p:nvPr/>
        </p:nvPicPr>
        <p:blipFill>
          <a:blip r:embed="rId2" cstate="print"/>
          <a:srcRect l="3262" t="9717" r="11560"/>
          <a:stretch>
            <a:fillRect/>
          </a:stretch>
        </p:blipFill>
        <p:spPr bwMode="auto">
          <a:xfrm>
            <a:off x="777488" y="692696"/>
            <a:ext cx="7509111" cy="5760640"/>
          </a:xfrm>
          <a:prstGeom prst="rect">
            <a:avLst/>
          </a:prstGeom>
          <a:noFill/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2195736" y="6407199"/>
            <a:ext cx="6347048" cy="43926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C000"/>
              </a:buClr>
              <a:buNone/>
            </a:pPr>
            <a:r>
              <a:rPr lang="da-DK" sz="1800" dirty="0">
                <a:latin typeface="Helvetica" panose="020B0604020202020204" pitchFamily="34" charset="0"/>
                <a:cs typeface="Helvetica" panose="020B0604020202020204" pitchFamily="34" charset="0"/>
              </a:rPr>
              <a:t>Bestemmes af BÅDE temperatur OG nedbør</a:t>
            </a:r>
          </a:p>
        </p:txBody>
      </p:sp>
    </p:spTree>
    <p:extLst>
      <p:ext uri="{BB962C8B-B14F-4D97-AF65-F5344CB8AC3E}">
        <p14:creationId xmlns:p14="http://schemas.microsoft.com/office/powerpoint/2010/main" val="168796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>
                <a:latin typeface="Helvetica" pitchFamily="34" charset="0"/>
                <a:cs typeface="Helvetica" pitchFamily="34" charset="0"/>
              </a:rPr>
              <a:t>Plantebælte bestemmelse</a:t>
            </a:r>
            <a:endParaRPr lang="da-DK" sz="3200" dirty="0"/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514889"/>
              </p:ext>
            </p:extLst>
          </p:nvPr>
        </p:nvGraphicFramePr>
        <p:xfrm>
          <a:off x="395536" y="1124744"/>
          <a:ext cx="8229600" cy="184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832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Det tropiske klimabælte</a:t>
                      </a:r>
                      <a:endParaRPr lang="da-DK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Regnskov</a:t>
                      </a:r>
                      <a:endParaRPr lang="da-DK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Helårsregn – måske kort tørtid – Over 150 cm regn pr. år. </a:t>
                      </a:r>
                      <a:endParaRPr lang="da-DK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Savanne</a:t>
                      </a:r>
                      <a:endParaRPr lang="da-DK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Tørtid 3 til 5 måneder</a:t>
                      </a:r>
                      <a:endParaRPr lang="da-DK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Busksteppe</a:t>
                      </a:r>
                      <a:endParaRPr lang="da-DK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Tørtid 5 – 7 måneder </a:t>
                      </a:r>
                      <a:endParaRPr lang="da-DK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Ørken</a:t>
                      </a:r>
                      <a:endParaRPr lang="da-DK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Tørtid 7 til 11 måneder</a:t>
                      </a:r>
                      <a:endParaRPr lang="da-DK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15D69D86-E9C3-261B-F76D-77E29CC7C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3017990"/>
            <a:ext cx="4392488" cy="380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77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9DF4C15-B5AC-F820-BF30-14ADF3EC7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456" y="332656"/>
            <a:ext cx="8131088" cy="191832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75AAD90-79F8-6186-4FB0-1241FC3CC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2643107"/>
            <a:ext cx="4304926" cy="388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6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535112"/>
              </p:ext>
            </p:extLst>
          </p:nvPr>
        </p:nvGraphicFramePr>
        <p:xfrm>
          <a:off x="457200" y="332656"/>
          <a:ext cx="8229600" cy="25683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Det </a:t>
                      </a:r>
                      <a:r>
                        <a:rPr kumimoji="0" lang="da-DK" sz="1800" kern="1200" dirty="0">
                          <a:effectLst/>
                        </a:rPr>
                        <a:t>tempererede</a:t>
                      </a:r>
                      <a:r>
                        <a:rPr lang="da-DK" dirty="0"/>
                        <a:t> klimabælte</a:t>
                      </a:r>
                      <a:endParaRPr lang="da-DK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Løvskov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Nedbør hele året – mere end 5 måneder eller derover har mere end 8</a:t>
                      </a:r>
                      <a:r>
                        <a:rPr lang="da-DK" sz="1600">
                          <a:effectLst/>
                          <a:sym typeface="Symbol"/>
                        </a:rPr>
                        <a:t></a:t>
                      </a:r>
                      <a:r>
                        <a:rPr lang="da-DK" sz="1600">
                          <a:effectLst/>
                        </a:rPr>
                        <a:t> C i gennemsnit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Nåleskov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Nedbør hele året – 5 måneder eller derover har under 8</a:t>
                      </a:r>
                      <a:r>
                        <a:rPr lang="da-DK" sz="1600">
                          <a:effectLst/>
                          <a:sym typeface="Symbol"/>
                        </a:rPr>
                        <a:t></a:t>
                      </a:r>
                      <a:r>
                        <a:rPr lang="da-DK" sz="1600">
                          <a:effectLst/>
                        </a:rPr>
                        <a:t> C i gennemsnit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Græssteppe</a:t>
                      </a:r>
                      <a:endParaRPr lang="da-DK" sz="2000" b="0" dirty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Sparsom nedbør – hovedsagelig sommerregn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Busksteppe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Tørt – meget lidt regn i alle måneder</a:t>
                      </a:r>
                      <a:endParaRPr lang="da-DK" sz="2000" b="0" dirty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Ørken</a:t>
                      </a:r>
                      <a:endParaRPr lang="da-DK" sz="2000" b="0" dirty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Tørt hele året</a:t>
                      </a:r>
                      <a:endParaRPr lang="da-DK" sz="2000" b="0" dirty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6987F0CE-8606-3E41-074A-34D9B02C3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05046"/>
            <a:ext cx="2664296" cy="380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9F7A7AF-5543-59C0-5DF6-E698051FB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00978"/>
            <a:ext cx="2664296" cy="380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592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6">
            <a:extLst>
              <a:ext uri="{FF2B5EF4-FFF2-40B4-BE49-F238E27FC236}">
                <a16:creationId xmlns:a16="http://schemas.microsoft.com/office/drawing/2014/main" id="{D703060D-DEDE-268C-D54C-3F4720E350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018977"/>
              </p:ext>
            </p:extLst>
          </p:nvPr>
        </p:nvGraphicFramePr>
        <p:xfrm>
          <a:off x="457200" y="620688"/>
          <a:ext cx="822960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>
                          <a:effectLst/>
                        </a:rPr>
                        <a:t>Det polare klimabælte</a:t>
                      </a:r>
                      <a:endParaRPr lang="da-DK" b="1" dirty="0">
                        <a:effectLst/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Tundra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Nedbør hele året</a:t>
                      </a:r>
                      <a:endParaRPr lang="da-DK" sz="2000" b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Ørken</a:t>
                      </a:r>
                      <a:endParaRPr lang="da-DK" sz="2000" b="0" dirty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Tørt hele året</a:t>
                      </a:r>
                      <a:endParaRPr lang="da-DK" sz="2000" b="0" dirty="0">
                        <a:effectLst/>
                        <a:latin typeface="Helvetica" pitchFamily="34" charset="0"/>
                        <a:ea typeface="Calibri"/>
                        <a:cs typeface="Helvetic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716D626F-772A-1EEA-90C8-012E0C623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204864"/>
            <a:ext cx="4942333" cy="407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96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Helvetica" pitchFamily="34" charset="0"/>
                <a:cs typeface="Helvetica" pitchFamily="34" charset="0"/>
              </a:rPr>
              <a:t>Hvilke klimabælter?</a:t>
            </a:r>
            <a:endParaRPr lang="da-DK" dirty="0"/>
          </a:p>
        </p:txBody>
      </p:sp>
      <p:pic>
        <p:nvPicPr>
          <p:cNvPr id="5122" name="Picture 2" descr="http://www.galapagos.dk/pic/hydroterm/hydroterm_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760" y="1646238"/>
            <a:ext cx="3773479" cy="4525962"/>
          </a:xfrm>
          <a:prstGeom prst="rect">
            <a:avLst/>
          </a:prstGeom>
          <a:blipFill dpi="0" rotWithShape="1">
            <a:blip r:embed="rId4">
              <a:alphaModFix amt="30000"/>
            </a:blip>
            <a:srcRect/>
            <a:stretch>
              <a:fillRect/>
            </a:stretch>
          </a:blipFill>
        </p:spPr>
      </p:pic>
      <p:pic>
        <p:nvPicPr>
          <p:cNvPr id="5124" name="Picture 4" descr="http://www.galapagos.dk/pic/hydroterm/hydroterm_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" y="1646238"/>
            <a:ext cx="3773479" cy="4525962"/>
          </a:xfrm>
          <a:prstGeom prst="rect">
            <a:avLst/>
          </a:prstGeom>
          <a:blipFill>
            <a:blip r:embed="rId6">
              <a:alphaModFix amt="30000"/>
            </a:blip>
            <a:tile tx="0" ty="0" sx="100000" sy="100000" flip="none" algn="tl"/>
          </a:blipFill>
        </p:spPr>
      </p:pic>
      <p:sp>
        <p:nvSpPr>
          <p:cNvPr id="7" name="Rektangel 6"/>
          <p:cNvSpPr/>
          <p:nvPr/>
        </p:nvSpPr>
        <p:spPr>
          <a:xfrm>
            <a:off x="3923928" y="3933056"/>
            <a:ext cx="360040" cy="216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8100392" y="3933056"/>
            <a:ext cx="360040" cy="216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670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Helvetica" pitchFamily="34" charset="0"/>
                <a:cs typeface="Helvetica" pitchFamily="34" charset="0"/>
              </a:rPr>
              <a:t>Øvelse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46237"/>
            <a:ext cx="8435280" cy="4526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b="1" dirty="0">
                <a:latin typeface="Helvetica" pitchFamily="34" charset="0"/>
                <a:cs typeface="Helvetica" pitchFamily="34" charset="0"/>
              </a:rPr>
              <a:t>Bestemmelse af klima og plantebælter!</a:t>
            </a:r>
          </a:p>
          <a:p>
            <a:pPr marL="925830" lvl="1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Kig på akserne og diagrammerne for temperatur og nedbør. Hvilken skala bruges?</a:t>
            </a:r>
          </a:p>
          <a:p>
            <a:pPr marL="925830" lvl="1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Bestem klimazone ud fra temperatur data.</a:t>
            </a:r>
          </a:p>
          <a:p>
            <a:pPr marL="925830" lvl="1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Hvis tempereret, er det kyst- eller fastlandsklima?</a:t>
            </a:r>
          </a:p>
          <a:p>
            <a:pPr marL="925830" lvl="1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Bestem ud fra nedbørsdata hvilket plantebælte indenfor klimazonen der er tale om.</a:t>
            </a:r>
          </a:p>
          <a:p>
            <a:pPr marL="925830" lvl="1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Giv et bud på hvor </a:t>
            </a:r>
            <a:r>
              <a:rPr lang="da-DK" dirty="0" err="1">
                <a:latin typeface="Helvetica" pitchFamily="34" charset="0"/>
                <a:cs typeface="Helvetica" pitchFamily="34" charset="0"/>
              </a:rPr>
              <a:t>hydrotermfigurerne</a:t>
            </a:r>
            <a:r>
              <a:rPr lang="da-DK" dirty="0">
                <a:latin typeface="Helvetica" pitchFamily="34" charset="0"/>
                <a:cs typeface="Helvetica" pitchFamily="34" charset="0"/>
              </a:rPr>
              <a:t> er fra.</a:t>
            </a:r>
          </a:p>
        </p:txBody>
      </p:sp>
    </p:spTree>
    <p:extLst>
      <p:ext uri="{BB962C8B-B14F-4D97-AF65-F5344CB8AC3E}">
        <p14:creationId xmlns:p14="http://schemas.microsoft.com/office/powerpoint/2010/main" val="927674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1D1D92-8D70-5C8C-71EC-6BB90A800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0C7437-B80A-9D5E-5FBF-0BA83BA6F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Helvetica" pitchFamily="34" charset="0"/>
                <a:cs typeface="Helvetica" pitchFamily="34" charset="0"/>
              </a:rPr>
              <a:t>Øvelse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78BCD6-D936-F461-4461-9995BE00A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6237"/>
            <a:ext cx="843528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>
                <a:latin typeface="Helvetica" pitchFamily="34" charset="0"/>
                <a:cs typeface="Helvetica" pitchFamily="34" charset="0"/>
              </a:rPr>
              <a:t>Bestemmelse af klimazone og plantebælte</a:t>
            </a:r>
          </a:p>
          <a:p>
            <a:pPr marL="411480" lvl="1" indent="0">
              <a:buNone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Find klimadata for jeres lande og bestem områdets klimazone og plantebælte ved at:</a:t>
            </a:r>
          </a:p>
          <a:p>
            <a:pPr marL="1268730" lvl="2" indent="-45720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Finde </a:t>
            </a:r>
            <a:r>
              <a:rPr lang="da-DK" dirty="0" err="1">
                <a:latin typeface="Helvetica" pitchFamily="34" charset="0"/>
                <a:cs typeface="Helvetica" pitchFamily="34" charset="0"/>
              </a:rPr>
              <a:t>hydrotermfigurer</a:t>
            </a:r>
            <a:r>
              <a:rPr lang="da-DK" dirty="0">
                <a:latin typeface="Helvetica" pitchFamily="34" charset="0"/>
                <a:cs typeface="Helvetica" pitchFamily="34" charset="0"/>
              </a:rPr>
              <a:t> for jeres lande/område</a:t>
            </a:r>
          </a:p>
          <a:p>
            <a:pPr marL="1268730" lvl="2" indent="-45720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Kigge på akserne og diagrammerne for temperatur og nedbør. Hvilken skala bruges?</a:t>
            </a:r>
          </a:p>
          <a:p>
            <a:pPr marL="1325880" lvl="2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Bestem klimazone ud fra temperaturdata.</a:t>
            </a:r>
          </a:p>
          <a:p>
            <a:pPr marL="1783080" lvl="3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Hvis tempereret, er det kyst- eller fastlandsklima?</a:t>
            </a:r>
          </a:p>
          <a:p>
            <a:pPr marL="1325880" lvl="2" indent="-514350">
              <a:buFont typeface="+mj-lt"/>
              <a:buAutoNum type="arabicPeriod"/>
            </a:pPr>
            <a:r>
              <a:rPr lang="da-DK" dirty="0">
                <a:latin typeface="Helvetica" pitchFamily="34" charset="0"/>
                <a:cs typeface="Helvetica" pitchFamily="34" charset="0"/>
              </a:rPr>
              <a:t>Bestem ud fra nedbørsdata hvilket plantebælte indenfor klimazonen der er tale om.</a:t>
            </a:r>
          </a:p>
        </p:txBody>
      </p:sp>
    </p:spTree>
    <p:extLst>
      <p:ext uri="{BB962C8B-B14F-4D97-AF65-F5344CB8AC3E}">
        <p14:creationId xmlns:p14="http://schemas.microsoft.com/office/powerpoint/2010/main" val="162099950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BF6DDBD58FB14F8F65E96EC2A97699" ma:contentTypeVersion="15" ma:contentTypeDescription="Opret et nyt dokument." ma:contentTypeScope="" ma:versionID="b5f2ab5f17e28510536de432e6edfda2">
  <xsd:schema xmlns:xsd="http://www.w3.org/2001/XMLSchema" xmlns:xs="http://www.w3.org/2001/XMLSchema" xmlns:p="http://schemas.microsoft.com/office/2006/metadata/properties" xmlns:ns2="c5c9ab9a-915c-4cf1-8a51-f5d301752016" xmlns:ns3="e7b8d6b8-3014-4aea-b7c4-7ed6f0e266e4" targetNamespace="http://schemas.microsoft.com/office/2006/metadata/properties" ma:root="true" ma:fieldsID="c338493263fc225f56cfc48465f8aa9a" ns2:_="" ns3:_="">
    <xsd:import namespace="c5c9ab9a-915c-4cf1-8a51-f5d301752016"/>
    <xsd:import namespace="e7b8d6b8-3014-4aea-b7c4-7ed6f0e266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9ab9a-915c-4cf1-8a51-f5d3017520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d6b8-3014-4aea-b7c4-7ed6f0e266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1E9818-CD66-4744-B5CC-14AC94FAE1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5564F6-949C-4BFF-A838-9932A80D80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9ab9a-915c-4cf1-8a51-f5d301752016"/>
    <ds:schemaRef ds:uri="e7b8d6b8-3014-4aea-b7c4-7ed6f0e266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C44B54-E6AA-40A6-95E5-8C843904039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8354</TotalTime>
  <Words>774</Words>
  <Application>Microsoft Office PowerPoint</Application>
  <PresentationFormat>Skærmshow (4:3)</PresentationFormat>
  <Paragraphs>118</Paragraphs>
  <Slides>13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Arial</vt:lpstr>
      <vt:lpstr>Calibri</vt:lpstr>
      <vt:lpstr>Helvetica</vt:lpstr>
      <vt:lpstr>Noto Sans</vt:lpstr>
      <vt:lpstr>Symbol</vt:lpstr>
      <vt:lpstr>Kontortema</vt:lpstr>
      <vt:lpstr>Naturgrundlaget</vt:lpstr>
      <vt:lpstr>Vahl’s klimainddeling</vt:lpstr>
      <vt:lpstr>PowerPoint-præsentation</vt:lpstr>
      <vt:lpstr>Vahl’s klimainddeling</vt:lpstr>
      <vt:lpstr>Kyst- vs. fastlandsklima</vt:lpstr>
      <vt:lpstr>Plantebælter</vt:lpstr>
      <vt:lpstr>Plantebælte bestemmelse</vt:lpstr>
      <vt:lpstr>PowerPoint-præsentation</vt:lpstr>
      <vt:lpstr>PowerPoint-præsentation</vt:lpstr>
      <vt:lpstr>PowerPoint-præsentation</vt:lpstr>
      <vt:lpstr>Hvilke klimabælter?</vt:lpstr>
      <vt:lpstr>Øvelse</vt:lpstr>
      <vt:lpstr>Øvelse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FG-Data</dc:creator>
  <cp:lastModifiedBy>Thøger Dith Dige</cp:lastModifiedBy>
  <cp:revision>59</cp:revision>
  <dcterms:created xsi:type="dcterms:W3CDTF">2013-06-21T14:21:18Z</dcterms:created>
  <dcterms:modified xsi:type="dcterms:W3CDTF">2025-01-13T14:26:09Z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0x010100C8BF6DDBD58FB14F8F65E96EC2A97699</vt:lpwstr>
  </property>
</Properties>
</file>