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1"/>
  </p:normalViewPr>
  <p:slideViewPr>
    <p:cSldViewPr snapToGrid="0">
      <p:cViewPr varScale="1">
        <p:scale>
          <a:sx n="101" d="100"/>
          <a:sy n="101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73558-B375-B848-A29B-6A6A811FA089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B9228-4921-694D-9564-CD3E5BF1E09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535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8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7DB3D3-7536-2393-F23D-D9D1122CF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A077940-7D89-869F-66BF-88F5A3652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E7AE0F-5DDE-F142-0A99-730CD0A2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561DF4-52A8-FB4B-CB48-D99786B6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EED16B4-571C-B0C4-6F0C-C911241D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6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81317-E8E9-75E1-8BBF-C7D58B66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ED9FDCC-BB71-AF83-8418-20035FEB8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8D6183-B735-0E3D-319C-F95003186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233316-9985-ED19-86EA-F3F4148C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A14B1F-D2DC-1FB7-E6DB-86ED1D286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807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DDC1A16-3DAA-84CD-7F6E-922244DB21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3631534-FC05-8C6A-9BE9-633973E91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D8AF54-1674-09CD-E19C-F7B1C598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65F61D-04C9-7091-CAC4-0295C1B3C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D11167-2D30-4B91-FA21-141B42E73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1749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48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476D3-7A64-6A76-741C-F3BC4E19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166BC8-32E1-D815-B257-CB1508BC5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3D6D12-5AC4-AC02-7993-F51263AD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F73FF5-CBC9-C91C-4EAA-90CD259A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CD53C7-E85C-FD94-F2FF-4A6A10E7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622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B1DA9-F904-624B-7BE7-DE59EB563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AF3B9FA-8A90-C6E5-FAB3-3003BE908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BE62EC-5641-97AB-9A49-7F7E1643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851225-7791-419A-897F-F7247038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BBA807-37B9-C421-D5B1-1765E130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259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34206A-BC16-9D57-19CB-85929026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4B6E51-BB0B-68E0-B58E-EC3EC8B22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E937D6A-A8EE-3C4C-EA9A-98983AAB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BA141F7-F2BF-C594-D313-C1FD2CC9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529278B-52BE-9780-7756-118534A6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50F819E-F5EE-454E-BEBB-B789AF28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077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F754B-C0AE-F585-109C-2C273645A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CA3994E-A5FD-38D1-A0F9-98B5B0C62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A51E0F-0FD9-A349-CA42-C062C83D8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E892FAF-3051-0E0C-98C1-D66793F88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97072D6-923B-2594-7E8C-73419A3FF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9EA7207-5ED4-D2A3-F28C-153C48E62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E4E6B47-3546-30D4-73F9-0B452832A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6BFDECA-9565-9D71-AB9A-0CDF8765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513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AAA00-A66C-DEB0-6335-47D719BB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BBE3537-5171-289F-8074-23E44C20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D045765-D184-2D78-07A3-5954A641B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D43F1F4-1279-3117-BF77-D5E8508E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155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6326B98-9AE0-10C4-C39B-3F9B574F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E01E97C-BE02-EF84-0CD3-741553545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022FCAC-9DEB-BF9B-694A-11DBF684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F6F31-8C3E-9DBD-B4A4-BD1D4B4F0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716B82-A895-4AAA-707F-85CA8CAE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6AB656E-E228-E4EA-F762-F28B32216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7885F2-FA45-AB62-2482-36D5D5FE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09A516E-A62B-0608-172B-8DE49F1A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F487E09-80D0-0F78-817B-FD2ECCDF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800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DA23C-B154-D4BD-755B-3B5FAF7BA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44672C2-1E5E-A51F-8A20-7A72830B51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200C313-B019-0519-C98C-FDBF617FD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607BF45-EA51-8FC1-3822-99D54BBBC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0F06104-FFB1-7A08-7334-E138DCAB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0C595B-5C80-8AB9-2118-5412DDA47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131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CC7B9CA-2E25-6A9D-D729-498A3B363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8AE9A54-AB99-BCD0-3189-72D0A412F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ECBA71-F768-FEC8-EBF5-BD45649C7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E61877-A5B7-CC41-8949-F81E8893482E}" type="datetimeFigureOut">
              <a:rPr lang="da-DK" smtClean="0"/>
              <a:t>30.04.2026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DEA5EA-B62F-1CDD-BBED-FA6613494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B873171-94EC-A4B3-C160-771AAEF21B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22E8F-1F24-2348-AC30-1899CFB562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20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DB1D2-6C2B-5DD4-C444-0CAD120EC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Toulmins</a:t>
            </a:r>
            <a:r>
              <a:rPr lang="da-DK" dirty="0"/>
              <a:t> argumentationsmodel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1A35DB7-FA39-71E8-E77F-00BE7867BA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46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Den enkle model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66928" y="859536"/>
            <a:ext cx="10972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2F6F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tre vigtigste dele i et argument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F6F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Model: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46120" y="2331720"/>
            <a:ext cx="1280160" cy="0"/>
          </a:xfrm>
          <a:prstGeom prst="line">
            <a:avLst/>
          </a:prstGeom>
          <a:noFill/>
          <a:ln w="31750">
            <a:solidFill>
              <a:srgbClr val="2F6FED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da-DK"/>
          </a:p>
        </p:txBody>
      </p:sp>
      <p:sp>
        <p:nvSpPr>
          <p:cNvPr id="6" name="Shape 4"/>
          <p:cNvSpPr/>
          <p:nvPr/>
        </p:nvSpPr>
        <p:spPr>
          <a:xfrm>
            <a:off x="7315200" y="2331720"/>
            <a:ext cx="1280160" cy="0"/>
          </a:xfrm>
          <a:prstGeom prst="line">
            <a:avLst/>
          </a:prstGeom>
          <a:noFill/>
          <a:ln w="31750">
            <a:solidFill>
              <a:srgbClr val="2F6FED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685800" y="1783080"/>
            <a:ext cx="2560320" cy="1143000"/>
          </a:xfrm>
          <a:prstGeom prst="rect">
            <a:avLst/>
          </a:prstGeom>
          <a:solidFill>
            <a:srgbClr val="E8F0FF"/>
          </a:solidFill>
          <a:ln>
            <a:solidFill>
              <a:srgbClr val="2F6FED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 fontScale="92500"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2F6F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Belæg
</a:t>
            </a:r>
            <a:r>
              <a:rPr lang="en-US" sz="21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Begrundelsen:</a:t>
            </a:r>
            <a:endParaRPr lang="en-US" sz="2100" dirty="0"/>
          </a:p>
          <a:p>
            <a:pPr marL="0" indent="0">
              <a:buNone/>
            </a:pPr>
            <a:r>
              <a:rPr lang="en-US" sz="21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hvorfor mener man det?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4617720" y="1783080"/>
            <a:ext cx="2697480" cy="1143000"/>
          </a:xfrm>
          <a:prstGeom prst="rect">
            <a:avLst/>
          </a:prstGeom>
          <a:solidFill>
            <a:srgbClr val="FFF4DE"/>
          </a:solidFill>
          <a:ln>
            <a:solidFill>
              <a:srgbClr val="A36A00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A36A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Hjemmel
</a:t>
            </a:r>
            <a:r>
              <a:rPr lang="en-US" sz="21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 usynlige bro:</a:t>
            </a:r>
            <a:endParaRPr lang="en-US" sz="2100" dirty="0"/>
          </a:p>
          <a:p>
            <a:pPr marL="0" indent="0">
              <a:buNone/>
            </a:pPr>
            <a:r>
              <a:rPr lang="en-US" sz="21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hvorfor støtter belægget påstanden?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8732520" y="1783080"/>
            <a:ext cx="2697480" cy="1143000"/>
          </a:xfrm>
          <a:prstGeom prst="rect">
            <a:avLst/>
          </a:prstGeom>
          <a:solidFill>
            <a:srgbClr val="EAF7EF"/>
          </a:solidFill>
          <a:ln>
            <a:solidFill>
              <a:srgbClr val="237A4A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237A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
</a:t>
            </a:r>
            <a:r>
              <a:rPr lang="en-US" sz="21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man vil overbevise modtageren om.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685800" y="349300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Huske-regel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685800" y="3886200"/>
            <a:ext cx="5120640" cy="123444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pPr marL="0" indent="0">
              <a:buNone/>
            </a:pPr>
            <a:r>
              <a:rPr lang="en-US" sz="162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Belægget er ofte “fordi”-delen.</a:t>
            </a:r>
            <a:endParaRPr lang="en-US" sz="1620" dirty="0"/>
          </a:p>
          <a:p>
            <a:pPr marL="0" indent="0">
              <a:buNone/>
            </a:pPr>
            <a:r>
              <a:rPr lang="en-US" sz="162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Hjemlen er logikken bag belægget.</a:t>
            </a:r>
            <a:endParaRPr lang="en-US" sz="1620" dirty="0"/>
          </a:p>
          <a:p>
            <a:pPr marL="0" indent="0">
              <a:buNone/>
            </a:pPr>
            <a:r>
              <a:rPr lang="en-US" sz="162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Påstanden er det, man vil have modtageren til at acceptere.</a:t>
            </a:r>
            <a:endParaRPr lang="en-US" sz="1620" dirty="0"/>
          </a:p>
        </p:txBody>
      </p:sp>
      <p:sp>
        <p:nvSpPr>
          <p:cNvPr id="12" name="Text 10"/>
          <p:cNvSpPr/>
          <p:nvPr/>
        </p:nvSpPr>
        <p:spPr>
          <a:xfrm>
            <a:off x="6400800" y="349300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Eksempel: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6400800" y="3867912"/>
            <a:ext cx="50749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D7DEEA"/>
            </a:solidFill>
          </a:ln>
        </p:spPr>
        <p:txBody>
          <a:bodyPr wrap="square" lIns="1778" tIns="1778" rIns="1778" bIns="1778" rtlCol="0" anchor="ctr">
            <a:normAutofit/>
          </a:bodyPr>
          <a:lstStyle/>
          <a:p>
            <a:pPr marL="0" indent="0">
              <a:buNone/>
            </a:pPr>
            <a:r>
              <a:rPr lang="en-US" sz="1730" i="1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“Skolen bør starte senere, fordi mange elever er trætte.”</a:t>
            </a:r>
            <a:endParaRPr lang="en-US" sz="1730" dirty="0"/>
          </a:p>
        </p:txBody>
      </p:sp>
      <p:sp>
        <p:nvSpPr>
          <p:cNvPr id="14" name="Text 12"/>
          <p:cNvSpPr/>
          <p:nvPr/>
        </p:nvSpPr>
        <p:spPr>
          <a:xfrm>
            <a:off x="6400800" y="4709160"/>
            <a:ext cx="5074920" cy="914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Påstand: Skolen bør starte senere.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Belæg: Mange elever er trætte.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Hjemmel: Trætte elever lærer dårligere.</a:t>
            </a:r>
            <a:endParaRPr lang="en-US" sz="1580" dirty="0"/>
          </a:p>
        </p:txBody>
      </p:sp>
      <p:sp>
        <p:nvSpPr>
          <p:cNvPr id="15" name="Text 13"/>
          <p:cNvSpPr/>
          <p:nvPr/>
        </p:nvSpPr>
        <p:spPr>
          <a:xfrm>
            <a:off x="548640" y="5989320"/>
            <a:ext cx="10972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B64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 enkle model bruges, når du hurtigt skal finde argumentets kerne.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29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201400" y="6419088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29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Den udvidede model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66928" y="859536"/>
            <a:ext cx="10972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237A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Bruges til en mere grundig analyse af argumenter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Kernen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88920" y="2148840"/>
            <a:ext cx="960120" cy="0"/>
          </a:xfrm>
          <a:prstGeom prst="line">
            <a:avLst/>
          </a:prstGeom>
          <a:noFill/>
          <a:ln w="31750">
            <a:solidFill>
              <a:srgbClr val="237A4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da-DK"/>
          </a:p>
        </p:txBody>
      </p:sp>
      <p:sp>
        <p:nvSpPr>
          <p:cNvPr id="6" name="Shape 4"/>
          <p:cNvSpPr/>
          <p:nvPr/>
        </p:nvSpPr>
        <p:spPr>
          <a:xfrm>
            <a:off x="5897880" y="2148840"/>
            <a:ext cx="960120" cy="0"/>
          </a:xfrm>
          <a:prstGeom prst="line">
            <a:avLst/>
          </a:prstGeom>
          <a:noFill/>
          <a:ln w="31750">
            <a:solidFill>
              <a:srgbClr val="237A4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685800" y="1783080"/>
            <a:ext cx="2103120" cy="868680"/>
          </a:xfrm>
          <a:prstGeom prst="rect">
            <a:avLst/>
          </a:prstGeom>
          <a:solidFill>
            <a:srgbClr val="E8F0FF"/>
          </a:solidFill>
          <a:ln>
            <a:solidFill>
              <a:srgbClr val="2F6FED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>
              <a:buNone/>
            </a:pPr>
            <a:r>
              <a:rPr lang="en-US" sz="1850" b="1" dirty="0">
                <a:solidFill>
                  <a:srgbClr val="2F6F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Belæg
</a:t>
            </a:r>
            <a:r>
              <a:rPr lang="en-US" sz="185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Grunden eller dokumentationen.</a:t>
            </a:r>
            <a:endParaRPr lang="en-US" sz="1850" dirty="0"/>
          </a:p>
        </p:txBody>
      </p:sp>
      <p:sp>
        <p:nvSpPr>
          <p:cNvPr id="8" name="Text 6"/>
          <p:cNvSpPr/>
          <p:nvPr/>
        </p:nvSpPr>
        <p:spPr>
          <a:xfrm>
            <a:off x="3794760" y="1783080"/>
            <a:ext cx="2148840" cy="868680"/>
          </a:xfrm>
          <a:prstGeom prst="rect">
            <a:avLst/>
          </a:prstGeom>
          <a:solidFill>
            <a:srgbClr val="FFF4DE"/>
          </a:solidFill>
          <a:ln>
            <a:solidFill>
              <a:srgbClr val="A36A00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850" b="1" dirty="0">
                <a:solidFill>
                  <a:srgbClr val="A36A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Hjemmel
</a:t>
            </a:r>
            <a:r>
              <a:rPr lang="en-US" sz="185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Reglen/logikken, der forbinder belæg og påstand.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6903720" y="1783080"/>
            <a:ext cx="2148840" cy="868680"/>
          </a:xfrm>
          <a:prstGeom prst="rect">
            <a:avLst/>
          </a:prstGeom>
          <a:solidFill>
            <a:srgbClr val="EAF7EF"/>
          </a:solidFill>
          <a:ln>
            <a:solidFill>
              <a:srgbClr val="237A4A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>
              <a:buNone/>
            </a:pPr>
            <a:r>
              <a:rPr lang="en-US" sz="1850" b="1" dirty="0">
                <a:solidFill>
                  <a:srgbClr val="237A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
</a:t>
            </a:r>
            <a:r>
              <a:rPr lang="en-US" sz="185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afsenderen vil overbevise om.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640080" y="31546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Udvidelser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85800" y="3584448"/>
            <a:ext cx="3063240" cy="1024128"/>
          </a:xfrm>
          <a:prstGeom prst="rect">
            <a:avLst/>
          </a:prstGeom>
          <a:solidFill>
            <a:srgbClr val="F0EDFF"/>
          </a:solidFill>
          <a:ln>
            <a:solidFill>
              <a:srgbClr val="6A4FE8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6A4F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Rygdækning
</a:t>
            </a:r>
            <a:r>
              <a:rPr lang="en-US" sz="18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Støtte til hjemlen, fx forskning, eksperter eller erfaringer.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023360" y="3584448"/>
            <a:ext cx="3063240" cy="1024128"/>
          </a:xfrm>
          <a:prstGeom prst="rect">
            <a:avLst/>
          </a:prstGeom>
          <a:solidFill>
            <a:srgbClr val="EAF7EF"/>
          </a:solidFill>
          <a:ln>
            <a:solidFill>
              <a:srgbClr val="237A4A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37A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Styrkemarkør
</a:t>
            </a:r>
            <a:r>
              <a:rPr lang="en-US" sz="18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Viser hvor sikkert argumentet er: fx “måske”, “ofte” eller “bør”.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60920" y="3584448"/>
            <a:ext cx="3063240" cy="1024128"/>
          </a:xfrm>
          <a:prstGeom prst="rect">
            <a:avLst/>
          </a:prstGeom>
          <a:solidFill>
            <a:srgbClr val="FDECEC"/>
          </a:solidFill>
          <a:ln>
            <a:solidFill>
              <a:srgbClr val="B44A4A">
                <a:alpha val="85000"/>
              </a:srgbClr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B44A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Gendrivelse
</a:t>
            </a:r>
            <a:r>
              <a:rPr lang="en-US" sz="180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Indvendinger eller undtagelser, der kan svække argumentet.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85800" y="5029200"/>
            <a:ext cx="6400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Sådan kan du bruge den: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85800" y="5394960"/>
            <a:ext cx="7406640" cy="8229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Find først påstanden.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Find belægget, ofte efter “fordi”.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Spørg: Hvilken logik forbinder dem?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Tilføj rygdækning, styrkemarkør og gendrivelse.</a:t>
            </a:r>
            <a:endParaRPr lang="en-US" sz="1480" dirty="0"/>
          </a:p>
        </p:txBody>
      </p:sp>
      <p:sp>
        <p:nvSpPr>
          <p:cNvPr id="16" name="Text 14"/>
          <p:cNvSpPr/>
          <p:nvPr/>
        </p:nvSpPr>
        <p:spPr>
          <a:xfrm>
            <a:off x="8458200" y="5257800"/>
            <a:ext cx="2743200" cy="685800"/>
          </a:xfrm>
          <a:prstGeom prst="rect">
            <a:avLst/>
          </a:prstGeom>
          <a:solidFill>
            <a:srgbClr val="FFFFFF"/>
          </a:solidFill>
          <a:ln>
            <a:solidFill>
              <a:srgbClr val="D7DEE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37A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Udvidet model = enkel model + nuancer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29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201400" y="6419088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29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93192"/>
            <a:ext cx="80467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Mobiltelefoner i timerne</a:t>
            </a:r>
            <a:endParaRPr lang="en-US" sz="3100" dirty="0"/>
          </a:p>
        </p:txBody>
      </p:sp>
      <p:sp>
        <p:nvSpPr>
          <p:cNvPr id="3" name="Text 1"/>
          <p:cNvSpPr/>
          <p:nvPr/>
        </p:nvSpPr>
        <p:spPr>
          <a:xfrm>
            <a:off x="56692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2F6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Argumentet: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1110996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6DDEB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566928" y="1499616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i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“Mobiltelefoner bør ikke bruges i timerne, fordi de forstyrrer elevernes koncentration.”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657600" cy="1847088"/>
          </a:xfrm>
          <a:prstGeom prst="rect">
            <a:avLst/>
          </a:prstGeom>
          <a:solidFill>
            <a:srgbClr val="EAF1FF"/>
          </a:solidFill>
          <a:ln w="12700">
            <a:solidFill>
              <a:srgbClr val="2F6BFF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576072" y="2788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2F6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76072" y="32461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Mobiltelefoner bør ikke</a:t>
            </a:r>
            <a:endParaRPr lang="en-US" sz="1950" dirty="0"/>
          </a:p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bruges i timerne.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498848" y="24048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4498848" y="3246120"/>
            <a:ext cx="685800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Belæg: De forstyrrer elevernes koncentration.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Hjemmel: Det, der forstyrrer koncentrationen, bør ikke bruges i undervisningen.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Rygdækning: Læreres erfaringer eller undersøgelser kan vise, at mobiler skaber uro og mindre fokus.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Styrkemarkør: Ordet “bør” viser, at det er en anbefaling eller regel.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Gendrivelse: Mobiler kan dog bruges fagligt, fx til research, ordbøger eller quizzer.</a:t>
            </a:r>
            <a:endParaRPr lang="en-US" sz="1560" dirty="0"/>
          </a:p>
        </p:txBody>
      </p:sp>
      <p:sp>
        <p:nvSpPr>
          <p:cNvPr id="11" name="Text 9"/>
          <p:cNvSpPr/>
          <p:nvPr/>
        </p:nvSpPr>
        <p:spPr>
          <a:xfrm>
            <a:off x="548640" y="6099048"/>
            <a:ext cx="9784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6470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Husk: Belægget er begrundelsen. Hjemlen er den usynlige bro mellem belæg og påstand.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24688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8994A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814048" y="6473952"/>
            <a:ext cx="91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dirty="0">
                <a:solidFill>
                  <a:srgbClr val="79839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93192"/>
            <a:ext cx="80467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Senere skolestart</a:t>
            </a:r>
            <a:endParaRPr lang="en-US" sz="3100" dirty="0"/>
          </a:p>
        </p:txBody>
      </p:sp>
      <p:sp>
        <p:nvSpPr>
          <p:cNvPr id="3" name="Text 1"/>
          <p:cNvSpPr/>
          <p:nvPr/>
        </p:nvSpPr>
        <p:spPr>
          <a:xfrm>
            <a:off x="56692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237A4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Argumentet: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1110996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6DDEB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566928" y="1499616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i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“Skolen bør starte senere om morgenen, fordi mange elever er trætte.”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657600" cy="1847088"/>
          </a:xfrm>
          <a:prstGeom prst="rect">
            <a:avLst/>
          </a:prstGeom>
          <a:solidFill>
            <a:srgbClr val="EAF7EF"/>
          </a:solidFill>
          <a:ln w="12700">
            <a:solidFill>
              <a:srgbClr val="237A44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576072" y="2788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237A4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76072" y="32461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Skolen bør starte senere</a:t>
            </a:r>
            <a:endParaRPr lang="en-US" sz="1950" dirty="0"/>
          </a:p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om morgenen.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498848" y="24048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4498848" y="3246120"/>
            <a:ext cx="685800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Belæg: Mange elever er trætte om morgenen.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Hjemmel: Hvis elever er trætte, lærer de dårligere og har sværere ved at koncentrere sig.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Rygdækning: Søvnforskning eller læreres erfaringer kan støtte, at søvn påvirker læring og fokus.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Styrkemarkør: Ordet “bør” viser en anbefaling — ikke en absolut sandhed.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Gendrivelse: Senere skolestart kan give problemer med transport, fritidsaktiviteter eller forældres arbejdstider.</a:t>
            </a:r>
            <a:endParaRPr lang="en-US" sz="1560" dirty="0"/>
          </a:p>
        </p:txBody>
      </p:sp>
      <p:sp>
        <p:nvSpPr>
          <p:cNvPr id="11" name="Text 9"/>
          <p:cNvSpPr/>
          <p:nvPr/>
        </p:nvSpPr>
        <p:spPr>
          <a:xfrm>
            <a:off x="548640" y="6099048"/>
            <a:ext cx="9784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6470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Husk: Belægget er begrundelsen. Hjemlen er den usynlige bro mellem belæg og påstand.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24688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8994A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814048" y="6473952"/>
            <a:ext cx="91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dirty="0">
                <a:solidFill>
                  <a:srgbClr val="79839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93192"/>
            <a:ext cx="80467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Mere læsning i fritiden</a:t>
            </a:r>
            <a:endParaRPr lang="en-US" sz="3100" dirty="0"/>
          </a:p>
        </p:txBody>
      </p:sp>
      <p:sp>
        <p:nvSpPr>
          <p:cNvPr id="3" name="Text 1"/>
          <p:cNvSpPr/>
          <p:nvPr/>
        </p:nvSpPr>
        <p:spPr>
          <a:xfrm>
            <a:off x="56692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D46A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Argumentet: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1110996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6DDEB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566928" y="1499616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i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“Elever bør læse mere i fritiden, fordi det styrker deres ordforråd.”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657600" cy="1847088"/>
          </a:xfrm>
          <a:prstGeom prst="rect">
            <a:avLst/>
          </a:prstGeom>
          <a:solidFill>
            <a:srgbClr val="FFF0E6"/>
          </a:solidFill>
          <a:ln w="12700">
            <a:solidFill>
              <a:srgbClr val="D46A1F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576072" y="2788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46A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76072" y="32461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Elever bør læse mere</a:t>
            </a:r>
            <a:endParaRPr lang="en-US" sz="1950" dirty="0"/>
          </a:p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 fritiden.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498848" y="24048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4498848" y="3246120"/>
            <a:ext cx="685800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Belæg: Læsning styrker elevernes ordforråd.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Hjemmel: Hvis noget styrker ordforrådet, kan det hjælpe eleverne med at blive bedre til sprog og forståelse.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Rygdækning: Lærere og undersøgelser kan pege på, at læsning udvikler ordforråd og læseforståelse.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Styrkemarkør: Ordet “bør” viser, at det er en anbefaling.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Gendrivelse: Nogle elever har travlt eller foretrækker andre måder at lære på, fx lydbøger.</a:t>
            </a:r>
            <a:endParaRPr lang="en-US" sz="1560" dirty="0"/>
          </a:p>
        </p:txBody>
      </p:sp>
      <p:sp>
        <p:nvSpPr>
          <p:cNvPr id="11" name="Text 9"/>
          <p:cNvSpPr/>
          <p:nvPr/>
        </p:nvSpPr>
        <p:spPr>
          <a:xfrm>
            <a:off x="548640" y="6099048"/>
            <a:ext cx="9784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6470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Husk: Belægget er begrundelsen. Hjemlen er den usynlige bro mellem belæg og påstand.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24688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8994A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814048" y="6473952"/>
            <a:ext cx="91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dirty="0">
                <a:solidFill>
                  <a:srgbClr val="79839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93192"/>
            <a:ext cx="80467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Mere gruppearbejde</a:t>
            </a:r>
            <a:endParaRPr lang="en-US" sz="3100" dirty="0"/>
          </a:p>
        </p:txBody>
      </p:sp>
      <p:sp>
        <p:nvSpPr>
          <p:cNvPr id="3" name="Text 1"/>
          <p:cNvSpPr/>
          <p:nvPr/>
        </p:nvSpPr>
        <p:spPr>
          <a:xfrm>
            <a:off x="56692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6B45D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Argumentet: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1110996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6DDEB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566928" y="1499616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i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“Der bør være mere gruppearbejde i skolen, fordi eleverne lærer af hinanden.”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657600" cy="1847088"/>
          </a:xfrm>
          <a:prstGeom prst="rect">
            <a:avLst/>
          </a:prstGeom>
          <a:solidFill>
            <a:srgbClr val="F1ECFF"/>
          </a:solidFill>
          <a:ln w="12700">
            <a:solidFill>
              <a:srgbClr val="6B45D9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576072" y="2788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6B45D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Påstand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76072" y="32461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Der bør være mere</a:t>
            </a:r>
            <a:endParaRPr lang="en-US" sz="1950" dirty="0"/>
          </a:p>
          <a:p>
            <a:pPr marL="0" indent="0">
              <a:buNone/>
            </a:pPr>
            <a:r>
              <a:rPr lang="en-US" sz="1950" b="1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gruppearbejde i skolen.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498848" y="24048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8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4498848" y="3246120"/>
            <a:ext cx="685800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Belæg: Eleverne lærer af hinanden.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Hjemmel: Når elever kan forklare og diskutere fagligt stof sammen, kan de forstå det bedre.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Rygdækning: Læreres erfaringer eller pædagogisk viden kan støtte, at samarbejde kan styrke læring.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Styrkemarkør: Ordet “bør” viser en vurdering eller anbefaling.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18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Gendrivelse: Gruppearbejde virker ikke altid, hvis nogle elever ikke bidrager, eller gruppen mister fokus.</a:t>
            </a:r>
            <a:endParaRPr lang="en-US" sz="1560" dirty="0"/>
          </a:p>
        </p:txBody>
      </p:sp>
      <p:sp>
        <p:nvSpPr>
          <p:cNvPr id="11" name="Text 9"/>
          <p:cNvSpPr/>
          <p:nvPr/>
        </p:nvSpPr>
        <p:spPr>
          <a:xfrm>
            <a:off x="548640" y="6099048"/>
            <a:ext cx="9784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6470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Husk: Belægget er begrundelsen. Hjemlen er den usynlige bro mellem belæg og påstand.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246888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8994A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Toulmins argumentationsmodel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814048" y="6473952"/>
            <a:ext cx="91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dirty="0">
                <a:solidFill>
                  <a:srgbClr val="79839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341851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767</Words>
  <Application>Microsoft Macintosh PowerPoint</Application>
  <PresentationFormat>Widescreen</PresentationFormat>
  <Paragraphs>105</Paragraphs>
  <Slides>7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Toulmins argumentationsmodel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Palle Veje Rasmussen</dc:creator>
  <cp:lastModifiedBy>Palle Veje Rasmussen</cp:lastModifiedBy>
  <cp:revision>1</cp:revision>
  <dcterms:created xsi:type="dcterms:W3CDTF">2026-04-30T16:03:23Z</dcterms:created>
  <dcterms:modified xsi:type="dcterms:W3CDTF">2026-04-30T16:18:40Z</dcterms:modified>
</cp:coreProperties>
</file>