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4" r:id="rId4"/>
    <p:sldId id="274" r:id="rId5"/>
    <p:sldId id="275" r:id="rId6"/>
    <p:sldId id="268" r:id="rId7"/>
    <p:sldId id="272" r:id="rId8"/>
    <p:sldId id="271" r:id="rId9"/>
    <p:sldId id="257" r:id="rId10"/>
    <p:sldId id="276" r:id="rId11"/>
    <p:sldId id="270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72C53C26-EFCB-4334-BC39-1830CAF551FE}"/>
    <pc:docChg chg="custSel modSld">
      <pc:chgData name="Troels Kjems Petersen" userId="d50d9817-7fa7-4ee2-9878-28660974c4b1" providerId="ADAL" clId="{72C53C26-EFCB-4334-BC39-1830CAF551FE}" dt="2023-08-10T09:06:52.480" v="2" actId="14100"/>
      <pc:docMkLst>
        <pc:docMk/>
      </pc:docMkLst>
      <pc:sldChg chg="modSp modAnim">
        <pc:chgData name="Troels Kjems Petersen" userId="d50d9817-7fa7-4ee2-9878-28660974c4b1" providerId="ADAL" clId="{72C53C26-EFCB-4334-BC39-1830CAF551FE}" dt="2023-08-10T09:06:52.480" v="2" actId="14100"/>
        <pc:sldMkLst>
          <pc:docMk/>
          <pc:sldMk cId="2012818859" sldId="275"/>
        </pc:sldMkLst>
        <pc:spChg chg="mod">
          <ac:chgData name="Troels Kjems Petersen" userId="d50d9817-7fa7-4ee2-9878-28660974c4b1" providerId="ADAL" clId="{72C53C26-EFCB-4334-BC39-1830CAF551FE}" dt="2023-08-10T09:06:47.772" v="1" actId="27636"/>
          <ac:spMkLst>
            <pc:docMk/>
            <pc:sldMk cId="2012818859" sldId="275"/>
            <ac:spMk id="3" creationId="{00000000-0000-0000-0000-000000000000}"/>
          </ac:spMkLst>
        </pc:spChg>
        <pc:spChg chg="mod">
          <ac:chgData name="Troels Kjems Petersen" userId="d50d9817-7fa7-4ee2-9878-28660974c4b1" providerId="ADAL" clId="{72C53C26-EFCB-4334-BC39-1830CAF551FE}" dt="2023-08-10T09:06:52.480" v="2" actId="14100"/>
          <ac:spMkLst>
            <pc:docMk/>
            <pc:sldMk cId="2012818859" sldId="275"/>
            <ac:spMk id="6" creationId="{2DAF24B4-8410-4B9B-A1E9-7200C67E7233}"/>
          </ac:spMkLst>
        </pc:spChg>
      </pc:sldChg>
    </pc:docChg>
  </pc:docChgLst>
  <pc:docChgLst>
    <pc:chgData name="Troels Kjems Petersen" userId="d50d9817-7fa7-4ee2-9878-28660974c4b1" providerId="ADAL" clId="{9F363791-814C-4E67-88D5-390DC00957F7}"/>
    <pc:docChg chg="modSld">
      <pc:chgData name="Troels Kjems Petersen" userId="d50d9817-7fa7-4ee2-9878-28660974c4b1" providerId="ADAL" clId="{9F363791-814C-4E67-88D5-390DC00957F7}" dt="2024-08-16T10:48:14.930" v="1" actId="1035"/>
      <pc:docMkLst>
        <pc:docMk/>
      </pc:docMkLst>
      <pc:sldChg chg="modSp mod">
        <pc:chgData name="Troels Kjems Petersen" userId="d50d9817-7fa7-4ee2-9878-28660974c4b1" providerId="ADAL" clId="{9F363791-814C-4E67-88D5-390DC00957F7}" dt="2024-08-16T10:48:14.930" v="1" actId="1035"/>
        <pc:sldMkLst>
          <pc:docMk/>
          <pc:sldMk cId="1429000674" sldId="274"/>
        </pc:sldMkLst>
        <pc:picChg chg="mod">
          <ac:chgData name="Troels Kjems Petersen" userId="d50d9817-7fa7-4ee2-9878-28660974c4b1" providerId="ADAL" clId="{9F363791-814C-4E67-88D5-390DC00957F7}" dt="2024-08-16T10:48:14.930" v="1" actId="1035"/>
          <ac:picMkLst>
            <pc:docMk/>
            <pc:sldMk cId="1429000674" sldId="274"/>
            <ac:picMk id="5" creationId="{A5DE8D94-552E-4983-A38F-B8CEC9E0B7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5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42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882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63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43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6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5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74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22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77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6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CB2B-67E3-48CD-96E6-27567031D0E9}" type="datetimeFigureOut">
              <a:rPr lang="da-DK" smtClean="0"/>
              <a:t>16-08-2024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3451-80BE-4875-B1E6-ECD272E85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80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6"/>
            <a:ext cx="12191999" cy="693096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1600199"/>
            <a:ext cx="12067953" cy="2634449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EUROPA I OFFENSIVEN (1500-1700)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Reformation, teknologisk udvikling </a:t>
            </a:r>
          </a:p>
        </p:txBody>
      </p:sp>
    </p:spTree>
    <p:extLst>
      <p:ext uri="{BB962C8B-B14F-4D97-AF65-F5344CB8AC3E}">
        <p14:creationId xmlns:p14="http://schemas.microsoft.com/office/powerpoint/2010/main" val="351902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/>
              <a:t>Dagens hovedpointe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 Europas kaotiske tilstand med mange stater var grundlaget for en modernisering og udvikling i de europæiske lande </a:t>
            </a:r>
          </a:p>
          <a:p>
            <a:pPr marL="0" indent="0">
              <a:buNone/>
            </a:pPr>
            <a:endParaRPr lang="da-DK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b="1" dirty="0">
                <a:sym typeface="Wingdings" panose="05000000000000000000" pitchFamily="2" charset="2"/>
              </a:rPr>
              <a:t></a:t>
            </a:r>
            <a:r>
              <a:rPr lang="da-DK" b="1" dirty="0"/>
              <a:t> der var BEHOV for en udvikling. De andre civilisationer (Mellemøsten og Kina) var perfekte præ-moderne samfund, hvor det gik godt, så derfor behøves de ikke at udvikle sig. </a:t>
            </a:r>
          </a:p>
        </p:txBody>
      </p:sp>
    </p:spTree>
    <p:extLst>
      <p:ext uri="{BB962C8B-B14F-4D97-AF65-F5344CB8AC3E}">
        <p14:creationId xmlns:p14="http://schemas.microsoft.com/office/powerpoint/2010/main" val="2114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19712" y="2273824"/>
            <a:ext cx="2538274" cy="3063875"/>
          </a:xfrm>
        </p:spPr>
        <p:txBody>
          <a:bodyPr>
            <a:normAutofit fontScale="90000"/>
          </a:bodyPr>
          <a:lstStyle/>
          <a:p>
            <a:r>
              <a:rPr lang="da-DK" sz="3100" b="1" dirty="0"/>
              <a:t>Næste gang: </a:t>
            </a:r>
            <a:br>
              <a:rPr lang="da-DK" sz="3100" dirty="0"/>
            </a:br>
            <a:r>
              <a:rPr lang="da-DK" sz="3100" dirty="0"/>
              <a:t>Hvorfor begynder de europæiske lande at rejse ud og kolonisere andre verdensdele i 1500-1700?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55" y="0"/>
            <a:ext cx="9101959" cy="6904141"/>
          </a:xfrm>
        </p:spPr>
      </p:pic>
    </p:spTree>
    <p:extLst>
      <p:ext uri="{BB962C8B-B14F-4D97-AF65-F5344CB8AC3E}">
        <p14:creationId xmlns:p14="http://schemas.microsoft.com/office/powerpoint/2010/main" val="21399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 lnSpcReduction="1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lvl="0" algn="l"/>
            <a:r>
              <a:rPr lang="da-DK" sz="3300" b="1" dirty="0"/>
              <a:t>1. Hvordan ser verden ud før 1500 og hvad er specielt ved Europa?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Reformationen – yderligere splittelse i Europa</a:t>
            </a:r>
          </a:p>
          <a:p>
            <a:pPr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Teknologisk udvikling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4. </a:t>
            </a:r>
            <a:r>
              <a:rPr lang="da-DK" sz="3300" b="1"/>
              <a:t>Opsamling </a:t>
            </a:r>
            <a:endParaRPr lang="da-DK" sz="3300" b="1" dirty="0"/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5D891F3-2DB0-40C3-A71B-633730DFB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89" y="0"/>
            <a:ext cx="13271957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DAF24B4-8410-4B9B-A1E9-7200C67E7233}"/>
              </a:ext>
            </a:extLst>
          </p:cNvPr>
          <p:cNvSpPr/>
          <p:nvPr/>
        </p:nvSpPr>
        <p:spPr>
          <a:xfrm>
            <a:off x="-260094" y="2159436"/>
            <a:ext cx="13238762" cy="22961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6A7BE3-5055-4D39-AA73-47C73561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" y="2249819"/>
            <a:ext cx="112522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da-DK" b="1" dirty="0">
                <a:solidFill>
                  <a:srgbClr val="002060"/>
                </a:solidFill>
              </a:rPr>
            </a:br>
            <a:r>
              <a:rPr lang="da-DK" b="1" dirty="0">
                <a:solidFill>
                  <a:srgbClr val="002060"/>
                </a:solidFill>
              </a:rPr>
              <a:t>Hvordan ser verden ud før 1500 og hvad er specielt ved Europa? </a:t>
            </a:r>
          </a:p>
        </p:txBody>
      </p:sp>
    </p:spTree>
    <p:extLst>
      <p:ext uri="{BB962C8B-B14F-4D97-AF65-F5344CB8AC3E}">
        <p14:creationId xmlns:p14="http://schemas.microsoft.com/office/powerpoint/2010/main" val="366761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291"/>
            <a:ext cx="4103307" cy="3342392"/>
          </a:xfrm>
          <a:prstGeom prst="rect">
            <a:avLst/>
          </a:prstGeom>
        </p:spPr>
      </p:pic>
      <p:pic>
        <p:nvPicPr>
          <p:cNvPr id="5" name="Pladsholder til indhold 6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A5DE8D94-552E-4983-A38F-B8CEC9E0B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18" y="1496291"/>
            <a:ext cx="3859082" cy="3240792"/>
          </a:xfrm>
          <a:prstGeom prst="rect">
            <a:avLst/>
          </a:prstGeom>
        </p:spPr>
      </p:pic>
      <p:pic>
        <p:nvPicPr>
          <p:cNvPr id="6" name="Pladsholder til indhold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0" b="-1014"/>
          <a:stretch/>
        </p:blipFill>
        <p:spPr>
          <a:xfrm>
            <a:off x="8806958" y="1496291"/>
            <a:ext cx="3301968" cy="3240792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006764" y="603739"/>
            <a:ext cx="1039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u="sng" dirty="0"/>
              <a:t>De tre store civilisationer før 1500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50982" y="4838683"/>
            <a:ext cx="298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Europa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909986" y="4786640"/>
            <a:ext cx="298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/>
              <a:t>Osmannerriget</a:t>
            </a:r>
            <a:endParaRPr lang="da-DK" b="1" dirty="0"/>
          </a:p>
        </p:txBody>
      </p:sp>
      <p:sp>
        <p:nvSpPr>
          <p:cNvPr id="10" name="Tekstfelt 9"/>
          <p:cNvSpPr txBox="1"/>
          <p:nvPr/>
        </p:nvSpPr>
        <p:spPr>
          <a:xfrm>
            <a:off x="8806958" y="4737083"/>
            <a:ext cx="298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Kina</a:t>
            </a:r>
          </a:p>
        </p:txBody>
      </p:sp>
    </p:spTree>
    <p:extLst>
      <p:ext uri="{BB962C8B-B14F-4D97-AF65-F5344CB8AC3E}">
        <p14:creationId xmlns:p14="http://schemas.microsoft.com/office/powerpoint/2010/main" val="142900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00" y="-661219"/>
            <a:ext cx="24381500" cy="12598619"/>
          </a:xfrm>
          <a:prstGeom prst="rect">
            <a:avLst/>
          </a:prstGeom>
        </p:spPr>
      </p:pic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2A31024C-C19B-4F1D-87EC-433C691BA84A}"/>
              </a:ext>
            </a:extLst>
          </p:cNvPr>
          <p:cNvSpPr/>
          <p:nvPr/>
        </p:nvSpPr>
        <p:spPr>
          <a:xfrm>
            <a:off x="2888433" y="2792220"/>
            <a:ext cx="7189632" cy="1688851"/>
          </a:xfrm>
          <a:custGeom>
            <a:avLst/>
            <a:gdLst>
              <a:gd name="connsiteX0" fmla="*/ 7189632 w 7189632"/>
              <a:gd name="connsiteY0" fmla="*/ 1239006 h 1688851"/>
              <a:gd name="connsiteX1" fmla="*/ 6570199 w 7189632"/>
              <a:gd name="connsiteY1" fmla="*/ 609741 h 1688851"/>
              <a:gd name="connsiteX2" fmla="*/ 5252677 w 7189632"/>
              <a:gd name="connsiteY2" fmla="*/ 1160348 h 1688851"/>
              <a:gd name="connsiteX3" fmla="*/ 5115025 w 7189632"/>
              <a:gd name="connsiteY3" fmla="*/ 1671625 h 1688851"/>
              <a:gd name="connsiteX4" fmla="*/ 3709012 w 7189632"/>
              <a:gd name="connsiteY4" fmla="*/ 501586 h 1688851"/>
              <a:gd name="connsiteX5" fmla="*/ 4161296 w 7189632"/>
              <a:gd name="connsiteY5" fmla="*/ 196786 h 1688851"/>
              <a:gd name="connsiteX6" fmla="*/ 3502535 w 7189632"/>
              <a:gd name="connsiteY6" fmla="*/ 9974 h 1688851"/>
              <a:gd name="connsiteX7" fmla="*/ 3256728 w 7189632"/>
              <a:gd name="connsiteY7" fmla="*/ 501586 h 1688851"/>
              <a:gd name="connsiteX8" fmla="*/ 3099412 w 7189632"/>
              <a:gd name="connsiteY8" fmla="*/ 599909 h 1688851"/>
              <a:gd name="connsiteX9" fmla="*/ 2411154 w 7189632"/>
              <a:gd name="connsiteY9" fmla="*/ 678567 h 1688851"/>
              <a:gd name="connsiteX10" fmla="*/ 2027696 w 7189632"/>
              <a:gd name="connsiteY10" fmla="*/ 432761 h 1688851"/>
              <a:gd name="connsiteX11" fmla="*/ 1437761 w 7189632"/>
              <a:gd name="connsiteY11" fmla="*/ 255780 h 1688851"/>
              <a:gd name="connsiteX12" fmla="*/ 1604909 w 7189632"/>
              <a:gd name="connsiteY12" fmla="*/ 806386 h 1688851"/>
              <a:gd name="connsiteX13" fmla="*/ 198896 w 7189632"/>
              <a:gd name="connsiteY13" fmla="*/ 265612 h 1688851"/>
              <a:gd name="connsiteX14" fmla="*/ 159567 w 7189632"/>
              <a:gd name="connsiteY14" fmla="*/ 127961 h 168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89632" h="1688851">
                <a:moveTo>
                  <a:pt x="7189632" y="1239006"/>
                </a:moveTo>
                <a:cubicBezTo>
                  <a:pt x="7041328" y="930928"/>
                  <a:pt x="6893025" y="622851"/>
                  <a:pt x="6570199" y="609741"/>
                </a:cubicBezTo>
                <a:cubicBezTo>
                  <a:pt x="6247373" y="596631"/>
                  <a:pt x="5495206" y="983367"/>
                  <a:pt x="5252677" y="1160348"/>
                </a:cubicBezTo>
                <a:cubicBezTo>
                  <a:pt x="5010148" y="1337329"/>
                  <a:pt x="5372302" y="1781419"/>
                  <a:pt x="5115025" y="1671625"/>
                </a:cubicBezTo>
                <a:cubicBezTo>
                  <a:pt x="4857748" y="1561831"/>
                  <a:pt x="3867967" y="747392"/>
                  <a:pt x="3709012" y="501586"/>
                </a:cubicBezTo>
                <a:cubicBezTo>
                  <a:pt x="3550057" y="255780"/>
                  <a:pt x="4195709" y="278721"/>
                  <a:pt x="4161296" y="196786"/>
                </a:cubicBezTo>
                <a:cubicBezTo>
                  <a:pt x="4126883" y="114851"/>
                  <a:pt x="3653296" y="-40826"/>
                  <a:pt x="3502535" y="9974"/>
                </a:cubicBezTo>
                <a:cubicBezTo>
                  <a:pt x="3351774" y="60774"/>
                  <a:pt x="3323915" y="403264"/>
                  <a:pt x="3256728" y="501586"/>
                </a:cubicBezTo>
                <a:cubicBezTo>
                  <a:pt x="3189541" y="599908"/>
                  <a:pt x="3240341" y="570412"/>
                  <a:pt x="3099412" y="599909"/>
                </a:cubicBezTo>
                <a:cubicBezTo>
                  <a:pt x="2958483" y="629406"/>
                  <a:pt x="2589773" y="706425"/>
                  <a:pt x="2411154" y="678567"/>
                </a:cubicBezTo>
                <a:cubicBezTo>
                  <a:pt x="2232535" y="650709"/>
                  <a:pt x="2189928" y="503225"/>
                  <a:pt x="2027696" y="432761"/>
                </a:cubicBezTo>
                <a:cubicBezTo>
                  <a:pt x="1865464" y="362297"/>
                  <a:pt x="1508226" y="193509"/>
                  <a:pt x="1437761" y="255780"/>
                </a:cubicBezTo>
                <a:cubicBezTo>
                  <a:pt x="1367296" y="318051"/>
                  <a:pt x="1811386" y="804747"/>
                  <a:pt x="1604909" y="806386"/>
                </a:cubicBezTo>
                <a:cubicBezTo>
                  <a:pt x="1398432" y="808025"/>
                  <a:pt x="439786" y="378683"/>
                  <a:pt x="198896" y="265612"/>
                </a:cubicBezTo>
                <a:cubicBezTo>
                  <a:pt x="-41994" y="152541"/>
                  <a:pt x="-74769" y="903071"/>
                  <a:pt x="159567" y="127961"/>
                </a:cubicBez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4772784-2BC8-4FBE-B9A8-07AA31B0CF33}"/>
              </a:ext>
            </a:extLst>
          </p:cNvPr>
          <p:cNvSpPr txBox="1"/>
          <p:nvPr/>
        </p:nvSpPr>
        <p:spPr>
          <a:xfrm>
            <a:off x="7364361" y="2967335"/>
            <a:ext cx="181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SILKEVEJEN</a:t>
            </a:r>
            <a:endParaRPr lang="da-DK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DAF24B4-8410-4B9B-A1E9-7200C67E7233}"/>
              </a:ext>
            </a:extLst>
          </p:cNvPr>
          <p:cNvSpPr/>
          <p:nvPr/>
        </p:nvSpPr>
        <p:spPr>
          <a:xfrm>
            <a:off x="-2145072" y="-138223"/>
            <a:ext cx="17256642" cy="736397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97711" y="0"/>
            <a:ext cx="11111023" cy="5879805"/>
          </a:xfrm>
        </p:spPr>
        <p:txBody>
          <a:bodyPr>
            <a:normAutofit lnSpcReduction="10000"/>
          </a:bodyPr>
          <a:lstStyle/>
          <a:p>
            <a:r>
              <a:rPr lang="da-DK" sz="3200" dirty="0"/>
              <a:t>I </a:t>
            </a:r>
            <a:r>
              <a:rPr lang="da-DK" sz="3200" dirty="0" err="1"/>
              <a:t>Euorpa</a:t>
            </a:r>
            <a:r>
              <a:rPr lang="da-DK" sz="3200" dirty="0"/>
              <a:t> er der stor </a:t>
            </a:r>
            <a:r>
              <a:rPr lang="da-DK" sz="3200" dirty="0" err="1"/>
              <a:t>efterspørgelse</a:t>
            </a:r>
            <a:r>
              <a:rPr lang="da-DK" sz="3200" dirty="0"/>
              <a:t> på luksusvarer (te, silke, porcelæn, krydderier) fra Kina og Indien. </a:t>
            </a:r>
          </a:p>
          <a:p>
            <a:r>
              <a:rPr lang="da-DK" sz="3200" dirty="0"/>
              <a:t>Arabiske købmænd (fra Osmannerriget) sad på handelen mellem Kina og Europa</a:t>
            </a:r>
          </a:p>
          <a:p>
            <a:endParaRPr lang="da-DK" sz="3200" dirty="0"/>
          </a:p>
          <a:p>
            <a:r>
              <a:rPr lang="da-DK" sz="3200" b="1" u="sng" dirty="0">
                <a:solidFill>
                  <a:srgbClr val="FF0000"/>
                </a:solidFill>
              </a:rPr>
              <a:t>Konsekvenser</a:t>
            </a:r>
          </a:p>
          <a:p>
            <a:pPr marL="342900" indent="-342900">
              <a:buFontTx/>
              <a:buChar char="-"/>
            </a:pPr>
            <a:r>
              <a:rPr lang="da-DK" sz="3200" b="1" dirty="0">
                <a:solidFill>
                  <a:srgbClr val="0070C0"/>
                </a:solidFill>
              </a:rPr>
              <a:t>Kina: </a:t>
            </a:r>
            <a:r>
              <a:rPr lang="da-DK" sz="3200" b="1" dirty="0"/>
              <a:t>Positivt for økonomien (får en masse europæisk sølv for varerne)</a:t>
            </a:r>
          </a:p>
          <a:p>
            <a:pPr marL="342900" indent="-342900">
              <a:buFontTx/>
              <a:buChar char="-"/>
            </a:pPr>
            <a:r>
              <a:rPr lang="da-DK" sz="3200" b="1" dirty="0" err="1">
                <a:solidFill>
                  <a:srgbClr val="00B050"/>
                </a:solidFill>
              </a:rPr>
              <a:t>Osmannerriget</a:t>
            </a:r>
            <a:r>
              <a:rPr lang="da-DK" sz="3200" b="1" dirty="0">
                <a:solidFill>
                  <a:srgbClr val="00B050"/>
                </a:solidFill>
              </a:rPr>
              <a:t>: </a:t>
            </a:r>
            <a:r>
              <a:rPr lang="da-DK" sz="3200" b="1" dirty="0"/>
              <a:t>Positivt for økonomien (tjener på at være mellemmand)</a:t>
            </a:r>
          </a:p>
          <a:p>
            <a:pPr marL="342900" indent="-342900">
              <a:buFontTx/>
              <a:buChar char="-"/>
            </a:pPr>
            <a:r>
              <a:rPr lang="da-DK" sz="3200" b="1" dirty="0"/>
              <a:t>Europa: Negativt for økonomien (betaler dyrt for luksusvarerne fra Kina via Silkevejen) </a:t>
            </a:r>
          </a:p>
          <a:p>
            <a:pPr marL="342900" indent="-342900">
              <a:buFontTx/>
              <a:buChar char="-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0128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351"/>
            <a:ext cx="12192001" cy="6937249"/>
          </a:xfrm>
        </p:spPr>
      </p:pic>
      <p:sp>
        <p:nvSpPr>
          <p:cNvPr id="4" name="Rektangel 3"/>
          <p:cNvSpPr/>
          <p:nvPr/>
        </p:nvSpPr>
        <p:spPr>
          <a:xfrm>
            <a:off x="0" y="2060027"/>
            <a:ext cx="12978668" cy="2028496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523999" y="17972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/>
              <a:t>REFORMATIONEN I EUROPA</a:t>
            </a:r>
          </a:p>
          <a:p>
            <a:pPr algn="ctr"/>
            <a:r>
              <a:rPr lang="da-DK" sz="3600" b="1" dirty="0">
                <a:solidFill>
                  <a:srgbClr val="FF0000"/>
                </a:solidFill>
              </a:rPr>
              <a:t>En yderligere splittelse i Europa</a:t>
            </a:r>
          </a:p>
          <a:p>
            <a:pPr algn="ctr"/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60336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D2FD3-033B-45F8-B462-E733375A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69978"/>
            <a:ext cx="10853692" cy="1686434"/>
          </a:xfrm>
        </p:spPr>
        <p:txBody>
          <a:bodyPr anchor="t">
            <a:norm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</a:rPr>
              <a:t>Martin Luther og opgøret med den katolske kirke</a:t>
            </a:r>
          </a:p>
        </p:txBody>
      </p:sp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E69FCBD-88A8-44FC-9F75-3BB69F127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b="21971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181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140EB8E7-D830-4EF7-AB45-1142F42DD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t="-363" r="125"/>
          <a:stretch/>
        </p:blipFill>
        <p:spPr>
          <a:xfrm>
            <a:off x="0" y="-27076"/>
            <a:ext cx="12192000" cy="68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4594" y="546536"/>
            <a:ext cx="7556938" cy="56304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b="1" u="sng" dirty="0">
                <a:solidFill>
                  <a:srgbClr val="FF0000"/>
                </a:solidFill>
              </a:rPr>
              <a:t>Teknologisk udvikling – militær revolution</a:t>
            </a:r>
          </a:p>
          <a:p>
            <a:pPr lvl="0">
              <a:buClr>
                <a:srgbClr val="FF0000"/>
              </a:buClr>
            </a:pPr>
            <a:endParaRPr lang="da-DK" dirty="0"/>
          </a:p>
          <a:p>
            <a:pPr lvl="0">
              <a:buClr>
                <a:srgbClr val="FF0000"/>
              </a:buClr>
            </a:pPr>
            <a:r>
              <a:rPr lang="da-DK" dirty="0"/>
              <a:t>Bogtrykkerkunsten førte en informationsrevolution med sig. På hvilke felter fik den betydning? </a:t>
            </a:r>
          </a:p>
          <a:p>
            <a:pPr>
              <a:buClr>
                <a:srgbClr val="FF0000"/>
              </a:buClr>
            </a:pP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/>
              <a:t>Hvilke årsager var der til den militære revolution i 1500-1700-tallet i de europæiske lande? Nævn mere end én årsag. </a:t>
            </a:r>
          </a:p>
          <a:p>
            <a:pPr lvl="0"/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97" y="21562"/>
            <a:ext cx="4067503" cy="68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9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276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EUROPA I OFFENSIVEN (1500-1700)</vt:lpstr>
      <vt:lpstr>PowerPoint-præsentation</vt:lpstr>
      <vt:lpstr> Hvordan ser verden ud før 1500 og hvad er specielt ved Europa? </vt:lpstr>
      <vt:lpstr>PowerPoint-præsentation</vt:lpstr>
      <vt:lpstr>PowerPoint-præsentation</vt:lpstr>
      <vt:lpstr>PowerPoint-præsentation</vt:lpstr>
      <vt:lpstr>Martin Luther og opgøret med den katolske kirke</vt:lpstr>
      <vt:lpstr>PowerPoint-præsentation</vt:lpstr>
      <vt:lpstr>PowerPoint-præsentation</vt:lpstr>
      <vt:lpstr>Dagens hovedpointe</vt:lpstr>
      <vt:lpstr>Næste gang:  Hvorfor begynder de europæiske lande at rejse ud og kolonisere andre verdensdele i 1500-1700?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I OFFENSIVEN</dc:title>
  <dc:creator>Troels Kjems Petersen</dc:creator>
  <cp:lastModifiedBy>Troels Kjems Petersen</cp:lastModifiedBy>
  <cp:revision>10</cp:revision>
  <dcterms:created xsi:type="dcterms:W3CDTF">2020-08-29T18:16:59Z</dcterms:created>
  <dcterms:modified xsi:type="dcterms:W3CDTF">2024-08-16T10:48:18Z</dcterms:modified>
</cp:coreProperties>
</file>