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4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85B4C81B-70C7-4A48-BDC4-EB3BC9731E7B}"/>
    <pc:docChg chg="undo modSld">
      <pc:chgData name="Troels Kjems Petersen" userId="d50d9817-7fa7-4ee2-9878-28660974c4b1" providerId="ADAL" clId="{85B4C81B-70C7-4A48-BDC4-EB3BC9731E7B}" dt="2022-08-29T10:11:15.446" v="146" actId="1076"/>
      <pc:docMkLst>
        <pc:docMk/>
      </pc:docMkLst>
      <pc:sldChg chg="modSp modAnim">
        <pc:chgData name="Troels Kjems Petersen" userId="d50d9817-7fa7-4ee2-9878-28660974c4b1" providerId="ADAL" clId="{85B4C81B-70C7-4A48-BDC4-EB3BC9731E7B}" dt="2022-08-29T10:11:15.446" v="146" actId="1076"/>
        <pc:sldMkLst>
          <pc:docMk/>
          <pc:sldMk cId="3514181328" sldId="269"/>
        </pc:sldMkLst>
        <pc:spChg chg="mod">
          <ac:chgData name="Troels Kjems Petersen" userId="d50d9817-7fa7-4ee2-9878-28660974c4b1" providerId="ADAL" clId="{85B4C81B-70C7-4A48-BDC4-EB3BC9731E7B}" dt="2022-08-29T10:11:11.842" v="145" actId="1076"/>
          <ac:spMkLst>
            <pc:docMk/>
            <pc:sldMk cId="3514181328" sldId="269"/>
            <ac:spMk id="6" creationId="{096F303A-98F0-4F3D-BF2E-110C06A022A2}"/>
          </ac:spMkLst>
        </pc:spChg>
        <pc:spChg chg="mod">
          <ac:chgData name="Troels Kjems Petersen" userId="d50d9817-7fa7-4ee2-9878-28660974c4b1" providerId="ADAL" clId="{85B4C81B-70C7-4A48-BDC4-EB3BC9731E7B}" dt="2022-08-29T10:11:15.446" v="146" actId="1076"/>
          <ac:spMkLst>
            <pc:docMk/>
            <pc:sldMk cId="3514181328" sldId="269"/>
            <ac:spMk id="13" creationId="{1654A03B-E127-46DE-8FB4-6F777B449B7E}"/>
          </ac:spMkLst>
        </pc:spChg>
        <pc:spChg chg="mod">
          <ac:chgData name="Troels Kjems Petersen" userId="d50d9817-7fa7-4ee2-9878-28660974c4b1" providerId="ADAL" clId="{85B4C81B-70C7-4A48-BDC4-EB3BC9731E7B}" dt="2022-08-29T10:11:08.200" v="144" actId="1076"/>
          <ac:spMkLst>
            <pc:docMk/>
            <pc:sldMk cId="3514181328" sldId="269"/>
            <ac:spMk id="14" creationId="{B75DAAC1-7234-446D-8C25-580D9455D943}"/>
          </ac:spMkLst>
        </pc:spChg>
        <pc:spChg chg="mod">
          <ac:chgData name="Troels Kjems Petersen" userId="d50d9817-7fa7-4ee2-9878-28660974c4b1" providerId="ADAL" clId="{85B4C81B-70C7-4A48-BDC4-EB3BC9731E7B}" dt="2022-08-29T10:10:38.055" v="92" actId="1076"/>
          <ac:spMkLst>
            <pc:docMk/>
            <pc:sldMk cId="3514181328" sldId="269"/>
            <ac:spMk id="15" creationId="{A1A5F7A0-4681-43FE-9D06-EF6FF186EAAE}"/>
          </ac:spMkLst>
        </pc:spChg>
      </pc:sldChg>
    </pc:docChg>
  </pc:docChgLst>
  <pc:docChgLst>
    <pc:chgData name="Troels Kjems Petersen" userId="d50d9817-7fa7-4ee2-9878-28660974c4b1" providerId="ADAL" clId="{8CBDC8D1-A883-469E-9CCA-4AFC153CAA1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EE282-2281-4038-A881-F3DB741CF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82A3A17-9AD3-4BD3-B8CF-FBB603848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14F464-52E4-4B8A-A2B1-F1EB2E7B7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5672E8-4117-4D81-8160-708FC119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376E74-E53A-4E99-83E2-30BB4A68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3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3544A-90CF-4AA1-BDDC-6F52C39F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9D56972-B6D5-47B9-A54B-93B7E185F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BC07CE-EC7B-4FFC-8138-0476E5C6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71D5EA5-B8D1-46B7-A216-DFA1FCBB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F2093-556D-42D8-954D-4717A372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237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D6E71FE-4817-4314-B27C-17AE2E9F5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A16ED5A-C3F1-4E75-AF95-67293533A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E0E91AE-C91A-4751-9DA5-5C91A967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7EF6EE-39B6-4FBF-87B6-154C236D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F1BB59-C9BB-4539-81E2-30D330C7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9FEA-E3C9-4C99-A2CF-75BBA61F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8F0889-9A19-41A2-893F-16439288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DB8C23-8DAA-420D-A93F-EE6A39F5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370A01-9596-4759-8705-982EF784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F63033-CA39-40FA-919C-CEF72ED1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35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3500A-BD99-40B2-9761-36DB35F3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A6E35E-CDC2-41B0-8419-03424AC89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711BC1-7F80-4FBB-9603-6DA321CA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1E143A-00EE-4F0A-9D38-E23A2E43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1EB06D-B95B-42CA-ADA5-7B42BAAE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0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FFBF2-1804-4C81-9029-5F6E61CC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2C84E9-893D-4E50-95F9-1B8A4F6B9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7F4512-F230-49A6-8439-19900B5AA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402F9F-14CD-4B91-9E90-8E4C88CC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5618AF-C916-4BAC-8DA5-08ADA3AB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C9182E7-6C93-4078-9430-81B6D466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527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53333-FB42-4E9E-8C91-2EA85F79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C7575EB-BF5F-4FA1-ABCB-34624DED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C2BB915-364C-4386-BDEF-10CA674BC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0C29A8-8A75-4937-9566-898AD1A9C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076FE5-B3A5-421D-BE9F-6938A0A24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0C49062-1729-466B-BE87-8FAB1032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0692650-8DF2-40A7-ABA5-5825F544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47D80E-150F-47C0-9DE2-3AF33CCC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445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59F67-9DB4-43C2-BADD-F0847CEB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6E44AA1-0E55-4943-8FD3-4E1A6A8F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0AA0AC9-D1AA-4191-87EF-433AA0F5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BA57BD-BC72-4C85-B73B-ECC43F49B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6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5D6BB2-A703-4C0F-8993-1D9CC02C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EB83F0B-A658-42A3-AD28-5B549207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2B6248-FF29-4B61-AA46-8ECF5AA60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556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91BC4-B627-49F7-8861-24DEB966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609FB6-5966-48F8-AAF1-25CC03C78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A35431D-3053-4FEB-AA55-0B04FA1F6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7844C3B-03F8-4DC5-8A3E-AA79772D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91E63D1-5B4B-48A7-A0EB-0A324085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3DC298-3B39-45DF-9AB3-D68C1514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2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A7CA8-37B7-4CAE-8E4F-70A852D0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3F800FC-0B62-426D-9AAA-7275C9DF1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9D0EBE-3A26-43E7-A573-8388E220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F56ED7-72DB-448E-81D1-B4B6A2E2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3E260C-864D-42A0-BCB1-16BB9F2D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D31C4B6-E61D-40E8-B10B-A1292C30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711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0339344-DC6F-46DC-91C3-502E607E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014F40-A244-46E2-98E2-BCB3EF292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D8DEAD-AAAF-4DCA-BD51-814DF6BCA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0D2C-BE43-4CCF-B62C-3D190370C8FF}" type="datetimeFigureOut">
              <a:rPr lang="da-DK" smtClean="0"/>
              <a:t>29-08-2022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7CBF8C-0D4B-497F-8C6E-5BFA5D692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B49D108-CCFC-45F8-8607-7DF090FD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C653-1FA4-463C-9653-7CCE6CCFB6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66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A493142-1C6B-4BBB-BAA9-3DA0C9226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39A7D0-B192-4DAE-87B5-C62FD53C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KULTURREVOLUTIONEN</a:t>
            </a:r>
          </a:p>
        </p:txBody>
      </p:sp>
    </p:spTree>
    <p:extLst>
      <p:ext uri="{BB962C8B-B14F-4D97-AF65-F5344CB8AC3E}">
        <p14:creationId xmlns:p14="http://schemas.microsoft.com/office/powerpoint/2010/main" val="162437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52B9240-0718-4E7B-8F3D-9BCC873DB88F}"/>
              </a:ext>
            </a:extLst>
          </p:cNvPr>
          <p:cNvSpPr/>
          <p:nvPr/>
        </p:nvSpPr>
        <p:spPr>
          <a:xfrm>
            <a:off x="0" y="242888"/>
            <a:ext cx="12192000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E46E-AF9B-4DF2-8BC2-C576DFF6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Privatiseringen af økonomien i </a:t>
            </a:r>
            <a:r>
              <a:rPr lang="ja-JP" altLang="da-DK" b="1" u="sng" dirty="0"/>
              <a:t>改革开放 </a:t>
            </a:r>
            <a:r>
              <a:rPr lang="da-DK" b="1" u="sng" dirty="0" err="1"/>
              <a:t>Gǎigé</a:t>
            </a:r>
            <a:r>
              <a:rPr lang="da-DK" b="1" u="sng" dirty="0"/>
              <a:t> </a:t>
            </a:r>
            <a:r>
              <a:rPr lang="da-DK" b="1" u="sng" dirty="0" err="1"/>
              <a:t>Kāifàng</a:t>
            </a:r>
            <a:r>
              <a:rPr lang="da-DK" b="1" u="sng" dirty="0"/>
              <a:t>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173F9C9-DFA6-4A4F-A64C-5C630C13E42D}"/>
              </a:ext>
            </a:extLst>
          </p:cNvPr>
          <p:cNvSpPr txBox="1">
            <a:spLocks/>
          </p:cNvSpPr>
          <p:nvPr/>
        </p:nvSpPr>
        <p:spPr>
          <a:xfrm>
            <a:off x="161925" y="1958975"/>
            <a:ext cx="4276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chemeClr val="bg1"/>
                </a:solidFill>
              </a:rPr>
              <a:t>Økonomisk politik under Kulturrevolutionen (1966-76)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da-DK" dirty="0">
                <a:solidFill>
                  <a:srgbClr val="FF0000"/>
                </a:solidFill>
              </a:rPr>
              <a:t>Kollektivisering af landbruget</a:t>
            </a:r>
          </a:p>
          <a:p>
            <a:pPr>
              <a:buFontTx/>
              <a:buChar char="-"/>
            </a:pPr>
            <a:r>
              <a:rPr lang="da-DK" dirty="0">
                <a:solidFill>
                  <a:srgbClr val="FF0000"/>
                </a:solidFill>
              </a:rPr>
              <a:t>Socialisering af industrien</a:t>
            </a:r>
          </a:p>
          <a:p>
            <a:pPr>
              <a:buFontTx/>
              <a:buChar char="-"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Formål: </a:t>
            </a:r>
            <a:r>
              <a:rPr lang="da-DK" dirty="0">
                <a:solidFill>
                  <a:srgbClr val="FF0000"/>
                </a:solidFill>
              </a:rPr>
              <a:t>At nedlægge al privat ejendom, og skabe perfekt kommunistisk samfund (ideologisk formål)</a:t>
            </a:r>
            <a:endParaRPr lang="da-DK" b="1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FB2AC70-083D-4636-8CA8-AF170DDCBCBD}"/>
              </a:ext>
            </a:extLst>
          </p:cNvPr>
          <p:cNvSpPr txBox="1">
            <a:spLocks/>
          </p:cNvSpPr>
          <p:nvPr/>
        </p:nvSpPr>
        <p:spPr>
          <a:xfrm>
            <a:off x="7345045" y="1958974"/>
            <a:ext cx="4471035" cy="46561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chemeClr val="bg1"/>
                </a:solidFill>
              </a:rPr>
              <a:t>Økonomisk politik under Reform og Åbning (1978-89)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rgbClr val="FF0000"/>
                </a:solidFill>
              </a:rPr>
              <a:t>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da-DK" dirty="0">
                <a:solidFill>
                  <a:srgbClr val="FF0000"/>
                </a:solidFill>
              </a:rPr>
              <a:t>Privatisering af landbruget</a:t>
            </a:r>
          </a:p>
          <a:p>
            <a:pPr>
              <a:buFontTx/>
              <a:buChar char="-"/>
            </a:pPr>
            <a:r>
              <a:rPr lang="da-DK" dirty="0">
                <a:solidFill>
                  <a:srgbClr val="FF0000"/>
                </a:solidFill>
              </a:rPr>
              <a:t>Privatisering af industrien</a:t>
            </a:r>
          </a:p>
          <a:p>
            <a:pPr>
              <a:buFontTx/>
              <a:buChar char="-"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Formål: </a:t>
            </a:r>
            <a:r>
              <a:rPr lang="da-DK" dirty="0">
                <a:solidFill>
                  <a:srgbClr val="FF0000"/>
                </a:solidFill>
              </a:rPr>
              <a:t>At modernisere Kinas socioøkonomi og skabe en markedsøkonomi (pragmatisk/økonomisk formål)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5609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C8F81B-247C-4BBE-B1EB-87BB33C8A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8D9A17-D281-4C0A-A9AD-4E131034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6274590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Etbarnspolitikken – hvilke konsekvenser havde den (positive og negative)?</a:t>
            </a:r>
          </a:p>
        </p:txBody>
      </p:sp>
      <p:pic>
        <p:nvPicPr>
          <p:cNvPr id="5" name="Pladsholder til indhold 4" descr="Et billede, der indeholder poserer, foto, person, stående&#10;&#10;Automatisk genereret beskrivelse">
            <a:extLst>
              <a:ext uri="{FF2B5EF4-FFF2-40B4-BE49-F238E27FC236}">
                <a16:creationId xmlns:a16="http://schemas.microsoft.com/office/drawing/2014/main" id="{E6C6DDB9-5B5D-4BD8-A424-64FAB6D81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5C1B4-BCFD-4F8A-94AC-1A20719F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Demokratibevægelsen blandt de unge 1978-89</a:t>
            </a:r>
          </a:p>
        </p:txBody>
      </p:sp>
      <p:pic>
        <p:nvPicPr>
          <p:cNvPr id="9" name="Billede 8" descr="Et billede, der indeholder person, udendørs, personer, gruppe&#10;&#10;Automatisk genereret beskrivelse">
            <a:extLst>
              <a:ext uri="{FF2B5EF4-FFF2-40B4-BE49-F238E27FC236}">
                <a16:creationId xmlns:a16="http://schemas.microsoft.com/office/drawing/2014/main" id="{5BDACDDB-1FDA-4593-937B-4CC9FC105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r="-1" b="-1"/>
          <a:stretch/>
        </p:blipFill>
        <p:spPr>
          <a:xfrm>
            <a:off x="20" y="-18472"/>
            <a:ext cx="4848284" cy="4359438"/>
          </a:xfrm>
          <a:prstGeom prst="rect">
            <a:avLst/>
          </a:prstGeom>
        </p:spPr>
      </p:pic>
      <p:pic>
        <p:nvPicPr>
          <p:cNvPr id="5" name="Pladsholder til indhold 4" descr="Et billede, der indeholder bygning, person, udendørs, personer&#10;&#10;Automatisk genereret beskrivelse">
            <a:extLst>
              <a:ext uri="{FF2B5EF4-FFF2-40B4-BE49-F238E27FC236}">
                <a16:creationId xmlns:a16="http://schemas.microsoft.com/office/drawing/2014/main" id="{5AB2C224-97AC-4F14-BF2B-D60AF0CA8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066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7" name="Billede 6" descr="Et billede, der indeholder person, udendørs, mængde, personer&#10;&#10;Automatisk genereret beskrivelse">
            <a:extLst>
              <a:ext uri="{FF2B5EF4-FFF2-40B4-BE49-F238E27FC236}">
                <a16:creationId xmlns:a16="http://schemas.microsoft.com/office/drawing/2014/main" id="{31F4F3D9-E9D2-4817-9223-331F4185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0" r="2" b="2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vej, udendørs, gade, lastbil&#10;&#10;Automatisk genereret beskrivelse">
            <a:extLst>
              <a:ext uri="{FF2B5EF4-FFF2-40B4-BE49-F238E27FC236}">
                <a16:creationId xmlns:a16="http://schemas.microsoft.com/office/drawing/2014/main" id="{C22CD8BC-9951-4170-980D-BF9690228A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b="6548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9" name="Billede 8" descr="Et billede, der indeholder udendørs, vand, går, by&#10;&#10;Automatisk genereret beskrivelse">
            <a:extLst>
              <a:ext uri="{FF2B5EF4-FFF2-40B4-BE49-F238E27FC236}">
                <a16:creationId xmlns:a16="http://schemas.microsoft.com/office/drawing/2014/main" id="{8F28B309-22AA-4B15-BC2C-24A2C8605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b="15752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Pladsholder til indhold 4" descr="Et billede, der indeholder person, udendørs, personer, gruppe&#10;&#10;Automatisk genereret beskrivelse">
            <a:extLst>
              <a:ext uri="{FF2B5EF4-FFF2-40B4-BE49-F238E27FC236}">
                <a16:creationId xmlns:a16="http://schemas.microsoft.com/office/drawing/2014/main" id="{715DE874-DC6F-4DF2-A8ED-07460DB6F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3074" name="Picture 2" descr="We lived on cigarettes': Canadian describes hiding out in embassy during Tiananmen  Square massacre | CBC News">
            <a:extLst>
              <a:ext uri="{FF2B5EF4-FFF2-40B4-BE49-F238E27FC236}">
                <a16:creationId xmlns:a16="http://schemas.microsoft.com/office/drawing/2014/main" id="{0E43F235-4950-4765-BDB6-811CA2BD6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ame 19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47B2EF-0942-42A2-8D5A-89AB5FA2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Massakren på Den himmelske Fredsplads juni 1989</a:t>
            </a:r>
          </a:p>
        </p:txBody>
      </p:sp>
    </p:spTree>
    <p:extLst>
      <p:ext uri="{BB962C8B-B14F-4D97-AF65-F5344CB8AC3E}">
        <p14:creationId xmlns:p14="http://schemas.microsoft.com/office/powerpoint/2010/main" val="382261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5EF4A-21EB-4DA1-A8AE-27AEA44A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u="sng" dirty="0"/>
              <a:t>Forskellen på de unge under Kulturrevolutionen og i Demokratibevægelsen</a:t>
            </a:r>
          </a:p>
        </p:txBody>
      </p:sp>
      <p:pic>
        <p:nvPicPr>
          <p:cNvPr id="1028" name="Picture 4" descr="China in the 1980s: photos from a time of hope and optimism | South China  Morning Post">
            <a:extLst>
              <a:ext uri="{FF2B5EF4-FFF2-40B4-BE49-F238E27FC236}">
                <a16:creationId xmlns:a16="http://schemas.microsoft.com/office/drawing/2014/main" id="{CCC3DFE7-4C89-4810-9D17-043C3A1C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413" y="4195233"/>
            <a:ext cx="2662767" cy="26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person, udendørs, uniform, foto&#10;&#10;Automatisk genereret beskrivelse">
            <a:extLst>
              <a:ext uri="{FF2B5EF4-FFF2-40B4-BE49-F238E27FC236}">
                <a16:creationId xmlns:a16="http://schemas.microsoft.com/office/drawing/2014/main" id="{CA7ECDD4-F00D-457F-95D4-AB4F6954B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" y="4075469"/>
            <a:ext cx="3394456" cy="2828713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5F05B4E-A8ED-4358-9A6F-5A64D0F1DDC9}"/>
              </a:ext>
            </a:extLst>
          </p:cNvPr>
          <p:cNvSpPr txBox="1">
            <a:spLocks/>
          </p:cNvSpPr>
          <p:nvPr/>
        </p:nvSpPr>
        <p:spPr>
          <a:xfrm>
            <a:off x="19304" y="1853618"/>
            <a:ext cx="63338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>
                <a:solidFill>
                  <a:srgbClr val="FF0000"/>
                </a:solidFill>
              </a:rPr>
              <a:t>De unge under Kulturrevolutionen (1966-76)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Anti-vestlige, loyale til Mao og KKP, søger at skabe et kommunistisk samfund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5D2AF8AC-4160-4E9F-83F1-591CC7804228}"/>
              </a:ext>
            </a:extLst>
          </p:cNvPr>
          <p:cNvSpPr txBox="1">
            <a:spLocks/>
          </p:cNvSpPr>
          <p:nvPr/>
        </p:nvSpPr>
        <p:spPr>
          <a:xfrm>
            <a:off x="6619876" y="1768899"/>
            <a:ext cx="71287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>
                <a:solidFill>
                  <a:schemeClr val="accent1"/>
                </a:solidFill>
              </a:rPr>
              <a:t>De unge i Demokratibevægelsen (1978-89)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Pro-vestlige, modstander af KKP,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b="1" dirty="0"/>
              <a:t>ønsker demokrati efter vestligt </a:t>
            </a:r>
            <a:r>
              <a:rPr lang="da-DK" sz="2400" b="1" dirty="0" err="1"/>
              <a:t>forebillede</a:t>
            </a:r>
            <a:endParaRPr lang="da-DK" sz="2400" b="1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B3D33AD-79FE-4498-BB5A-C33DC2780784}"/>
              </a:ext>
            </a:extLst>
          </p:cNvPr>
          <p:cNvSpPr txBox="1"/>
          <p:nvPr/>
        </p:nvSpPr>
        <p:spPr>
          <a:xfrm>
            <a:off x="4067175" y="4886325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Kinesisk ungdomskultur i 1960’erne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F482A26-7973-4EB9-9C1B-A81341F5433D}"/>
              </a:ext>
            </a:extLst>
          </p:cNvPr>
          <p:cNvSpPr txBox="1"/>
          <p:nvPr/>
        </p:nvSpPr>
        <p:spPr>
          <a:xfrm>
            <a:off x="10448925" y="4880285"/>
            <a:ext cx="174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Kinesisk ungdomskultur i 1980’erne</a:t>
            </a:r>
          </a:p>
        </p:txBody>
      </p:sp>
    </p:spTree>
    <p:extLst>
      <p:ext uri="{BB962C8B-B14F-4D97-AF65-F5344CB8AC3E}">
        <p14:creationId xmlns:p14="http://schemas.microsoft.com/office/powerpoint/2010/main" val="161428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5705172-0646-4719-91B8-FB66A2C3DDC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r="7056" b="2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EE12B1E-D5EE-4FD0-AE50-B9575AA2C7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27051"/>
          <a:stretch/>
        </p:blipFill>
        <p:spPr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642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Criticize the old world and build a new world with Mao Zedong Thought as a weapon">
            <a:extLst>
              <a:ext uri="{FF2B5EF4-FFF2-40B4-BE49-F238E27FC236}">
                <a16:creationId xmlns:a16="http://schemas.microsoft.com/office/drawing/2014/main" id="{A60A4138-8618-4E94-B6DE-8761CD5B5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r="1" b="10064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catter the old world, build a new world">
            <a:extLst>
              <a:ext uri="{FF2B5EF4-FFF2-40B4-BE49-F238E27FC236}">
                <a16:creationId xmlns:a16="http://schemas.microsoft.com/office/drawing/2014/main" id="{3B64485D-50E1-4F49-A7E8-DC53C9238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r="2" b="937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0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65E4EA5-A61D-4EA4-B3E4-88A883E61B7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8" b="2"/>
          <a:stretch/>
        </p:blipFill>
        <p:spPr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74" name="Picture 2" descr="China&amp;#39;s Cultural Revolution, Explained - The New York Times">
            <a:extLst>
              <a:ext uri="{FF2B5EF4-FFF2-40B4-BE49-F238E27FC236}">
                <a16:creationId xmlns:a16="http://schemas.microsoft.com/office/drawing/2014/main" id="{74A4FC00-D475-49CD-BE1C-AD143CF01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r="9570" b="2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ilitskvinder">
            <a:hlinkClick r:id="" action="ppaction://media"/>
            <a:extLst>
              <a:ext uri="{FF2B5EF4-FFF2-40B4-BE49-F238E27FC236}">
                <a16:creationId xmlns:a16="http://schemas.microsoft.com/office/drawing/2014/main" id="{9FA5A589-D2EF-4F97-834B-113CDA8FA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83953" y="462280"/>
            <a:ext cx="406400" cy="406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96F303A-98F0-4F3D-BF2E-110C06A022A2}"/>
              </a:ext>
            </a:extLst>
          </p:cNvPr>
          <p:cNvSpPr/>
          <p:nvPr/>
        </p:nvSpPr>
        <p:spPr>
          <a:xfrm>
            <a:off x="988811" y="923340"/>
            <a:ext cx="9196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Med lange rifler over skuldrene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654A03B-E127-46DE-8FB4-6F777B449B7E}"/>
              </a:ext>
            </a:extLst>
          </p:cNvPr>
          <p:cNvSpPr/>
          <p:nvPr/>
        </p:nvSpPr>
        <p:spPr>
          <a:xfrm>
            <a:off x="1435518" y="2025044"/>
            <a:ext cx="8664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På paradepladsen </a:t>
            </a:r>
          </a:p>
          <a:p>
            <a:pPr algn="ctr"/>
            <a:r>
              <a:rPr lang="da-DK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oplyst af dagens første stråler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75DAAC1-7234-446D-8C25-580D9455D943}"/>
              </a:ext>
            </a:extLst>
          </p:cNvPr>
          <p:cNvSpPr/>
          <p:nvPr/>
        </p:nvSpPr>
        <p:spPr>
          <a:xfrm>
            <a:off x="115271" y="4306897"/>
            <a:ext cx="10943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Kinas døtre har sind, der stræber højt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1A5F7A0-4681-43FE-9D06-EF6FF186EAAE}"/>
              </a:ext>
            </a:extLst>
          </p:cNvPr>
          <p:cNvSpPr/>
          <p:nvPr/>
        </p:nvSpPr>
        <p:spPr>
          <a:xfrm>
            <a:off x="2645738" y="5412628"/>
            <a:ext cx="5882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De elsker uniformer</a:t>
            </a:r>
          </a:p>
        </p:txBody>
      </p:sp>
    </p:spTree>
    <p:extLst>
      <p:ext uri="{BB962C8B-B14F-4D97-AF65-F5344CB8AC3E}">
        <p14:creationId xmlns:p14="http://schemas.microsoft.com/office/powerpoint/2010/main" val="35141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person, udendørs, personer, gruppe&#10;&#10;Automatisk genereret beskrivelse">
            <a:extLst>
              <a:ext uri="{FF2B5EF4-FFF2-40B4-BE49-F238E27FC236}">
                <a16:creationId xmlns:a16="http://schemas.microsoft.com/office/drawing/2014/main" id="{A306CF1B-629C-4C72-B071-8C363E8D8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7B64C2-B898-4A38-8C71-BB89D5B1C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FFFFFF"/>
                </a:solidFill>
              </a:rPr>
              <a:t>Reformer og demokratibevægelse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D0ED95-3758-4EAF-AED6-14F05CF44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1978-1989</a:t>
            </a:r>
          </a:p>
        </p:txBody>
      </p:sp>
    </p:spTree>
    <p:extLst>
      <p:ext uri="{BB962C8B-B14F-4D97-AF65-F5344CB8AC3E}">
        <p14:creationId xmlns:p14="http://schemas.microsoft.com/office/powerpoint/2010/main" val="225184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972C5-C6FF-4BF1-BF50-89FFCF44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Kulturrevolutionen slutter og Maos død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246CEC-BDA6-494E-925E-0A7C36357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025650"/>
            <a:ext cx="42767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FF0000"/>
                </a:solidFill>
              </a:rPr>
              <a:t>”Firebanden”</a:t>
            </a:r>
            <a:endParaRPr lang="da-DK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da-DK" b="1" dirty="0"/>
              <a:t>                                                                              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  <a:p>
            <a:pPr>
              <a:buFontTx/>
              <a:buChar char="-"/>
            </a:pPr>
            <a:r>
              <a:rPr lang="da-DK" dirty="0"/>
              <a:t>Radikal maoistisk fløj                                            </a:t>
            </a:r>
          </a:p>
          <a:p>
            <a:pPr>
              <a:buFontTx/>
              <a:buChar char="-"/>
            </a:pPr>
            <a:r>
              <a:rPr lang="da-DK" dirty="0"/>
              <a:t>Havde magten under Kulturrevolutionen</a:t>
            </a:r>
            <a:endParaRPr lang="da-DK" b="1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10D77C2-2FA3-45B0-A2D1-08C8DFFB41BA}"/>
              </a:ext>
            </a:extLst>
          </p:cNvPr>
          <p:cNvSpPr txBox="1">
            <a:spLocks/>
          </p:cNvSpPr>
          <p:nvPr/>
        </p:nvSpPr>
        <p:spPr>
          <a:xfrm>
            <a:off x="3957637" y="1196975"/>
            <a:ext cx="4276725" cy="1184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b="1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b="1" dirty="0"/>
              <a:t>INTERN MAGTKAMP I KKP i 1976-78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ABC34448-519A-4A6B-8E50-FCB0E49350E8}"/>
              </a:ext>
            </a:extLst>
          </p:cNvPr>
          <p:cNvSpPr txBox="1">
            <a:spLocks/>
          </p:cNvSpPr>
          <p:nvPr/>
        </p:nvSpPr>
        <p:spPr>
          <a:xfrm>
            <a:off x="8029575" y="2025650"/>
            <a:ext cx="4276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da-DK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>
                <a:solidFill>
                  <a:schemeClr val="accent1"/>
                </a:solidFill>
              </a:rPr>
              <a:t>Deng Xiaoping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endParaRPr lang="da-DK" b="1" dirty="0"/>
          </a:p>
          <a:p>
            <a:pPr>
              <a:buFontTx/>
              <a:buChar char="-"/>
            </a:pPr>
            <a:r>
              <a:rPr lang="da-DK" dirty="0"/>
              <a:t>Pragmatisk fløj</a:t>
            </a:r>
          </a:p>
          <a:p>
            <a:pPr>
              <a:buFontTx/>
              <a:buChar char="-"/>
            </a:pPr>
            <a:r>
              <a:rPr lang="da-DK" dirty="0"/>
              <a:t>Var forfulgt under Kulturrevolutionen          </a:t>
            </a:r>
            <a:endParaRPr lang="da-DK" b="1" dirty="0"/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31AE6658-4ACA-47A0-8F94-AB4CD78A1CBA}"/>
              </a:ext>
            </a:extLst>
          </p:cNvPr>
          <p:cNvCxnSpPr/>
          <p:nvPr/>
        </p:nvCxnSpPr>
        <p:spPr>
          <a:xfrm flipH="1">
            <a:off x="342900" y="1952625"/>
            <a:ext cx="2886075" cy="47339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39A0432-B732-4516-82CD-159144FB9639}"/>
              </a:ext>
            </a:extLst>
          </p:cNvPr>
          <p:cNvCxnSpPr>
            <a:cxnSpLocks/>
          </p:cNvCxnSpPr>
          <p:nvPr/>
        </p:nvCxnSpPr>
        <p:spPr>
          <a:xfrm>
            <a:off x="590551" y="2025650"/>
            <a:ext cx="2781299" cy="45180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Et billede, der indeholder person, bygning, bærbar computer, sidder&#10;&#10;Automatisk genereret beskrivelse">
            <a:extLst>
              <a:ext uri="{FF2B5EF4-FFF2-40B4-BE49-F238E27FC236}">
                <a16:creationId xmlns:a16="http://schemas.microsoft.com/office/drawing/2014/main" id="{B2484C84-B290-475A-8400-75E2E944F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 r="23485" b="4165"/>
          <a:stretch/>
        </p:blipFill>
        <p:spPr>
          <a:xfrm>
            <a:off x="3392019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063DE5-CFDC-4C2B-BF72-DFCDF4D1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057387"/>
            <a:ext cx="5324475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Deng </a:t>
            </a:r>
            <a:r>
              <a:rPr lang="en-US" b="1" dirty="0" err="1">
                <a:solidFill>
                  <a:srgbClr val="FF0000"/>
                </a:solidFill>
              </a:rPr>
              <a:t>Xiaopings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”</a:t>
            </a:r>
            <a:r>
              <a:rPr lang="zh-CN" altLang="en-US" b="1" dirty="0">
                <a:solidFill>
                  <a:srgbClr val="FF0000"/>
                </a:solidFill>
              </a:rPr>
              <a:t>改革开放 </a:t>
            </a:r>
            <a:br>
              <a:rPr lang="da-DK" altLang="zh-CN" b="1" dirty="0">
                <a:solidFill>
                  <a:srgbClr val="FF0000"/>
                </a:solidFill>
              </a:rPr>
            </a:br>
            <a:r>
              <a:rPr lang="en-US" altLang="ja-JP" b="1" dirty="0" err="1">
                <a:solidFill>
                  <a:srgbClr val="FF0000"/>
                </a:solidFill>
              </a:rPr>
              <a:t>Gǎigé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</a:rPr>
              <a:t>Kāifàng</a:t>
            </a:r>
            <a:r>
              <a:rPr lang="en-US" altLang="ja-JP" b="1" dirty="0">
                <a:solidFill>
                  <a:srgbClr val="FF0000"/>
                </a:solidFill>
              </a:rPr>
              <a:t>” 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(”Reform </a:t>
            </a:r>
            <a:r>
              <a:rPr lang="en-US" altLang="ja-JP" b="1" dirty="0" err="1">
                <a:solidFill>
                  <a:srgbClr val="FF0000"/>
                </a:solidFill>
              </a:rPr>
              <a:t>og</a:t>
            </a: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</a:rPr>
              <a:t>Åbning</a:t>
            </a:r>
            <a:r>
              <a:rPr lang="en-US" altLang="ja-JP" b="1" dirty="0">
                <a:solidFill>
                  <a:srgbClr val="FF0000"/>
                </a:solidFill>
              </a:rPr>
              <a:t>”)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1EBACCD-B0AC-4D66-B94E-69EC9A087D30}"/>
              </a:ext>
            </a:extLst>
          </p:cNvPr>
          <p:cNvSpPr txBox="1"/>
          <p:nvPr/>
        </p:nvSpPr>
        <p:spPr>
          <a:xfrm>
            <a:off x="795561" y="4850607"/>
            <a:ext cx="366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 dirty="0">
                <a:solidFill>
                  <a:srgbClr val="333333"/>
                </a:solidFill>
                <a:effectLst/>
                <a:latin typeface="Open Sans"/>
              </a:rPr>
              <a:t>"Det er lige meget, om katten er hvid eller sort, bare den kan fange mus.” – Deng Xiaoping, 1960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258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E6F23A-BBEE-4F44-AB9B-3F8FFB65605B}"/>
              </a:ext>
            </a:extLst>
          </p:cNvPr>
          <p:cNvSpPr/>
          <p:nvPr/>
        </p:nvSpPr>
        <p:spPr>
          <a:xfrm>
            <a:off x="0" y="242888"/>
            <a:ext cx="12192000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6A4A55-A58D-4D4D-BD5B-29761D1E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/>
              <a:t>Formålet med </a:t>
            </a:r>
            <a:r>
              <a:rPr lang="ja-JP" altLang="da-DK" b="1" u="sng" dirty="0"/>
              <a:t>改革开放 </a:t>
            </a:r>
            <a:r>
              <a:rPr lang="da-DK" b="1" u="sng" dirty="0" err="1"/>
              <a:t>Gǎigé</a:t>
            </a:r>
            <a:r>
              <a:rPr lang="da-DK" b="1" u="sng" dirty="0"/>
              <a:t> </a:t>
            </a:r>
            <a:r>
              <a:rPr lang="da-DK" b="1" u="sng" dirty="0" err="1"/>
              <a:t>Kāifàng</a:t>
            </a:r>
            <a:endParaRPr lang="da-DK" b="1" u="sng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A3D5AA-A634-45D6-925D-941CB9CB6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2263774"/>
            <a:ext cx="11287125" cy="435133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At styrke og modernisere Kinas økonomi </a:t>
            </a:r>
            <a:r>
              <a:rPr lang="da-DK" b="1" dirty="0">
                <a:sym typeface="Wingdings" panose="05000000000000000000" pitchFamily="2" charset="2"/>
              </a:rPr>
              <a:t> derved også sikre </a:t>
            </a:r>
            <a:r>
              <a:rPr lang="da-DK" b="1" dirty="0" err="1">
                <a:sym typeface="Wingdings" panose="05000000000000000000" pitchFamily="2" charset="2"/>
              </a:rPr>
              <a:t>KKP’s</a:t>
            </a:r>
            <a:r>
              <a:rPr lang="da-DK" b="1" dirty="0">
                <a:sym typeface="Wingdings" panose="05000000000000000000" pitchFamily="2" charset="2"/>
              </a:rPr>
              <a:t> forsatte magt i Kina</a:t>
            </a:r>
          </a:p>
          <a:p>
            <a:pPr marL="0" indent="0">
              <a:buNone/>
            </a:pPr>
            <a:endParaRPr lang="da-DK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b="1" i="1" dirty="0">
                <a:sym typeface="Wingdings" panose="05000000000000000000" pitchFamily="2" charset="2"/>
              </a:rPr>
              <a:t>De fire moderniseringer: </a:t>
            </a:r>
          </a:p>
          <a:p>
            <a:pPr marL="0" indent="0">
              <a:buNone/>
            </a:pPr>
            <a:r>
              <a:rPr lang="da-DK" b="1" i="1" dirty="0">
                <a:sym typeface="Wingdings" panose="05000000000000000000" pitchFamily="2" charset="2"/>
              </a:rPr>
              <a:t>      </a:t>
            </a:r>
            <a:r>
              <a:rPr lang="da-DK" dirty="0">
                <a:sym typeface="Wingdings" panose="05000000000000000000" pitchFamily="2" charset="2"/>
              </a:rPr>
              <a:t>1. Landbrug</a:t>
            </a:r>
          </a:p>
          <a:p>
            <a:pPr marL="0" indent="0">
              <a:buNone/>
            </a:pPr>
            <a:r>
              <a:rPr lang="da-DK" b="1" i="1" dirty="0">
                <a:sym typeface="Wingdings" panose="05000000000000000000" pitchFamily="2" charset="2"/>
              </a:rPr>
              <a:t>      </a:t>
            </a:r>
            <a:r>
              <a:rPr lang="da-DK" dirty="0">
                <a:sym typeface="Wingdings" panose="05000000000000000000" pitchFamily="2" charset="2"/>
              </a:rPr>
              <a:t>2. Industri</a:t>
            </a:r>
          </a:p>
          <a:p>
            <a:pPr marL="0" indent="0">
              <a:buNone/>
            </a:pPr>
            <a:r>
              <a:rPr lang="da-DK" b="1" i="1" dirty="0">
                <a:sym typeface="Wingdings" panose="05000000000000000000" pitchFamily="2" charset="2"/>
              </a:rPr>
              <a:t>      </a:t>
            </a:r>
            <a:r>
              <a:rPr lang="da-DK" dirty="0">
                <a:sym typeface="Wingdings" panose="05000000000000000000" pitchFamily="2" charset="2"/>
              </a:rPr>
              <a:t>3. Forsvaret</a:t>
            </a:r>
          </a:p>
          <a:p>
            <a:pPr marL="0" indent="0">
              <a:buNone/>
            </a:pPr>
            <a:r>
              <a:rPr lang="da-DK" b="1" i="1" dirty="0">
                <a:sym typeface="Wingdings" panose="05000000000000000000" pitchFamily="2" charset="2"/>
              </a:rPr>
              <a:t>      </a:t>
            </a:r>
            <a:r>
              <a:rPr lang="da-DK" dirty="0">
                <a:sym typeface="Wingdings" panose="05000000000000000000" pitchFamily="2" charset="2"/>
              </a:rPr>
              <a:t>4. viden og teknologi</a:t>
            </a:r>
            <a:endParaRPr lang="da-DK" b="1" i="1" dirty="0"/>
          </a:p>
        </p:txBody>
      </p:sp>
    </p:spTree>
    <p:extLst>
      <p:ext uri="{BB962C8B-B14F-4D97-AF65-F5344CB8AC3E}">
        <p14:creationId xmlns:p14="http://schemas.microsoft.com/office/powerpoint/2010/main" val="11439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litical Map of China">
            <a:extLst>
              <a:ext uri="{FF2B5EF4-FFF2-40B4-BE49-F238E27FC236}">
                <a16:creationId xmlns:a16="http://schemas.microsoft.com/office/drawing/2014/main" id="{FFC6B18B-40E5-4F14-A5C9-541A2BD84E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 r="2" b="5069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5FEE1B-E14C-415E-9648-E616D0564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Hvorfor fik Folkerepublikken Kina i 1971 Taiwans plads i FN?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43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309</Words>
  <Application>Microsoft Office PowerPoint</Application>
  <PresentationFormat>Widescreen</PresentationFormat>
  <Paragraphs>62</Paragraphs>
  <Slides>14</Slides>
  <Notes>0</Notes>
  <HiddenSlides>1</HiddenSlides>
  <MMClips>1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等线 Light</vt:lpstr>
      <vt:lpstr>Open Sans</vt:lpstr>
      <vt:lpstr>游ゴシック Light</vt:lpstr>
      <vt:lpstr>Arial</vt:lpstr>
      <vt:lpstr>Calibri</vt:lpstr>
      <vt:lpstr>Calibri Light</vt:lpstr>
      <vt:lpstr>Wingdings</vt:lpstr>
      <vt:lpstr>Office-tema</vt:lpstr>
      <vt:lpstr>KULTURREVOLUTIONEN</vt:lpstr>
      <vt:lpstr>PowerPoint-præsentation</vt:lpstr>
      <vt:lpstr>PowerPoint-præsentation</vt:lpstr>
      <vt:lpstr>PowerPoint-præsentation</vt:lpstr>
      <vt:lpstr>Reformer og demokratibevægelse</vt:lpstr>
      <vt:lpstr>Kulturrevolutionen slutter og Maos død</vt:lpstr>
      <vt:lpstr>Deng Xiaopings  ”改革开放  Gǎigé Kāifàng”  (”Reform og Åbning”)</vt:lpstr>
      <vt:lpstr>Formålet med 改革开放 Gǎigé Kāifàng</vt:lpstr>
      <vt:lpstr>Hvorfor fik Folkerepublikken Kina i 1971 Taiwans plads i FN?</vt:lpstr>
      <vt:lpstr>Privatiseringen af økonomien i 改革开放 Gǎigé Kāifàng </vt:lpstr>
      <vt:lpstr>Etbarnspolitikken – hvilke konsekvenser havde den (positive og negative)?</vt:lpstr>
      <vt:lpstr>Demokratibevægelsen blandt de unge 1978-89</vt:lpstr>
      <vt:lpstr>Massakren på Den himmelske Fredsplads juni 1989</vt:lpstr>
      <vt:lpstr>Forskellen på de unge under Kulturrevolutionen og i Demokratibevægelsen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Reformer og demokratibevægelse</dc:title>
  <dc:creator>Troels Kjems Petersen</dc:creator>
  <cp:lastModifiedBy>Troels Kjems Petersen</cp:lastModifiedBy>
  <cp:revision>6</cp:revision>
  <dcterms:created xsi:type="dcterms:W3CDTF">2020-10-01T09:12:39Z</dcterms:created>
  <dcterms:modified xsi:type="dcterms:W3CDTF">2022-08-29T10:11:25Z</dcterms:modified>
</cp:coreProperties>
</file>