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2" r:id="rId4"/>
    <p:sldId id="267" r:id="rId5"/>
    <p:sldId id="260" r:id="rId6"/>
    <p:sldId id="268" r:id="rId7"/>
    <p:sldId id="270" r:id="rId8"/>
    <p:sldId id="269" r:id="rId9"/>
    <p:sldId id="272" r:id="rId10"/>
    <p:sldId id="326" r:id="rId11"/>
    <p:sldId id="325" r:id="rId12"/>
    <p:sldId id="327" r:id="rId13"/>
    <p:sldId id="290" r:id="rId14"/>
    <p:sldId id="273" r:id="rId15"/>
    <p:sldId id="329" r:id="rId16"/>
    <p:sldId id="332" r:id="rId17"/>
    <p:sldId id="333" r:id="rId18"/>
    <p:sldId id="334" r:id="rId19"/>
    <p:sldId id="271" r:id="rId20"/>
    <p:sldId id="275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24C62-DDFD-4E5F-89B1-25C62D6E87F7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286D3-4B9B-4ECE-A202-6EB8C1EACD8C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17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02F7B-4E46-4FB8-AF6B-EEFE304E225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030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49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8503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8851" y="830263"/>
            <a:ext cx="8544983" cy="869950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958852" y="2097089"/>
            <a:ext cx="4169833" cy="33115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331884" y="2097089"/>
            <a:ext cx="4171949" cy="33115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33571-8B9F-4CED-9E42-D64D9A6CA9DD}" type="slidenum">
              <a:rPr lang="en-GB" altLang="da-DK"/>
              <a:pPr>
                <a:defRPr/>
              </a:pPr>
              <a:t>‹#›</a:t>
            </a:fld>
            <a:endParaRPr lang="en-GB" altLang="da-DK"/>
          </a:p>
        </p:txBody>
      </p:sp>
    </p:spTree>
    <p:extLst>
      <p:ext uri="{BB962C8B-B14F-4D97-AF65-F5344CB8AC3E}">
        <p14:creationId xmlns:p14="http://schemas.microsoft.com/office/powerpoint/2010/main" val="382957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460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512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912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23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869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083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000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529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021B-2A52-4721-A133-156D373F698E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9FE8C-06E8-4A65-90B5-AC2F5C8A4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825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1A63161B-5BC1-4370-B97B-62DC7D4A8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-133350"/>
            <a:ext cx="12768215" cy="699135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-420003" y="1945658"/>
            <a:ext cx="12978668" cy="2677141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23519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a-DK" b="1" u="sng" dirty="0">
                <a:solidFill>
                  <a:srgbClr val="FF0000"/>
                </a:solidFill>
              </a:rPr>
              <a:t>Nazismen i mellemkrigstiden (1914-1945) </a:t>
            </a:r>
            <a:br>
              <a:rPr lang="da-DK" b="1" dirty="0">
                <a:solidFill>
                  <a:srgbClr val="C00000"/>
                </a:solidFill>
              </a:rPr>
            </a:br>
            <a:r>
              <a:rPr lang="da-DK" b="1" dirty="0">
                <a:solidFill>
                  <a:srgbClr val="C00000"/>
                </a:solidFill>
              </a:rPr>
              <a:t> </a:t>
            </a:r>
            <a:endParaRPr lang="da-DK" sz="5300" dirty="0"/>
          </a:p>
        </p:txBody>
      </p:sp>
    </p:spTree>
    <p:extLst>
      <p:ext uri="{BB962C8B-B14F-4D97-AF65-F5344CB8AC3E}">
        <p14:creationId xmlns:p14="http://schemas.microsoft.com/office/powerpoint/2010/main" val="345774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A9CD6-50AC-4C59-8864-CED1792C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5A34E5-CD90-4884-860E-DB42EE941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610E2F53-537B-4078-B995-64A0EBC6A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59" y="0"/>
            <a:ext cx="931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72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90662" y="2220686"/>
            <a:ext cx="9177338" cy="39624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04000" tIns="180000" rIns="990000" bIns="648000" numCol="1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altLang="da-DK" sz="40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0" y="0"/>
            <a:ext cx="9429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12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A9CD6-50AC-4C59-8864-CED1792C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5A34E5-CD90-4884-860E-DB42EE941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610E2F53-537B-4078-B995-64A0EBC6A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59" y="0"/>
            <a:ext cx="931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6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ladsholder til indhold 3">
            <a:extLst>
              <a:ext uri="{FF2B5EF4-FFF2-40B4-BE49-F238E27FC236}">
                <a16:creationId xmlns:a16="http://schemas.microsoft.com/office/drawing/2014/main" id="{4581BA72-6066-0709-0A64-2FF3C6E94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9091" r="16929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kstboks 7"/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Sclieffen-planen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 Tysklands plan for at udkæmpe en to-fronts krig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77980" y="4872922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>
                <a:solidFill>
                  <a:schemeClr val="bg1"/>
                </a:solidFill>
              </a:rPr>
              <a:t>Planen i korte træk: Slå Frankrig ud, inden Rusland får mobiliseret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1" y="69193"/>
            <a:ext cx="11595482" cy="6788807"/>
          </a:xfrm>
        </p:spPr>
      </p:pic>
    </p:spTree>
    <p:extLst>
      <p:ext uri="{BB962C8B-B14F-4D97-AF65-F5344CB8AC3E}">
        <p14:creationId xmlns:p14="http://schemas.microsoft.com/office/powerpoint/2010/main" val="1733309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90662" y="2220686"/>
            <a:ext cx="9177338" cy="39624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04000" tIns="180000" rIns="990000" bIns="648000" numCol="1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altLang="da-DK" sz="40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4" b="22222"/>
          <a:stretch/>
        </p:blipFill>
        <p:spPr>
          <a:xfrm>
            <a:off x="1662671" y="59036"/>
            <a:ext cx="4416660" cy="2736919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88" y="59035"/>
            <a:ext cx="3953327" cy="273691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71" y="3048000"/>
            <a:ext cx="4384020" cy="331380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88" y="3048000"/>
            <a:ext cx="3953327" cy="347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5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2209800"/>
            <a:ext cx="9177338" cy="39624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04000" tIns="180000" rIns="990000" bIns="648000" numCol="1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altLang="da-DK" sz="40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52401"/>
            <a:ext cx="4495800" cy="339330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72" y="152401"/>
            <a:ext cx="3400773" cy="429587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7" y="3697432"/>
            <a:ext cx="3810000" cy="316056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1" b="11830"/>
          <a:stretch/>
        </p:blipFill>
        <p:spPr>
          <a:xfrm>
            <a:off x="6931871" y="4208794"/>
            <a:ext cx="3243262" cy="24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3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0"/>
            <a:ext cx="6766801" cy="6759532"/>
          </a:xfrm>
        </p:spPr>
      </p:pic>
    </p:spTree>
    <p:extLst>
      <p:ext uri="{BB962C8B-B14F-4D97-AF65-F5344CB8AC3E}">
        <p14:creationId xmlns:p14="http://schemas.microsoft.com/office/powerpoint/2010/main" val="1309036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1112" r="1662" b="2221"/>
          <a:stretch/>
        </p:blipFill>
        <p:spPr>
          <a:xfrm>
            <a:off x="1237655" y="-76200"/>
            <a:ext cx="9642264" cy="6934200"/>
          </a:xfrm>
        </p:spPr>
      </p:pic>
    </p:spTree>
    <p:extLst>
      <p:ext uri="{BB962C8B-B14F-4D97-AF65-F5344CB8AC3E}">
        <p14:creationId xmlns:p14="http://schemas.microsoft.com/office/powerpoint/2010/main" val="348864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CEF38-67CC-4720-A3EE-43985836C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3D57793-4E87-4C5D-8016-438075A3D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67" y="-951918"/>
            <a:ext cx="12565442" cy="7814230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DF15D2B-49F2-4863-BE5C-D24742D6459D}"/>
              </a:ext>
            </a:extLst>
          </p:cNvPr>
          <p:cNvSpPr/>
          <p:nvPr/>
        </p:nvSpPr>
        <p:spPr>
          <a:xfrm>
            <a:off x="-154367" y="-857250"/>
            <a:ext cx="12978668" cy="771525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1D4E1E5-E458-4503-AB40-1E37F956FDAD}"/>
              </a:ext>
            </a:extLst>
          </p:cNvPr>
          <p:cNvSpPr txBox="1">
            <a:spLocks/>
          </p:cNvSpPr>
          <p:nvPr/>
        </p:nvSpPr>
        <p:spPr>
          <a:xfrm>
            <a:off x="1044813" y="-952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b="1" u="sng" dirty="0"/>
              <a:t>Krigsoplevelser – to beretninger fra 1.verdenskrig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8CCB903-F743-4A0C-A0ED-1708F50D754A}"/>
              </a:ext>
            </a:extLst>
          </p:cNvPr>
          <p:cNvSpPr txBox="1"/>
          <p:nvPr/>
        </p:nvSpPr>
        <p:spPr>
          <a:xfrm>
            <a:off x="638175" y="1785356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u="sng" dirty="0">
                <a:solidFill>
                  <a:schemeClr val="bg1"/>
                </a:solidFill>
              </a:rPr>
              <a:t>Kilde 11: </a:t>
            </a:r>
            <a:r>
              <a:rPr lang="da-DK" sz="2800" b="1" i="1" u="sng" dirty="0">
                <a:solidFill>
                  <a:schemeClr val="bg1"/>
                </a:solidFill>
              </a:rPr>
              <a:t>”Kampen som indre oplevelse, 1922” </a:t>
            </a:r>
            <a:endParaRPr lang="da-DK" sz="2800" b="1" i="1" u="sng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da-DK" sz="2800" b="1" dirty="0">
                <a:solidFill>
                  <a:schemeClr val="bg1"/>
                </a:solidFill>
                <a:sym typeface="Wingdings" panose="05000000000000000000" pitchFamily="2" charset="2"/>
              </a:rPr>
              <a:t> På hvilken måde beskriver Jürgen sine oplevelser under 1.verdenskrig?</a:t>
            </a:r>
            <a:endParaRPr lang="da-DK" sz="2800" b="1" dirty="0">
              <a:solidFill>
                <a:schemeClr val="bg1"/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84E75A3-E317-4AED-B2D8-9CDA6AACAAB6}"/>
              </a:ext>
            </a:extLst>
          </p:cNvPr>
          <p:cNvSpPr txBox="1"/>
          <p:nvPr/>
        </p:nvSpPr>
        <p:spPr>
          <a:xfrm>
            <a:off x="533400" y="4080881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u="sng" dirty="0">
                <a:solidFill>
                  <a:schemeClr val="bg1"/>
                </a:solidFill>
              </a:rPr>
              <a:t>Kilde 12: </a:t>
            </a:r>
            <a:r>
              <a:rPr lang="da-DK" sz="2800" b="1" i="1" u="sng" dirty="0">
                <a:solidFill>
                  <a:schemeClr val="bg1"/>
                </a:solidFill>
              </a:rPr>
              <a:t>”Intet nyt fra Vestfronten, 1928” </a:t>
            </a:r>
            <a:endParaRPr lang="da-DK" sz="2800" b="1" i="1" u="sng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da-DK" sz="2800" b="1" dirty="0">
                <a:solidFill>
                  <a:schemeClr val="bg1"/>
                </a:solidFill>
                <a:sym typeface="Wingdings" panose="05000000000000000000" pitchFamily="2" charset="2"/>
              </a:rPr>
              <a:t> På hvilken måde bliver 1.verdenskrig skildret i </a:t>
            </a:r>
            <a:r>
              <a:rPr lang="da-DK" sz="2800" b="1" dirty="0" err="1">
                <a:solidFill>
                  <a:schemeClr val="bg1"/>
                </a:solidFill>
                <a:sym typeface="Wingdings" panose="05000000000000000000" pitchFamily="2" charset="2"/>
              </a:rPr>
              <a:t>Remarque’s</a:t>
            </a:r>
            <a:r>
              <a:rPr lang="da-DK" sz="2800" b="1" dirty="0">
                <a:solidFill>
                  <a:schemeClr val="bg1"/>
                </a:solidFill>
                <a:sym typeface="Wingdings" panose="05000000000000000000" pitchFamily="2" charset="2"/>
              </a:rPr>
              <a:t> roman?</a:t>
            </a:r>
            <a:endParaRPr lang="da-DK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88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38125" y="142874"/>
            <a:ext cx="11470399" cy="652462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da-DK" sz="5500" b="1" dirty="0">
                <a:solidFill>
                  <a:srgbClr val="0070C0"/>
                </a:solidFill>
              </a:rPr>
              <a:t>Dagens plan:</a:t>
            </a:r>
          </a:p>
          <a:p>
            <a:pPr algn="l"/>
            <a:endParaRPr lang="da-DK" sz="2800" dirty="0"/>
          </a:p>
          <a:p>
            <a:pPr lvl="0" algn="l"/>
            <a:r>
              <a:rPr lang="da-DK" sz="3300" b="1" dirty="0"/>
              <a:t>1. Præsentation af forløbets målsætning og fokus</a:t>
            </a:r>
          </a:p>
          <a:p>
            <a:pPr lvl="0" algn="l"/>
            <a:endParaRPr lang="da-DK" sz="3300" b="1" dirty="0"/>
          </a:p>
          <a:p>
            <a:pPr lvl="0" algn="l"/>
            <a:r>
              <a:rPr lang="da-DK" sz="3300" b="1" dirty="0"/>
              <a:t>2. Dagens problemstilling</a:t>
            </a:r>
          </a:p>
          <a:p>
            <a:pPr lvl="0" algn="l"/>
            <a:endParaRPr lang="da-DK" sz="3300" b="1" dirty="0"/>
          </a:p>
          <a:p>
            <a:pPr lvl="0" algn="l"/>
            <a:r>
              <a:rPr lang="da-DK" sz="3300" b="1" dirty="0"/>
              <a:t>3. Det tyske Kejserrige 1871 (dagens lektie)</a:t>
            </a:r>
          </a:p>
          <a:p>
            <a:pPr lvl="0" algn="l"/>
            <a:endParaRPr lang="da-DK" sz="3300" b="1" dirty="0"/>
          </a:p>
          <a:p>
            <a:pPr lvl="0" algn="l"/>
            <a:endParaRPr lang="da-DK" sz="3300" b="1" dirty="0"/>
          </a:p>
          <a:p>
            <a:pPr lvl="0" algn="l"/>
            <a:r>
              <a:rPr lang="da-DK" sz="3300" b="1" dirty="0"/>
              <a:t>PAUSE</a:t>
            </a:r>
          </a:p>
          <a:p>
            <a:pPr lvl="0" algn="l"/>
            <a:endParaRPr lang="da-DK" sz="3300" b="1" dirty="0"/>
          </a:p>
          <a:p>
            <a:pPr lvl="0" algn="l"/>
            <a:r>
              <a:rPr lang="da-DK" sz="3300" b="1" dirty="0"/>
              <a:t>4. Tyskland og 1.verdenskrig</a:t>
            </a:r>
          </a:p>
          <a:p>
            <a:pPr lvl="0" algn="l"/>
            <a:endParaRPr lang="da-DK" sz="3300" b="1" dirty="0"/>
          </a:p>
          <a:p>
            <a:pPr lvl="0" algn="l"/>
            <a:r>
              <a:rPr lang="da-DK" sz="3300" b="1" dirty="0"/>
              <a:t>6. Krigsoplevelser – to beretninger fra 1.verdenskrig</a:t>
            </a:r>
          </a:p>
          <a:p>
            <a:pPr lvl="0" algn="l"/>
            <a:r>
              <a:rPr lang="da-DK" sz="3300" b="1" dirty="0"/>
              <a:t>7. Opsamling</a:t>
            </a:r>
          </a:p>
        </p:txBody>
      </p:sp>
    </p:spTree>
    <p:extLst>
      <p:ext uri="{BB962C8B-B14F-4D97-AF65-F5344CB8AC3E}">
        <p14:creationId xmlns:p14="http://schemas.microsoft.com/office/powerpoint/2010/main" val="3244302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-69273" y="0"/>
            <a:ext cx="12978668" cy="1380154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8018" y="0"/>
            <a:ext cx="10515600" cy="1325563"/>
          </a:xfrm>
        </p:spPr>
        <p:txBody>
          <a:bodyPr/>
          <a:lstStyle/>
          <a:p>
            <a:r>
              <a:rPr lang="da-DK" b="1" u="sng" dirty="0"/>
              <a:t>Dagens problemstilling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2657711"/>
            <a:ext cx="10515600" cy="4726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4000" b="1" i="1" dirty="0">
                <a:solidFill>
                  <a:srgbClr val="FF0000"/>
                </a:solidFill>
              </a:rPr>
              <a:t>Hvordan så Tyskland ud før 1.verdenskrig og hvilken rolle spillede Tyskland i krigens udbrud?</a:t>
            </a:r>
            <a:endParaRPr lang="da-DK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70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703B42-F65C-4569-A93E-62B2964EE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" y="-817880"/>
            <a:ext cx="12466320" cy="824992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F6F62A9-9649-45E2-A521-0DD85B5C7E1B}"/>
              </a:ext>
            </a:extLst>
          </p:cNvPr>
          <p:cNvSpPr/>
          <p:nvPr/>
        </p:nvSpPr>
        <p:spPr>
          <a:xfrm>
            <a:off x="-274320" y="0"/>
            <a:ext cx="12978668" cy="685800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41130" y="617099"/>
            <a:ext cx="11067394" cy="5310735"/>
          </a:xfrm>
        </p:spPr>
        <p:txBody>
          <a:bodyPr>
            <a:normAutofit/>
          </a:bodyPr>
          <a:lstStyle/>
          <a:p>
            <a:pPr algn="l"/>
            <a:r>
              <a:rPr lang="da-DK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Forløbets målsætning er at vi skal kunne besvare denne  problemstilling:</a:t>
            </a:r>
          </a:p>
          <a:p>
            <a:pPr algn="l"/>
            <a:r>
              <a:rPr lang="da-DK" sz="5500" dirty="0"/>
              <a:t> </a:t>
            </a:r>
          </a:p>
          <a:p>
            <a:pPr lvl="0"/>
            <a:r>
              <a:rPr lang="da-DK" sz="4800" b="1" dirty="0"/>
              <a:t>”Hvad var de væsentligste årsager til nazisternes magtovertagelse af Tyskland i mellemkrigstiden?”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83536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621267"/>
              </p:ext>
            </p:extLst>
          </p:nvPr>
        </p:nvGraphicFramePr>
        <p:xfrm>
          <a:off x="589280" y="0"/>
          <a:ext cx="9940758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2349">
                  <a:extLst>
                    <a:ext uri="{9D8B030D-6E8A-4147-A177-3AD203B41FA5}">
                      <a16:colId xmlns:a16="http://schemas.microsoft.com/office/drawing/2014/main" val="3180939556"/>
                    </a:ext>
                  </a:extLst>
                </a:gridCol>
                <a:gridCol w="6958409">
                  <a:extLst>
                    <a:ext uri="{9D8B030D-6E8A-4147-A177-3AD203B41FA5}">
                      <a16:colId xmlns:a16="http://schemas.microsoft.com/office/drawing/2014/main" val="3570202017"/>
                    </a:ext>
                  </a:extLst>
                </a:gridCol>
              </a:tblGrid>
              <a:tr h="3915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</a:rPr>
                        <a:t>Modul</a:t>
                      </a:r>
                      <a:endParaRPr lang="da-DK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70" marR="37970" marT="37970" marB="379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</a:rPr>
                        <a:t>Fokus</a:t>
                      </a:r>
                      <a:endParaRPr lang="da-DK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70" marR="37970" marT="37970" marB="37970"/>
                </a:tc>
                <a:extLst>
                  <a:ext uri="{0D108BD9-81ED-4DB2-BD59-A6C34878D82A}">
                    <a16:rowId xmlns:a16="http://schemas.microsoft.com/office/drawing/2014/main" val="3050120960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Torsdag d.09.01.25</a:t>
                      </a:r>
                    </a:p>
                  </a:txBody>
                  <a:tcPr marL="37970" marR="37970" marT="37970" marB="3797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u="sng" dirty="0">
                          <a:effectLst/>
                        </a:rPr>
                        <a:t>Tyskland og 1.verdenskrig (1871-1919)</a:t>
                      </a:r>
                      <a:endParaRPr lang="da-DK" sz="1800" dirty="0">
                        <a:effectLst/>
                      </a:endParaRPr>
                    </a:p>
                  </a:txBody>
                  <a:tcPr marL="37970" marR="37970" marT="37970" marB="3797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573268"/>
                  </a:ext>
                </a:extLst>
              </a:tr>
              <a:tr h="5443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Tirsdag d.28.01.25</a:t>
                      </a:r>
                    </a:p>
                  </a:txBody>
                  <a:tcPr marL="37970" marR="37970" marT="37970" marB="379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u="sng" dirty="0">
                          <a:effectLst/>
                        </a:rPr>
                        <a:t>Versaillesfreden og økonomisk kaos (1919-1923)</a:t>
                      </a:r>
                      <a:endParaRPr lang="da-DK" sz="1800" dirty="0">
                        <a:effectLst/>
                      </a:endParaRPr>
                    </a:p>
                  </a:txBody>
                  <a:tcPr marL="37970" marR="37970" marT="37970" marB="37970"/>
                </a:tc>
                <a:extLst>
                  <a:ext uri="{0D108BD9-81ED-4DB2-BD59-A6C34878D82A}">
                    <a16:rowId xmlns:a16="http://schemas.microsoft.com/office/drawing/2014/main" val="2234695332"/>
                  </a:ext>
                </a:extLst>
              </a:tr>
              <a:tr h="7261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Mandag d.24.02.25</a:t>
                      </a:r>
                    </a:p>
                  </a:txBody>
                  <a:tcPr marL="37970" marR="37970" marT="37970" marB="3797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u="sng" dirty="0">
                          <a:effectLst/>
                        </a:rPr>
                        <a:t>Nazistisk ideologi (1923-1928)</a:t>
                      </a:r>
                      <a:endParaRPr lang="da-DK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a-DK" sz="1800" dirty="0">
                        <a:effectLst/>
                      </a:endParaRPr>
                    </a:p>
                  </a:txBody>
                  <a:tcPr marL="37970" marR="37970" marT="37970" marB="3797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142822"/>
                  </a:ext>
                </a:extLst>
              </a:tr>
              <a:tr h="7096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Mandag d.03.03.25</a:t>
                      </a:r>
                    </a:p>
                  </a:txBody>
                  <a:tcPr marL="37970" marR="37970" marT="37970" marB="379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u="sng" dirty="0">
                          <a:effectLst/>
                        </a:rPr>
                        <a:t>Nazistisk ideologi og økonomisk krise (1928-1933)</a:t>
                      </a:r>
                      <a:endParaRPr lang="da-DK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a-DK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70" marR="37970" marT="37970" marB="37970"/>
                </a:tc>
                <a:extLst>
                  <a:ext uri="{0D108BD9-81ED-4DB2-BD59-A6C34878D82A}">
                    <a16:rowId xmlns:a16="http://schemas.microsoft.com/office/drawing/2014/main" val="1351370353"/>
                  </a:ext>
                </a:extLst>
              </a:tr>
              <a:tr h="7182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Tirsdag d.04.03.25</a:t>
                      </a:r>
                    </a:p>
                  </a:txBody>
                  <a:tcPr marL="37970" marR="37970" marT="37970" marB="3797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u="sng" dirty="0">
                          <a:effectLst/>
                        </a:rPr>
                        <a:t>Nazisternes popularitet hos den tyske befolking (1928-33)</a:t>
                      </a:r>
                      <a:endParaRPr lang="da-DK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a-DK" sz="1800" dirty="0">
                        <a:effectLst/>
                      </a:endParaRPr>
                    </a:p>
                  </a:txBody>
                  <a:tcPr marL="37970" marR="37970" marT="37970" marB="3797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334249"/>
                  </a:ext>
                </a:extLst>
              </a:tr>
              <a:tr h="7096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Onsdag d.12.03.25</a:t>
                      </a:r>
                    </a:p>
                  </a:txBody>
                  <a:tcPr marL="37970" marR="37970" marT="37970" marB="379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u="sng" dirty="0">
                          <a:effectLst/>
                        </a:rPr>
                        <a:t>Nazisterne overtager magten (1933-34)</a:t>
                      </a:r>
                      <a:endParaRPr lang="da-DK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a-DK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70" marR="37970" marT="37970" marB="37970"/>
                </a:tc>
                <a:extLst>
                  <a:ext uri="{0D108BD9-81ED-4DB2-BD59-A6C34878D82A}">
                    <a16:rowId xmlns:a16="http://schemas.microsoft.com/office/drawing/2014/main" val="512264311"/>
                  </a:ext>
                </a:extLst>
              </a:tr>
              <a:tr h="7243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Mandag d.17.03.25</a:t>
                      </a:r>
                    </a:p>
                  </a:txBody>
                  <a:tcPr marL="37970" marR="37970" marT="37970" marB="3797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u="sng" dirty="0">
                          <a:effectLst/>
                        </a:rPr>
                        <a:t> Holocaust</a:t>
                      </a:r>
                      <a:endParaRPr lang="da-DK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a-DK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70" marR="37970" marT="37970" marB="3797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606520"/>
                  </a:ext>
                </a:extLst>
              </a:tr>
              <a:tr h="5043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Mandag d.24.03.25</a:t>
                      </a:r>
                    </a:p>
                  </a:txBody>
                  <a:tcPr marL="37970" marR="37970" marT="37970" marB="379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u="sng" dirty="0">
                          <a:effectLst/>
                        </a:rPr>
                        <a:t>Anschluss, </a:t>
                      </a:r>
                      <a:r>
                        <a:rPr lang="da-DK" sz="1800" u="sng" dirty="0" err="1">
                          <a:effectLst/>
                        </a:rPr>
                        <a:t>Suedeterland</a:t>
                      </a:r>
                      <a:r>
                        <a:rPr lang="da-DK" sz="1800" u="sng" dirty="0">
                          <a:effectLst/>
                        </a:rPr>
                        <a:t> og </a:t>
                      </a:r>
                      <a:r>
                        <a:rPr lang="da-DK" sz="1800" u="sng" dirty="0" err="1">
                          <a:effectLst/>
                        </a:rPr>
                        <a:t>Appeasment</a:t>
                      </a:r>
                      <a:r>
                        <a:rPr lang="da-DK" sz="1800" u="sng" dirty="0">
                          <a:effectLst/>
                        </a:rPr>
                        <a:t> (1937-39)</a:t>
                      </a:r>
                      <a:endParaRPr lang="da-DK" sz="1800" dirty="0">
                        <a:effectLst/>
                      </a:endParaRPr>
                    </a:p>
                  </a:txBody>
                  <a:tcPr marL="37970" marR="37970" marT="37970" marB="37970"/>
                </a:tc>
                <a:extLst>
                  <a:ext uri="{0D108BD9-81ED-4DB2-BD59-A6C34878D82A}">
                    <a16:rowId xmlns:a16="http://schemas.microsoft.com/office/drawing/2014/main" val="3651093178"/>
                  </a:ext>
                </a:extLst>
              </a:tr>
              <a:tr h="7182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Mandag d.31.03.25</a:t>
                      </a:r>
                    </a:p>
                  </a:txBody>
                  <a:tcPr marL="37970" marR="37970" marT="37970" marB="3797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u="sng" dirty="0">
                          <a:effectLst/>
                        </a:rPr>
                        <a:t>Gruppearbejde med kilderne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a-DK" sz="1800" dirty="0">
                        <a:effectLst/>
                      </a:endParaRPr>
                    </a:p>
                  </a:txBody>
                  <a:tcPr marL="37970" marR="37970" marT="37970" marB="3797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89497"/>
                  </a:ext>
                </a:extLst>
              </a:tr>
              <a:tr h="7182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Tirsdag d.08.04.25</a:t>
                      </a:r>
                    </a:p>
                  </a:txBody>
                  <a:tcPr marL="37970" marR="37970" marT="37970" marB="379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u="sng" dirty="0">
                          <a:effectLst/>
                        </a:rPr>
                        <a:t>Fremlæggelser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a-DK" sz="1800" dirty="0">
                        <a:effectLst/>
                      </a:endParaRPr>
                    </a:p>
                  </a:txBody>
                  <a:tcPr marL="37970" marR="37970" marT="37970" marB="37970"/>
                </a:tc>
                <a:extLst>
                  <a:ext uri="{0D108BD9-81ED-4DB2-BD59-A6C34878D82A}">
                    <a16:rowId xmlns:a16="http://schemas.microsoft.com/office/drawing/2014/main" val="1613634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96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-69273" y="0"/>
            <a:ext cx="12978668" cy="1380154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8018" y="0"/>
            <a:ext cx="10515600" cy="1325563"/>
          </a:xfrm>
        </p:spPr>
        <p:txBody>
          <a:bodyPr/>
          <a:lstStyle/>
          <a:p>
            <a:r>
              <a:rPr lang="da-DK" b="1" u="sng" dirty="0"/>
              <a:t>Dagens problemstilling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2657711"/>
            <a:ext cx="10515600" cy="4726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4000" b="1" i="1" dirty="0">
                <a:solidFill>
                  <a:srgbClr val="FF0000"/>
                </a:solidFill>
              </a:rPr>
              <a:t>Hvordan så Tyskland ud før 1.verdenskrig og hvilken rolle spillede Tyskland i krigens udbrud?</a:t>
            </a:r>
            <a:endParaRPr lang="da-DK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046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DB65972-7E1B-4FF4-9030-917558D31F96}"/>
              </a:ext>
            </a:extLst>
          </p:cNvPr>
          <p:cNvSpPr/>
          <p:nvPr/>
        </p:nvSpPr>
        <p:spPr>
          <a:xfrm>
            <a:off x="92652" y="0"/>
            <a:ext cx="12978668" cy="1380154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5CEBB-26E9-47DE-8C36-D5B7A8CD7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75" y="98425"/>
            <a:ext cx="10515600" cy="1325563"/>
          </a:xfrm>
        </p:spPr>
        <p:txBody>
          <a:bodyPr/>
          <a:lstStyle/>
          <a:p>
            <a:r>
              <a:rPr lang="da-DK" b="1" dirty="0">
                <a:solidFill>
                  <a:srgbClr val="FF0000"/>
                </a:solidFill>
              </a:rPr>
              <a:t>Det tyske Kejserrige 1871</a:t>
            </a: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B3E5D04-8A7F-4340-AC4D-F360C7043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364455"/>
            <a:ext cx="7324726" cy="5493545"/>
          </a:xfrm>
        </p:spPr>
      </p:pic>
    </p:spTree>
    <p:extLst>
      <p:ext uri="{BB962C8B-B14F-4D97-AF65-F5344CB8AC3E}">
        <p14:creationId xmlns:p14="http://schemas.microsoft.com/office/powerpoint/2010/main" val="354978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7818F0D5-8C67-42DB-80ED-36A1BD814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689" y="3246277"/>
            <a:ext cx="1955250" cy="2817337"/>
          </a:xfr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FA1FEC31-AA0F-4218-A952-51A91AA54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452018"/>
            <a:ext cx="1763071" cy="2405857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EED09A15-11A3-4A65-82C5-2408F780160D}"/>
              </a:ext>
            </a:extLst>
          </p:cNvPr>
          <p:cNvSpPr txBox="1"/>
          <p:nvPr/>
        </p:nvSpPr>
        <p:spPr>
          <a:xfrm>
            <a:off x="0" y="5871408"/>
            <a:ext cx="3057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Otto von Bismarck, tysk rigskansler 1871-1890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A7947091-137B-431C-89E9-9D8F2514E2F5}"/>
              </a:ext>
            </a:extLst>
          </p:cNvPr>
          <p:cNvSpPr txBox="1"/>
          <p:nvPr/>
        </p:nvSpPr>
        <p:spPr>
          <a:xfrm>
            <a:off x="9134477" y="5994518"/>
            <a:ext cx="349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Wilhelm II, tysk kejser 1888-1918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0550BA4-093B-BB47-5A7E-B91FFE39BD86}"/>
              </a:ext>
            </a:extLst>
          </p:cNvPr>
          <p:cNvSpPr txBox="1"/>
          <p:nvPr/>
        </p:nvSpPr>
        <p:spPr>
          <a:xfrm>
            <a:off x="2260911" y="284480"/>
            <a:ext cx="7360609" cy="504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15000"/>
              </a:lnSpc>
              <a:buAutoNum type="arabicPeriod"/>
            </a:pPr>
            <a:r>
              <a:rPr lang="da-DK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Hvad for en type stat var Tyskland før dets samling som Det tyske Kejserrige i 1871?</a:t>
            </a:r>
          </a:p>
          <a:p>
            <a:pPr marL="457200" lvl="0" indent="-457200">
              <a:lnSpc>
                <a:spcPct val="115000"/>
              </a:lnSpc>
              <a:buAutoNum type="arabicPeriod"/>
            </a:pPr>
            <a:endParaRPr lang="da-DK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da-DK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 Hvordan var forholdet imellem de 25 enkeltstater i Det tyske Kejserrige?</a:t>
            </a:r>
          </a:p>
          <a:p>
            <a:pPr lvl="0">
              <a:lnSpc>
                <a:spcPct val="115000"/>
              </a:lnSpc>
            </a:pPr>
            <a:endParaRPr lang="da-DK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da-DK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 Hvem havde den reelle magt i Det tyske Kejserrige? </a:t>
            </a:r>
          </a:p>
          <a:p>
            <a:pPr lvl="0">
              <a:lnSpc>
                <a:spcPct val="115000"/>
              </a:lnSpc>
            </a:pPr>
            <a:endParaRPr lang="da-DK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da-DK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4. Hvad kendetegnede Bismarcks indenrigs- og udenrigspolitik? (s.8-9)</a:t>
            </a:r>
            <a:endParaRPr lang="da-DK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7956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041BB7-AD8B-4788-A807-AFC82530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8DF843-94C9-4DA8-8BB1-922DDF465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F12AA7F8-2AD5-4BDF-9F76-F85454697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-7144"/>
            <a:ext cx="9163050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62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A9CD6-50AC-4C59-8864-CED1792C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5A34E5-CD90-4884-860E-DB42EE941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610E2F53-537B-4078-B995-64A0EBC6A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59" y="0"/>
            <a:ext cx="931252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74F79428-DCDB-59A0-622B-7A49FD0CF8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1736BF4-AC78-3B67-383F-C74D7049026A}"/>
              </a:ext>
            </a:extLst>
          </p:cNvPr>
          <p:cNvSpPr txBox="1"/>
          <p:nvPr/>
        </p:nvSpPr>
        <p:spPr>
          <a:xfrm>
            <a:off x="2609161" y="2321004"/>
            <a:ext cx="7660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solidFill>
                  <a:srgbClr val="FF0000"/>
                </a:solidFill>
              </a:rPr>
              <a:t>Tyskland og 1.verdenskrig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5284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376</Words>
  <Application>Microsoft Office PowerPoint</Application>
  <PresentationFormat>Widescreen</PresentationFormat>
  <Paragraphs>65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Nazismen i mellemkrigstiden (1914-1945)   </vt:lpstr>
      <vt:lpstr>PowerPoint Presentation</vt:lpstr>
      <vt:lpstr>PowerPoint Presentation</vt:lpstr>
      <vt:lpstr>PowerPoint Presentation</vt:lpstr>
      <vt:lpstr>Dagens problemstilling</vt:lpstr>
      <vt:lpstr>Det tyske Kejserrige 1871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Dagens problemstilling</vt:lpstr>
    </vt:vector>
  </TitlesOfParts>
  <Company>Køge Handelsskole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INDIVIDUELT PROJEKT   Kortlæg livet for et barn født i år 1900</dc:title>
  <dc:creator>Troels Kjems Petersen</dc:creator>
  <cp:lastModifiedBy>Troels Kjems Petersen</cp:lastModifiedBy>
  <cp:revision>22</cp:revision>
  <dcterms:created xsi:type="dcterms:W3CDTF">2019-01-15T13:50:59Z</dcterms:created>
  <dcterms:modified xsi:type="dcterms:W3CDTF">2025-01-07T10:57:35Z</dcterms:modified>
</cp:coreProperties>
</file>