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75" r:id="rId4"/>
    <p:sldId id="256" r:id="rId5"/>
    <p:sldId id="259" r:id="rId6"/>
    <p:sldId id="260" r:id="rId7"/>
    <p:sldId id="262" r:id="rId8"/>
    <p:sldId id="266" r:id="rId9"/>
    <p:sldId id="267" r:id="rId10"/>
    <p:sldId id="263" r:id="rId11"/>
    <p:sldId id="265" r:id="rId12"/>
    <p:sldId id="264" r:id="rId13"/>
    <p:sldId id="258" r:id="rId14"/>
    <p:sldId id="276" r:id="rId15"/>
    <p:sldId id="269" r:id="rId16"/>
    <p:sldId id="280" r:id="rId17"/>
    <p:sldId id="270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FFC65B62-E471-439B-BC08-7AF8CF7CE6EF}"/>
    <pc:docChg chg="undo custSel addSld modSld">
      <pc:chgData name="Troels Kjems Petersen" userId="d50d9817-7fa7-4ee2-9878-28660974c4b1" providerId="ADAL" clId="{FFC65B62-E471-439B-BC08-7AF8CF7CE6EF}" dt="2025-02-21T08:38:25.793" v="457"/>
      <pc:docMkLst>
        <pc:docMk/>
      </pc:docMkLst>
      <pc:sldChg chg="modSp mod">
        <pc:chgData name="Troels Kjems Petersen" userId="d50d9817-7fa7-4ee2-9878-28660974c4b1" providerId="ADAL" clId="{FFC65B62-E471-439B-BC08-7AF8CF7CE6EF}" dt="2025-02-21T08:18:34.568" v="56" actId="20577"/>
        <pc:sldMkLst>
          <pc:docMk/>
          <pc:sldMk cId="176786865" sldId="269"/>
        </pc:sldMkLst>
        <pc:spChg chg="mod">
          <ac:chgData name="Troels Kjems Petersen" userId="d50d9817-7fa7-4ee2-9878-28660974c4b1" providerId="ADAL" clId="{FFC65B62-E471-439B-BC08-7AF8CF7CE6EF}" dt="2025-02-21T08:18:34.568" v="56" actId="20577"/>
          <ac:spMkLst>
            <pc:docMk/>
            <pc:sldMk cId="176786865" sldId="269"/>
            <ac:spMk id="3" creationId="{61443834-E6BB-4CD4-A42E-FA697970DA35}"/>
          </ac:spMkLst>
        </pc:spChg>
      </pc:sldChg>
      <pc:sldChg chg="modSp mod">
        <pc:chgData name="Troels Kjems Petersen" userId="d50d9817-7fa7-4ee2-9878-28660974c4b1" providerId="ADAL" clId="{FFC65B62-E471-439B-BC08-7AF8CF7CE6EF}" dt="2025-02-21T08:19:16.942" v="170" actId="20577"/>
        <pc:sldMkLst>
          <pc:docMk/>
          <pc:sldMk cId="731981420" sldId="270"/>
        </pc:sldMkLst>
        <pc:spChg chg="mod">
          <ac:chgData name="Troels Kjems Petersen" userId="d50d9817-7fa7-4ee2-9878-28660974c4b1" providerId="ADAL" clId="{FFC65B62-E471-439B-BC08-7AF8CF7CE6EF}" dt="2025-02-21T08:19:16.942" v="170" actId="20577"/>
          <ac:spMkLst>
            <pc:docMk/>
            <pc:sldMk cId="731981420" sldId="270"/>
            <ac:spMk id="2" creationId="{BF643285-B547-4778-B27C-51FDE5597CC0}"/>
          </ac:spMkLst>
        </pc:spChg>
        <pc:spChg chg="mod">
          <ac:chgData name="Troels Kjems Petersen" userId="d50d9817-7fa7-4ee2-9878-28660974c4b1" providerId="ADAL" clId="{FFC65B62-E471-439B-BC08-7AF8CF7CE6EF}" dt="2025-02-21T08:19:05.591" v="168" actId="20577"/>
          <ac:spMkLst>
            <pc:docMk/>
            <pc:sldMk cId="731981420" sldId="270"/>
            <ac:spMk id="3" creationId="{61443834-E6BB-4CD4-A42E-FA697970DA35}"/>
          </ac:spMkLst>
        </pc:spChg>
      </pc:sldChg>
      <pc:sldChg chg="modSp mod">
        <pc:chgData name="Troels Kjems Petersen" userId="d50d9817-7fa7-4ee2-9878-28660974c4b1" providerId="ADAL" clId="{FFC65B62-E471-439B-BC08-7AF8CF7CE6EF}" dt="2025-02-21T08:01:25.871" v="25" actId="27636"/>
        <pc:sldMkLst>
          <pc:docMk/>
          <pc:sldMk cId="2626707689" sldId="272"/>
        </pc:sldMkLst>
        <pc:spChg chg="mod">
          <ac:chgData name="Troels Kjems Petersen" userId="d50d9817-7fa7-4ee2-9878-28660974c4b1" providerId="ADAL" clId="{FFC65B62-E471-439B-BC08-7AF8CF7CE6EF}" dt="2025-02-21T08:01:25.871" v="25" actId="27636"/>
          <ac:spMkLst>
            <pc:docMk/>
            <pc:sldMk cId="2626707689" sldId="272"/>
            <ac:spMk id="3" creationId="{00000000-0000-0000-0000-000000000000}"/>
          </ac:spMkLst>
        </pc:spChg>
      </pc:sldChg>
      <pc:sldChg chg="modSp mod">
        <pc:chgData name="Troels Kjems Petersen" userId="d50d9817-7fa7-4ee2-9878-28660974c4b1" providerId="ADAL" clId="{FFC65B62-E471-439B-BC08-7AF8CF7CE6EF}" dt="2025-02-21T08:37:48.289" v="454" actId="113"/>
        <pc:sldMkLst>
          <pc:docMk/>
          <pc:sldMk cId="2908722023" sldId="276"/>
        </pc:sldMkLst>
        <pc:graphicFrameChg chg="mod modGraphic">
          <ac:chgData name="Troels Kjems Petersen" userId="d50d9817-7fa7-4ee2-9878-28660974c4b1" providerId="ADAL" clId="{FFC65B62-E471-439B-BC08-7AF8CF7CE6EF}" dt="2025-02-21T08:37:48.289" v="454" actId="113"/>
          <ac:graphicFrameMkLst>
            <pc:docMk/>
            <pc:sldMk cId="2908722023" sldId="276"/>
            <ac:graphicFrameMk id="4" creationId="{6214B140-6439-453D-B83E-0F9EF3A90166}"/>
          </ac:graphicFrameMkLst>
        </pc:graphicFrameChg>
      </pc:sldChg>
      <pc:sldChg chg="addSp delSp modSp mod">
        <pc:chgData name="Troels Kjems Petersen" userId="d50d9817-7fa7-4ee2-9878-28660974c4b1" providerId="ADAL" clId="{FFC65B62-E471-439B-BC08-7AF8CF7CE6EF}" dt="2025-02-21T08:38:25.793" v="457"/>
        <pc:sldMkLst>
          <pc:docMk/>
          <pc:sldMk cId="287990260" sldId="277"/>
        </pc:sldMkLst>
        <pc:graphicFrameChg chg="add mod">
          <ac:chgData name="Troels Kjems Petersen" userId="d50d9817-7fa7-4ee2-9878-28660974c4b1" providerId="ADAL" clId="{FFC65B62-E471-439B-BC08-7AF8CF7CE6EF}" dt="2025-02-21T08:38:25.793" v="457"/>
          <ac:graphicFrameMkLst>
            <pc:docMk/>
            <pc:sldMk cId="287990260" sldId="277"/>
            <ac:graphicFrameMk id="2" creationId="{FBD09A47-243C-63D6-5065-9576E6FC458B}"/>
          </ac:graphicFrameMkLst>
        </pc:graphicFrameChg>
        <pc:graphicFrameChg chg="del modGraphic">
          <ac:chgData name="Troels Kjems Petersen" userId="d50d9817-7fa7-4ee2-9878-28660974c4b1" providerId="ADAL" clId="{FFC65B62-E471-439B-BC08-7AF8CF7CE6EF}" dt="2025-02-21T08:38:01.466" v="456" actId="478"/>
          <ac:graphicFrameMkLst>
            <pc:docMk/>
            <pc:sldMk cId="287990260" sldId="277"/>
            <ac:graphicFrameMk id="4" creationId="{6214B140-6439-453D-B83E-0F9EF3A90166}"/>
          </ac:graphicFrameMkLst>
        </pc:graphicFrameChg>
      </pc:sldChg>
      <pc:sldChg chg="addSp delSp modSp new mod">
        <pc:chgData name="Troels Kjems Petersen" userId="d50d9817-7fa7-4ee2-9878-28660974c4b1" providerId="ADAL" clId="{FFC65B62-E471-439B-BC08-7AF8CF7CE6EF}" dt="2025-02-21T07:56:35.104" v="23" actId="14100"/>
        <pc:sldMkLst>
          <pc:docMk/>
          <pc:sldMk cId="3365128706" sldId="278"/>
        </pc:sldMkLst>
        <pc:spChg chg="mod">
          <ac:chgData name="Troels Kjems Petersen" userId="d50d9817-7fa7-4ee2-9878-28660974c4b1" providerId="ADAL" clId="{FFC65B62-E471-439B-BC08-7AF8CF7CE6EF}" dt="2025-02-21T07:55:51.804" v="13" actId="14100"/>
          <ac:spMkLst>
            <pc:docMk/>
            <pc:sldMk cId="3365128706" sldId="278"/>
            <ac:spMk id="2" creationId="{787C9FA1-9401-CD14-3FA9-DB8FE5F12BA7}"/>
          </ac:spMkLst>
        </pc:spChg>
        <pc:spChg chg="del">
          <ac:chgData name="Troels Kjems Petersen" userId="d50d9817-7fa7-4ee2-9878-28660974c4b1" providerId="ADAL" clId="{FFC65B62-E471-439B-BC08-7AF8CF7CE6EF}" dt="2025-02-21T07:55:56.914" v="14" actId="478"/>
          <ac:spMkLst>
            <pc:docMk/>
            <pc:sldMk cId="3365128706" sldId="278"/>
            <ac:spMk id="3" creationId="{51E1AB04-D630-DFB2-274F-81ADD8581D14}"/>
          </ac:spMkLst>
        </pc:spChg>
        <pc:spChg chg="add mod ord">
          <ac:chgData name="Troels Kjems Petersen" userId="d50d9817-7fa7-4ee2-9878-28660974c4b1" providerId="ADAL" clId="{FFC65B62-E471-439B-BC08-7AF8CF7CE6EF}" dt="2025-02-21T07:55:33.817" v="9" actId="167"/>
          <ac:spMkLst>
            <pc:docMk/>
            <pc:sldMk cId="3365128706" sldId="278"/>
            <ac:spMk id="4" creationId="{BE2D71AE-4543-7EE7-1FDE-D6187CC0B22A}"/>
          </ac:spMkLst>
        </pc:spChg>
        <pc:picChg chg="add mod">
          <ac:chgData name="Troels Kjems Petersen" userId="d50d9817-7fa7-4ee2-9878-28660974c4b1" providerId="ADAL" clId="{FFC65B62-E471-439B-BC08-7AF8CF7CE6EF}" dt="2025-02-21T07:56:08.764" v="17" actId="14100"/>
          <ac:picMkLst>
            <pc:docMk/>
            <pc:sldMk cId="3365128706" sldId="278"/>
            <ac:picMk id="5" creationId="{1517AE01-014B-B5E1-4A79-319A178E4CB0}"/>
          </ac:picMkLst>
        </pc:picChg>
        <pc:picChg chg="add mod">
          <ac:chgData name="Troels Kjems Petersen" userId="d50d9817-7fa7-4ee2-9878-28660974c4b1" providerId="ADAL" clId="{FFC65B62-E471-439B-BC08-7AF8CF7CE6EF}" dt="2025-02-21T07:56:35.104" v="23" actId="14100"/>
          <ac:picMkLst>
            <pc:docMk/>
            <pc:sldMk cId="3365128706" sldId="278"/>
            <ac:picMk id="6" creationId="{D2D0F95F-3649-7A18-6789-4EEEF170B1FC}"/>
          </ac:picMkLst>
        </pc:picChg>
      </pc:sldChg>
    </pc:docChg>
  </pc:docChgLst>
  <pc:docChgLst>
    <pc:chgData name="Troels Kjems Petersen" userId="d50d9817-7fa7-4ee2-9878-28660974c4b1" providerId="ADAL" clId="{BD3FDF71-1464-4832-870F-CA2EC17CC483}"/>
    <pc:docChg chg="undo custSel addSld delSld modSld sldOrd">
      <pc:chgData name="Troels Kjems Petersen" userId="d50d9817-7fa7-4ee2-9878-28660974c4b1" providerId="ADAL" clId="{BD3FDF71-1464-4832-870F-CA2EC17CC483}" dt="2025-02-24T13:09:00.547" v="38" actId="47"/>
      <pc:docMkLst>
        <pc:docMk/>
      </pc:docMkLst>
      <pc:sldChg chg="modSp mod">
        <pc:chgData name="Troels Kjems Petersen" userId="d50d9817-7fa7-4ee2-9878-28660974c4b1" providerId="ADAL" clId="{BD3FDF71-1464-4832-870F-CA2EC17CC483}" dt="2025-02-24T12:06:04.070" v="34" actId="1076"/>
        <pc:sldMkLst>
          <pc:docMk/>
          <pc:sldMk cId="2908722023" sldId="276"/>
        </pc:sldMkLst>
        <pc:graphicFrameChg chg="mod modGraphic">
          <ac:chgData name="Troels Kjems Petersen" userId="d50d9817-7fa7-4ee2-9878-28660974c4b1" providerId="ADAL" clId="{BD3FDF71-1464-4832-870F-CA2EC17CC483}" dt="2025-02-24T12:06:04.070" v="34" actId="1076"/>
          <ac:graphicFrameMkLst>
            <pc:docMk/>
            <pc:sldMk cId="2908722023" sldId="276"/>
            <ac:graphicFrameMk id="4" creationId="{6214B140-6439-453D-B83E-0F9EF3A90166}"/>
          </ac:graphicFrameMkLst>
        </pc:graphicFrameChg>
      </pc:sldChg>
      <pc:sldChg chg="addSp delSp del mod">
        <pc:chgData name="Troels Kjems Petersen" userId="d50d9817-7fa7-4ee2-9878-28660974c4b1" providerId="ADAL" clId="{BD3FDF71-1464-4832-870F-CA2EC17CC483}" dt="2025-02-24T12:00:30.995" v="27" actId="47"/>
        <pc:sldMkLst>
          <pc:docMk/>
          <pc:sldMk cId="287990260" sldId="277"/>
        </pc:sldMkLst>
        <pc:spChg chg="add del">
          <ac:chgData name="Troels Kjems Petersen" userId="d50d9817-7fa7-4ee2-9878-28660974c4b1" providerId="ADAL" clId="{BD3FDF71-1464-4832-870F-CA2EC17CC483}" dt="2025-02-24T12:00:19.934" v="23" actId="22"/>
          <ac:spMkLst>
            <pc:docMk/>
            <pc:sldMk cId="287990260" sldId="277"/>
            <ac:spMk id="4" creationId="{43EBAAAC-7B1F-D062-8994-59DFCC212544}"/>
          </ac:spMkLst>
        </pc:spChg>
      </pc:sldChg>
      <pc:sldChg chg="add del ord">
        <pc:chgData name="Troels Kjems Petersen" userId="d50d9817-7fa7-4ee2-9878-28660974c4b1" providerId="ADAL" clId="{BD3FDF71-1464-4832-870F-CA2EC17CC483}" dt="2025-02-24T13:09:00.547" v="38" actId="47"/>
        <pc:sldMkLst>
          <pc:docMk/>
          <pc:sldMk cId="1086714424" sldId="279"/>
        </pc:sldMkLst>
      </pc:sldChg>
      <pc:sldChg chg="add ord">
        <pc:chgData name="Troels Kjems Petersen" userId="d50d9817-7fa7-4ee2-9878-28660974c4b1" providerId="ADAL" clId="{BD3FDF71-1464-4832-870F-CA2EC17CC483}" dt="2025-02-24T13:08:58.892" v="37"/>
        <pc:sldMkLst>
          <pc:docMk/>
          <pc:sldMk cId="2421252375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650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820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1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4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29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96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02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73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0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15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00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0899-4755-4C0B-A511-1D62EDAC6548}" type="datetimeFigureOut">
              <a:rPr lang="da-DK" smtClean="0"/>
              <a:t>24-02-2025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5D30-37C4-4696-B055-FA6C13D99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5" y="0"/>
            <a:ext cx="11470399" cy="6524625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Økonomisk krise i Tyskland 1919-23 (opsamling fra sidst)</a:t>
            </a:r>
          </a:p>
          <a:p>
            <a:pPr lvl="0" algn="l"/>
            <a:r>
              <a:rPr lang="da-DK" sz="3300" b="1" dirty="0"/>
              <a:t> </a:t>
            </a:r>
          </a:p>
          <a:p>
            <a:pPr lvl="0" algn="l"/>
            <a:r>
              <a:rPr lang="da-DK" sz="3300" b="1" dirty="0"/>
              <a:t>2. Den økonomiske stabilitet 1923-28 (lektie)</a:t>
            </a:r>
          </a:p>
          <a:p>
            <a:pPr lvl="0" algn="l"/>
            <a:endParaRPr lang="da-DK" sz="3300" b="1" dirty="0"/>
          </a:p>
          <a:p>
            <a:pPr algn="l"/>
            <a:r>
              <a:rPr lang="da-DK" sz="3300" b="1" dirty="0"/>
              <a:t>3.  Grundlæggelsen af NSDAP (lærerforedrag) – kort </a:t>
            </a:r>
            <a:r>
              <a:rPr lang="da-DK" sz="3300" b="1" dirty="0">
                <a:sym typeface="Wingdings" panose="05000000000000000000" pitchFamily="2" charset="2"/>
              </a:rPr>
              <a:t> </a:t>
            </a:r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Undersøgelse af hvad der kendetegnede den nazistiske ideologi (gruppearbejde)</a:t>
            </a:r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262670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387033"/>
            <a:ext cx="12244673" cy="1015693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Hitlers rolle i NSDAP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0050" y="1825625"/>
            <a:ext cx="1126998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da-DK" dirty="0"/>
              <a:t>Hitler blev født i Østrig i 1889.</a:t>
            </a:r>
          </a:p>
          <a:p>
            <a:pPr>
              <a:buClr>
                <a:srgbClr val="FF0000"/>
              </a:buClr>
            </a:pPr>
            <a:r>
              <a:rPr lang="da-DK" dirty="0"/>
              <a:t>Blev meldt ind i DAP i 1919</a:t>
            </a:r>
          </a:p>
          <a:p>
            <a:pPr>
              <a:buClr>
                <a:srgbClr val="FF0000"/>
              </a:buClr>
            </a:pPr>
            <a:r>
              <a:rPr lang="da-DK" b="1" dirty="0"/>
              <a:t>Blev leder af DAP (NSDAP) i 1920, pga. sin evne som taler</a:t>
            </a:r>
          </a:p>
          <a:p>
            <a:pPr>
              <a:buClr>
                <a:srgbClr val="FF0000"/>
              </a:buClr>
            </a:pPr>
            <a:endParaRPr lang="da-DK" b="1" dirty="0"/>
          </a:p>
          <a:p>
            <a:pPr>
              <a:buClr>
                <a:srgbClr val="FF0000"/>
              </a:buClr>
            </a:pPr>
            <a:endParaRPr lang="da-DK" b="1" dirty="0"/>
          </a:p>
          <a:p>
            <a:pPr>
              <a:buClr>
                <a:srgbClr val="FF0000"/>
              </a:buClr>
            </a:pPr>
            <a:r>
              <a:rPr lang="da-DK" dirty="0"/>
              <a:t>Hitler oprettede i 1921 </a:t>
            </a:r>
            <a:r>
              <a:rPr lang="da-DK" b="1" dirty="0">
                <a:solidFill>
                  <a:srgbClr val="C00000"/>
                </a:solidFill>
              </a:rPr>
              <a:t>SA </a:t>
            </a:r>
            <a:r>
              <a:rPr lang="da-DK" b="1" dirty="0"/>
              <a:t>(</a:t>
            </a:r>
            <a:r>
              <a:rPr lang="da-DK" b="1" dirty="0" err="1"/>
              <a:t>Sturmabteilung</a:t>
            </a:r>
            <a:r>
              <a:rPr lang="da-DK" b="1" dirty="0"/>
              <a:t>) </a:t>
            </a:r>
            <a:r>
              <a:rPr lang="da-DK" dirty="0"/>
              <a:t>– som blev nazisternes </a:t>
            </a:r>
            <a:r>
              <a:rPr lang="da-DK" b="1" dirty="0"/>
              <a:t>”tæskehold” </a:t>
            </a:r>
            <a:r>
              <a:rPr lang="da-DK" b="1" dirty="0">
                <a:sym typeface="Wingdings" panose="05000000000000000000" pitchFamily="2" charset="2"/>
              </a:rPr>
              <a:t> </a:t>
            </a:r>
            <a:r>
              <a:rPr lang="da-DK" dirty="0">
                <a:sym typeface="Wingdings" panose="05000000000000000000" pitchFamily="2" charset="2"/>
              </a:rPr>
              <a:t>partiets revolutionære kampgruppe. Også kendt som </a:t>
            </a:r>
            <a:r>
              <a:rPr lang="da-DK" b="1" dirty="0">
                <a:solidFill>
                  <a:srgbClr val="C00000"/>
                </a:solidFill>
                <a:sym typeface="Wingdings" panose="05000000000000000000" pitchFamily="2" charset="2"/>
              </a:rPr>
              <a:t>”brunskjorterne”. </a:t>
            </a:r>
            <a:endParaRPr lang="da-DK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6C0CA8-D56E-489B-967F-CDEC8AF61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05193"/>
            <a:ext cx="1866900" cy="28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2478-6604-45FC-A4C8-0ABA2A54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57C9A3F-780F-4AA3-9063-B0A088F84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798831"/>
            <a:ext cx="12313919" cy="5098732"/>
          </a:xfrm>
        </p:spPr>
      </p:pic>
    </p:spTree>
    <p:extLst>
      <p:ext uri="{BB962C8B-B14F-4D97-AF65-F5344CB8AC3E}">
        <p14:creationId xmlns:p14="http://schemas.microsoft.com/office/powerpoint/2010/main" val="376341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FBF2D0D-F119-4EF6-83E8-55495CD1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608"/>
            <a:ext cx="12244673" cy="455501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-26337" y="307213"/>
            <a:ext cx="12244673" cy="1303655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Ølstuekuppet – Nazisternes fejlslået revolution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198F85D-69EA-415B-9B7C-0C7E6B621955}"/>
              </a:ext>
            </a:extLst>
          </p:cNvPr>
          <p:cNvSpPr/>
          <p:nvPr/>
        </p:nvSpPr>
        <p:spPr>
          <a:xfrm>
            <a:off x="-26337" y="1564640"/>
            <a:ext cx="12244673" cy="455501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0050" y="1825625"/>
            <a:ext cx="112699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Navnet for Hitler og </a:t>
            </a:r>
            <a:r>
              <a:rPr lang="da-DK" b="1" dirty="0" err="1"/>
              <a:t>Ludendoffs</a:t>
            </a:r>
            <a:r>
              <a:rPr lang="da-DK" b="1" dirty="0"/>
              <a:t> mislykkede ” nazistiske revolution” i München i januar 1923. </a:t>
            </a:r>
          </a:p>
          <a:p>
            <a:pPr marL="0" indent="0">
              <a:buNone/>
            </a:pPr>
            <a:endParaRPr lang="da-DK" b="1" dirty="0"/>
          </a:p>
          <a:p>
            <a:pPr>
              <a:buClr>
                <a:srgbClr val="FF0000"/>
              </a:buClr>
            </a:pPr>
            <a:r>
              <a:rPr lang="da-DK" dirty="0"/>
              <a:t>Hitler blev fængslet for statsforræderi, og NSDAP og SA blev forbudt. </a:t>
            </a:r>
          </a:p>
          <a:p>
            <a:pPr>
              <a:buClr>
                <a:srgbClr val="FF0000"/>
              </a:buClr>
            </a:pPr>
            <a:r>
              <a:rPr lang="da-DK" dirty="0"/>
              <a:t>I fængslet skrev Hitler ”</a:t>
            </a:r>
            <a:r>
              <a:rPr lang="da-DK" dirty="0" err="1"/>
              <a:t>Mein</a:t>
            </a:r>
            <a:r>
              <a:rPr lang="da-DK" dirty="0"/>
              <a:t> Kampf”. </a:t>
            </a:r>
          </a:p>
          <a:p>
            <a:pPr>
              <a:buClr>
                <a:srgbClr val="FF0000"/>
              </a:buClr>
            </a:pP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/>
              <a:t>Kupforsøget var et nederlag for NSDAP, og man droppede den </a:t>
            </a:r>
            <a:r>
              <a:rPr lang="da-DK" b="1" dirty="0"/>
              <a:t>revolutionære vej</a:t>
            </a:r>
            <a:r>
              <a:rPr lang="da-DK" dirty="0"/>
              <a:t>, og i stedet søgte en </a:t>
            </a:r>
            <a:r>
              <a:rPr lang="da-DK" b="1" dirty="0"/>
              <a:t>”demokratisk” vej </a:t>
            </a:r>
            <a:r>
              <a:rPr lang="da-DK" dirty="0"/>
              <a:t>til magten i Tyskland.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68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UNDERSØGELSE AF DEN NAZISTISKE IDEOLOGI OG ORGANISATION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sz="3600" b="1" dirty="0"/>
              <a:t>I skal nu i par undersøge forskellige dimensioner af </a:t>
            </a:r>
            <a:r>
              <a:rPr lang="da-DK" sz="3600" b="1" dirty="0" err="1"/>
              <a:t>NSDAPs</a:t>
            </a:r>
            <a:r>
              <a:rPr lang="da-DK" sz="3600" b="1" dirty="0"/>
              <a:t> ideologi og organisation i 1920’erne.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49568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214B140-6439-453D-B83E-0F9EF3A90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42097"/>
              </p:ext>
            </p:extLst>
          </p:nvPr>
        </p:nvGraphicFramePr>
        <p:xfrm>
          <a:off x="0" y="0"/>
          <a:ext cx="12106276" cy="7036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195">
                  <a:extLst>
                    <a:ext uri="{9D8B030D-6E8A-4147-A177-3AD203B41FA5}">
                      <a16:colId xmlns:a16="http://schemas.microsoft.com/office/drawing/2014/main" val="287582020"/>
                    </a:ext>
                  </a:extLst>
                </a:gridCol>
                <a:gridCol w="2420501">
                  <a:extLst>
                    <a:ext uri="{9D8B030D-6E8A-4147-A177-3AD203B41FA5}">
                      <a16:colId xmlns:a16="http://schemas.microsoft.com/office/drawing/2014/main" val="101744651"/>
                    </a:ext>
                  </a:extLst>
                </a:gridCol>
                <a:gridCol w="2492174">
                  <a:extLst>
                    <a:ext uri="{9D8B030D-6E8A-4147-A177-3AD203B41FA5}">
                      <a16:colId xmlns:a16="http://schemas.microsoft.com/office/drawing/2014/main" val="2343459612"/>
                    </a:ext>
                  </a:extLst>
                </a:gridCol>
                <a:gridCol w="2781374">
                  <a:extLst>
                    <a:ext uri="{9D8B030D-6E8A-4147-A177-3AD203B41FA5}">
                      <a16:colId xmlns:a16="http://schemas.microsoft.com/office/drawing/2014/main" val="3966170808"/>
                    </a:ext>
                  </a:extLst>
                </a:gridCol>
                <a:gridCol w="2086032">
                  <a:extLst>
                    <a:ext uri="{9D8B030D-6E8A-4147-A177-3AD203B41FA5}">
                      <a16:colId xmlns:a16="http://schemas.microsoft.com/office/drawing/2014/main" val="3453853192"/>
                    </a:ext>
                  </a:extLst>
                </a:gridCol>
              </a:tblGrid>
              <a:tr h="2532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 err="1">
                          <a:effectLst/>
                        </a:rPr>
                        <a:t>Mein</a:t>
                      </a:r>
                      <a:r>
                        <a:rPr lang="da-DK" sz="2800" dirty="0">
                          <a:effectLst/>
                        </a:rPr>
                        <a:t> </a:t>
                      </a:r>
                      <a:r>
                        <a:rPr lang="da-DK" sz="2800" dirty="0" err="1">
                          <a:effectLst/>
                        </a:rPr>
                        <a:t>kampf</a:t>
                      </a:r>
                      <a:endParaRPr lang="da-DK" sz="2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(s.30-31)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Nazistisk ideologi (s.31)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Racelæren (s.31)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Organismeteorien (s.32)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 err="1">
                          <a:effectLst/>
                        </a:rPr>
                        <a:t>NSDAPs</a:t>
                      </a:r>
                      <a:r>
                        <a:rPr lang="da-DK" sz="2800" dirty="0">
                          <a:effectLst/>
                        </a:rPr>
                        <a:t> organisation og struktur (s.32-33)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637602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Cecilie og Laura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Sara og Sarah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Maria og Maia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Mads Vind og Savannah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Marius og Noah, 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Benjamin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12365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Marcus og William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Jeppe og Filippa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Isabella og August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Mikkel og Rasmus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56645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Frederikke, og Alfred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Mads Lohmann og Johannes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Amiliah og Jonas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4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2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43285-B547-4778-B27C-51FDE559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ARBEJDSOPGAVE FOR </a:t>
            </a:r>
            <a:r>
              <a:rPr lang="da-DK" b="1"/>
              <a:t>PARRENE (20 </a:t>
            </a:r>
            <a:r>
              <a:rPr lang="da-DK" b="1" dirty="0"/>
              <a:t>min)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443834-E6BB-4CD4-A42E-FA697970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10515600" cy="460268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a-DK" b="1" dirty="0"/>
              <a:t>I skal læse det afsnit i er blevet tildelt.</a:t>
            </a:r>
          </a:p>
          <a:p>
            <a:pPr marL="514350" indent="-514350">
              <a:buAutoNum type="arabicPeriod"/>
            </a:pPr>
            <a:r>
              <a:rPr lang="da-DK" b="1" dirty="0"/>
              <a:t>Derefter skal I notere jer kort (på udleveret arbejdspapir) hvad afsnittet fortæller om NSDAP.</a:t>
            </a:r>
          </a:p>
          <a:p>
            <a:pPr marL="514350" indent="-514350">
              <a:buAutoNum type="arabicPeriod"/>
            </a:pPr>
            <a:r>
              <a:rPr lang="da-DK" b="1" dirty="0"/>
              <a:t>Herefter skal I gå ind på dagens modul og finde kilden ”De 25 punkter”</a:t>
            </a:r>
          </a:p>
          <a:p>
            <a:pPr marL="514350" indent="-514350">
              <a:buAutoNum type="arabicPeriod"/>
            </a:pPr>
            <a:r>
              <a:rPr lang="da-DK" b="1" dirty="0"/>
              <a:t>Læs kilden og prøv at find eksempler på hvordan det I har læst om nazistisk ideologi kommer til udtryk i kilden ”De 25 punkter”. </a:t>
            </a:r>
          </a:p>
          <a:p>
            <a:pPr marL="514350" indent="-514350">
              <a:buAutoNum type="arabicPeriod"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NB: Parrene som skal læse ”</a:t>
            </a:r>
            <a:r>
              <a:rPr lang="da-DK" b="1" dirty="0" err="1"/>
              <a:t>NSDAPs</a:t>
            </a:r>
            <a:r>
              <a:rPr lang="da-DK" b="1" dirty="0"/>
              <a:t> organisation og struktur” skal ikke lave punkt 3 og 4. Men skal I stedet kortlægge </a:t>
            </a:r>
            <a:r>
              <a:rPr lang="da-DK" b="1" dirty="0" err="1"/>
              <a:t>NSDAPs</a:t>
            </a:r>
            <a:r>
              <a:rPr lang="da-DK" b="1" dirty="0"/>
              <a:t> organisation</a:t>
            </a:r>
          </a:p>
        </p:txBody>
      </p:sp>
    </p:spTree>
    <p:extLst>
      <p:ext uri="{BB962C8B-B14F-4D97-AF65-F5344CB8AC3E}">
        <p14:creationId xmlns:p14="http://schemas.microsoft.com/office/powerpoint/2010/main" val="17678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214B140-6439-453D-B83E-0F9EF3A9016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06276" cy="7036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195">
                  <a:extLst>
                    <a:ext uri="{9D8B030D-6E8A-4147-A177-3AD203B41FA5}">
                      <a16:colId xmlns:a16="http://schemas.microsoft.com/office/drawing/2014/main" val="287582020"/>
                    </a:ext>
                  </a:extLst>
                </a:gridCol>
                <a:gridCol w="2420501">
                  <a:extLst>
                    <a:ext uri="{9D8B030D-6E8A-4147-A177-3AD203B41FA5}">
                      <a16:colId xmlns:a16="http://schemas.microsoft.com/office/drawing/2014/main" val="101744651"/>
                    </a:ext>
                  </a:extLst>
                </a:gridCol>
                <a:gridCol w="2492174">
                  <a:extLst>
                    <a:ext uri="{9D8B030D-6E8A-4147-A177-3AD203B41FA5}">
                      <a16:colId xmlns:a16="http://schemas.microsoft.com/office/drawing/2014/main" val="2343459612"/>
                    </a:ext>
                  </a:extLst>
                </a:gridCol>
                <a:gridCol w="2781374">
                  <a:extLst>
                    <a:ext uri="{9D8B030D-6E8A-4147-A177-3AD203B41FA5}">
                      <a16:colId xmlns:a16="http://schemas.microsoft.com/office/drawing/2014/main" val="3966170808"/>
                    </a:ext>
                  </a:extLst>
                </a:gridCol>
                <a:gridCol w="2086032">
                  <a:extLst>
                    <a:ext uri="{9D8B030D-6E8A-4147-A177-3AD203B41FA5}">
                      <a16:colId xmlns:a16="http://schemas.microsoft.com/office/drawing/2014/main" val="3453853192"/>
                    </a:ext>
                  </a:extLst>
                </a:gridCol>
              </a:tblGrid>
              <a:tr h="2532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 err="1">
                          <a:effectLst/>
                        </a:rPr>
                        <a:t>Mein</a:t>
                      </a:r>
                      <a:r>
                        <a:rPr lang="da-DK" sz="2800" dirty="0">
                          <a:effectLst/>
                        </a:rPr>
                        <a:t> </a:t>
                      </a:r>
                      <a:r>
                        <a:rPr lang="da-DK" sz="2800" dirty="0" err="1">
                          <a:effectLst/>
                        </a:rPr>
                        <a:t>kampf</a:t>
                      </a:r>
                      <a:endParaRPr lang="da-DK" sz="2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(s.30-31)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Nazistisk ideologi (s.31)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Racelæren (s.31)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Organismeteorien (s.32)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 err="1">
                          <a:effectLst/>
                        </a:rPr>
                        <a:t>NSDAPs</a:t>
                      </a:r>
                      <a:r>
                        <a:rPr lang="da-DK" sz="2800" dirty="0">
                          <a:effectLst/>
                        </a:rPr>
                        <a:t> organisation og struktur (s.32-33)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637602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Cecilie og Laura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Sara og Sarah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Maria og Maia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Mads Vind og Savannah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Marius og Noah, 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Benjamin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12365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Marcus og William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Jeppe og Filippa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Isabella og August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Mikkel og Rasmus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56645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Frederikke, og Alfred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Mads Lohmann og Johannes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Amiliah og Jonas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4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25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43285-B547-4778-B27C-51FDE559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ARBEJDSOPGAVE FOR GRUPPEN (10 min)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443834-E6BB-4CD4-A42E-FA697970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10515600" cy="46026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b="1" dirty="0"/>
              <a:t>I gruppen skal I nu snakke om hvad I har lavet i parrene med hensyn til jeres undersøgelse af jeres afsnit.</a:t>
            </a:r>
          </a:p>
          <a:p>
            <a:pPr marL="514350" indent="-514350">
              <a:buAutoNum type="arabicPeriod"/>
            </a:pPr>
            <a:r>
              <a:rPr lang="da-DK" b="1" dirty="0"/>
              <a:t>I bliver enige om at I har nogenlunde det samme nedskrevet på jeres arbejdspapir. I afleverer alle jeres arbejdspapirer til TKP.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Næste gang bliver I sat sammen i matrixgrupper, hvor I har ansvar for at forklarer de andre hovedpointerne fra jeres afsnit. </a:t>
            </a:r>
          </a:p>
        </p:txBody>
      </p:sp>
    </p:spTree>
    <p:extLst>
      <p:ext uri="{BB962C8B-B14F-4D97-AF65-F5344CB8AC3E}">
        <p14:creationId xmlns:p14="http://schemas.microsoft.com/office/powerpoint/2010/main" val="7319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E2D71AE-4543-7EE7-1FDE-D6187CC0B22A}"/>
              </a:ext>
            </a:extLst>
          </p:cNvPr>
          <p:cNvSpPr/>
          <p:nvPr/>
        </p:nvSpPr>
        <p:spPr>
          <a:xfrm>
            <a:off x="0" y="-9040"/>
            <a:ext cx="12192000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C9FA1-9401-CD14-3FA9-DB8FE5F1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283440" cy="1325563"/>
          </a:xfrm>
        </p:spPr>
        <p:txBody>
          <a:bodyPr>
            <a:normAutofit fontScale="90000"/>
          </a:bodyPr>
          <a:lstStyle/>
          <a:p>
            <a:r>
              <a:rPr lang="da-DK" sz="4400" b="1" dirty="0">
                <a:solidFill>
                  <a:srgbClr val="FF0000"/>
                </a:solidFill>
                <a:latin typeface="+mn-lt"/>
              </a:rPr>
              <a:t>Økonomisk krise i Tyskland 1919-23 (opsamling fra sidst)</a:t>
            </a:r>
            <a:br>
              <a:rPr lang="da-DK" sz="4400" b="1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517AE01-014B-B5E1-4A79-319A178E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7920"/>
            <a:ext cx="4947071" cy="3360460"/>
          </a:xfrm>
          <a:prstGeom prst="rect">
            <a:avLst/>
          </a:prstGeom>
        </p:spPr>
      </p:pic>
      <p:pic>
        <p:nvPicPr>
          <p:cNvPr id="6" name="Pladsholder til indhold 3">
            <a:extLst>
              <a:ext uri="{FF2B5EF4-FFF2-40B4-BE49-F238E27FC236}">
                <a16:creationId xmlns:a16="http://schemas.microsoft.com/office/drawing/2014/main" id="{D2D0F95F-3649-7A18-6789-4EEEF170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96" y="2402469"/>
            <a:ext cx="6190323" cy="3360461"/>
          </a:xfrm>
        </p:spPr>
      </p:pic>
    </p:spTree>
    <p:extLst>
      <p:ext uri="{BB962C8B-B14F-4D97-AF65-F5344CB8AC3E}">
        <p14:creationId xmlns:p14="http://schemas.microsoft.com/office/powerpoint/2010/main" val="33651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059872-FF3A-4EBA-BF5F-CF2D95303543}"/>
              </a:ext>
            </a:extLst>
          </p:cNvPr>
          <p:cNvSpPr/>
          <p:nvPr/>
        </p:nvSpPr>
        <p:spPr>
          <a:xfrm>
            <a:off x="-69273" y="0"/>
            <a:ext cx="12978668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17A468-92A0-472E-9024-4273A048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/>
              <a:t>Den økonomiske stabilitet 1923-28 (lektie)</a:t>
            </a:r>
            <a:br>
              <a:rPr lang="da-DK" sz="4400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52F62A-03CD-4C47-B977-6E7AFB18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1934824" cy="4351338"/>
          </a:xfrm>
        </p:spPr>
        <p:txBody>
          <a:bodyPr/>
          <a:lstStyle/>
          <a:p>
            <a:r>
              <a:rPr lang="da-DK" sz="3600" dirty="0"/>
              <a:t>Hvad var </a:t>
            </a:r>
            <a:r>
              <a:rPr lang="da-DK" sz="3600" dirty="0" err="1"/>
              <a:t>Dawes</a:t>
            </a:r>
            <a:r>
              <a:rPr lang="da-DK" sz="3600" dirty="0"/>
              <a:t>-planen og hvilken effekt fik den på Tysklands økonomi?</a:t>
            </a:r>
          </a:p>
          <a:p>
            <a:pPr marL="0" indent="0">
              <a:buNone/>
            </a:pPr>
            <a:endParaRPr lang="da-DK" sz="3600" dirty="0"/>
          </a:p>
          <a:p>
            <a:r>
              <a:rPr lang="da-DK" sz="3600" dirty="0"/>
              <a:t>Hvad gjorde kartellerne ved den tyske industri?</a:t>
            </a:r>
          </a:p>
          <a:p>
            <a:pPr marL="0" indent="0">
              <a:buNone/>
            </a:pPr>
            <a:endParaRPr lang="da-DK" sz="3600" dirty="0"/>
          </a:p>
          <a:p>
            <a:r>
              <a:rPr lang="da-DK" sz="3600" dirty="0"/>
              <a:t>Hvorfor blev 1920'erne kaldt "de vilde tyvere"?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28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C328F6-5BAE-44D2-BCA7-B241FB2F3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7" y="0"/>
            <a:ext cx="1044630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0" y="1418897"/>
            <a:ext cx="12244673" cy="3121572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1696825" y="1600200"/>
            <a:ext cx="8807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b="1" dirty="0">
                <a:solidFill>
                  <a:srgbClr val="C00000"/>
                </a:solidFill>
              </a:rPr>
              <a:t>Grundlæggelsen af NSDAP</a:t>
            </a:r>
            <a:endParaRPr lang="da-DK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1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387033"/>
            <a:ext cx="12244673" cy="1015693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betyder NSDAP?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0050" y="1825625"/>
            <a:ext cx="11269980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3600" b="1" i="1" dirty="0"/>
              <a:t>National </a:t>
            </a:r>
            <a:r>
              <a:rPr lang="da-DK" sz="3600" b="1" i="1" dirty="0" err="1"/>
              <a:t>Sozialistische</a:t>
            </a:r>
            <a:r>
              <a:rPr lang="da-DK" sz="3600" b="1" i="1" dirty="0"/>
              <a:t> Deutsche </a:t>
            </a:r>
            <a:r>
              <a:rPr lang="da-DK" sz="3600" b="1" i="1" dirty="0" err="1"/>
              <a:t>Arbeiter</a:t>
            </a:r>
            <a:r>
              <a:rPr lang="da-DK" sz="3600" b="1" i="1" dirty="0"/>
              <a:t> </a:t>
            </a:r>
            <a:r>
              <a:rPr lang="da-DK" sz="3600" b="1" i="1" dirty="0" err="1"/>
              <a:t>Partei</a:t>
            </a:r>
            <a:r>
              <a:rPr lang="da-DK" sz="3600" b="1" i="1" dirty="0"/>
              <a:t> (NSDAP)</a:t>
            </a:r>
          </a:p>
          <a:p>
            <a:pPr marL="0" indent="0">
              <a:buNone/>
            </a:pPr>
            <a:endParaRPr lang="da-DK" b="1" i="1" dirty="0"/>
          </a:p>
          <a:p>
            <a:pPr>
              <a:buClr>
                <a:srgbClr val="FF0000"/>
              </a:buClr>
            </a:pPr>
            <a:r>
              <a:rPr lang="da-DK" dirty="0"/>
              <a:t>Partiet blev grundlagt i München i 1919 under navnet </a:t>
            </a:r>
            <a:r>
              <a:rPr lang="da-DK" b="1" i="1" dirty="0"/>
              <a:t>Deutsche </a:t>
            </a:r>
            <a:r>
              <a:rPr lang="da-DK" b="1" i="1" dirty="0" err="1"/>
              <a:t>Arbeiter</a:t>
            </a:r>
            <a:r>
              <a:rPr lang="da-DK" b="1" i="1" dirty="0"/>
              <a:t> </a:t>
            </a:r>
            <a:r>
              <a:rPr lang="da-DK" b="1" i="1" dirty="0" err="1"/>
              <a:t>Partei</a:t>
            </a:r>
            <a:r>
              <a:rPr lang="da-DK" b="1" i="1" dirty="0"/>
              <a:t> (DAP)</a:t>
            </a:r>
            <a:r>
              <a:rPr lang="da-DK" i="1" dirty="0"/>
              <a:t>, </a:t>
            </a:r>
            <a:r>
              <a:rPr lang="da-DK" dirty="0"/>
              <a:t>men skiftede navn til NSDAP i 1920 efter Adolf Hitler overtog magten i partiet.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90627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4A4A270-8A21-4278-ABA3-57D90EC75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560" y="-533401"/>
            <a:ext cx="12923520" cy="830410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C1BEF5F-2D1A-4FCB-B322-F30CC4AD8285}"/>
              </a:ext>
            </a:extLst>
          </p:cNvPr>
          <p:cNvSpPr/>
          <p:nvPr/>
        </p:nvSpPr>
        <p:spPr>
          <a:xfrm>
            <a:off x="-26337" y="1712596"/>
            <a:ext cx="12244673" cy="4464367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0" y="387033"/>
            <a:ext cx="12244673" cy="1015693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Arbejderparti eller nationalistparti?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0050" y="1825625"/>
            <a:ext cx="1126998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da-DK" dirty="0"/>
              <a:t>NSDAP forsøgte at samle </a:t>
            </a:r>
            <a:r>
              <a:rPr lang="da-DK" b="1" dirty="0">
                <a:solidFill>
                  <a:srgbClr val="002060"/>
                </a:solidFill>
              </a:rPr>
              <a:t>nationale interesser </a:t>
            </a:r>
            <a:r>
              <a:rPr lang="da-DK" dirty="0"/>
              <a:t>med </a:t>
            </a:r>
            <a:r>
              <a:rPr lang="da-DK" b="1" dirty="0">
                <a:solidFill>
                  <a:srgbClr val="FF0000"/>
                </a:solidFill>
              </a:rPr>
              <a:t>arbejderinteresser</a:t>
            </a:r>
            <a:r>
              <a:rPr lang="da-DK" dirty="0"/>
              <a:t> i deres såkaldte </a:t>
            </a:r>
            <a:r>
              <a:rPr lang="da-DK" b="1" dirty="0"/>
              <a:t>”Nationalsocialisme” (Nazisme). </a:t>
            </a:r>
          </a:p>
          <a:p>
            <a:pPr marL="0" indent="0">
              <a:buNone/>
            </a:pP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/>
              <a:t>Partiet var generelt et </a:t>
            </a:r>
            <a:r>
              <a:rPr lang="da-DK" b="1" i="1" dirty="0" err="1"/>
              <a:t>højre-ekstremistisk</a:t>
            </a:r>
            <a:r>
              <a:rPr lang="da-DK" i="1" dirty="0"/>
              <a:t> </a:t>
            </a:r>
            <a:r>
              <a:rPr lang="da-DK" dirty="0"/>
              <a:t>og </a:t>
            </a:r>
            <a:r>
              <a:rPr lang="da-DK" b="1" i="1" dirty="0"/>
              <a:t>anti-demokratisk</a:t>
            </a:r>
            <a:r>
              <a:rPr lang="da-DK" dirty="0"/>
              <a:t> parti, der så kommunismen, kapitalismen og ”den internationale jøde” som Tysklands største fjender. </a:t>
            </a:r>
          </a:p>
          <a:p>
            <a:pPr marL="0" indent="0">
              <a:buNone/>
            </a:pPr>
            <a:endParaRPr lang="da-DK" b="1" dirty="0"/>
          </a:p>
          <a:p>
            <a:pPr>
              <a:buClr>
                <a:srgbClr val="FF0000"/>
              </a:buClr>
            </a:pPr>
            <a:r>
              <a:rPr lang="da-DK" dirty="0"/>
              <a:t>NSDAP var dog helt op til 1933 splittet internt omkring spørgsmålet om hvad der kom først; </a:t>
            </a:r>
            <a:r>
              <a:rPr lang="da-DK" b="1" dirty="0"/>
              <a:t>”det nationale” </a:t>
            </a:r>
            <a:r>
              <a:rPr lang="da-DK" dirty="0"/>
              <a:t>eller </a:t>
            </a:r>
            <a:r>
              <a:rPr lang="da-DK" b="1" dirty="0"/>
              <a:t>”det sociale”.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73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B662009-66DC-4C30-8AE1-248684DB5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240" y="0"/>
            <a:ext cx="18076672" cy="70612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475BE2-54EB-400B-8BDC-7A1422498367}"/>
              </a:ext>
            </a:extLst>
          </p:cNvPr>
          <p:cNvSpPr/>
          <p:nvPr/>
        </p:nvSpPr>
        <p:spPr>
          <a:xfrm>
            <a:off x="-26337" y="1424634"/>
            <a:ext cx="12244673" cy="4887266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0" y="387033"/>
            <a:ext cx="12244673" cy="1015693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41" y="365125"/>
            <a:ext cx="12244673" cy="1325563"/>
          </a:xfrm>
        </p:spPr>
        <p:txBody>
          <a:bodyPr>
            <a:normAutofit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Hvorfor opstod partiet i Bayern?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0050" y="1825625"/>
            <a:ext cx="1126998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da-DK" dirty="0"/>
              <a:t>NSDAP var ikke det eneste anti-demokratiske og </a:t>
            </a:r>
            <a:r>
              <a:rPr lang="da-DK" dirty="0" err="1"/>
              <a:t>højre-ekstremistiske</a:t>
            </a:r>
            <a:r>
              <a:rPr lang="da-DK" dirty="0"/>
              <a:t> parti i </a:t>
            </a:r>
            <a:r>
              <a:rPr lang="da-DK" dirty="0" err="1"/>
              <a:t>Bayeren</a:t>
            </a:r>
            <a:r>
              <a:rPr lang="da-DK" dirty="0"/>
              <a:t> i 1920’erne. </a:t>
            </a:r>
          </a:p>
          <a:p>
            <a:pPr marL="0" indent="0">
              <a:buNone/>
            </a:pPr>
            <a:endParaRPr lang="da-DK" b="1" dirty="0"/>
          </a:p>
          <a:p>
            <a:pPr>
              <a:buClr>
                <a:srgbClr val="FF0000"/>
              </a:buClr>
            </a:pPr>
            <a:r>
              <a:rPr lang="da-DK" dirty="0"/>
              <a:t>I </a:t>
            </a:r>
            <a:r>
              <a:rPr lang="da-DK" b="1" dirty="0"/>
              <a:t>Bayern</a:t>
            </a:r>
            <a:r>
              <a:rPr lang="da-DK" dirty="0"/>
              <a:t> havde nederlaget i 1.verdenskrig ramt hårdt, og de lokale bayerske politikere var derfor fjendtlige overfor Weimarrepublikken. </a:t>
            </a:r>
          </a:p>
          <a:p>
            <a:pPr>
              <a:buClr>
                <a:srgbClr val="FF0000"/>
              </a:buClr>
            </a:pPr>
            <a:endParaRPr lang="da-DK" b="1" dirty="0"/>
          </a:p>
          <a:p>
            <a:pPr>
              <a:buClr>
                <a:srgbClr val="FF0000"/>
              </a:buClr>
            </a:pPr>
            <a:r>
              <a:rPr lang="da-DK" b="1" dirty="0"/>
              <a:t>NSDAP var dog det eneste </a:t>
            </a:r>
            <a:r>
              <a:rPr lang="da-DK" b="1" dirty="0" err="1"/>
              <a:t>højre-ekstreme</a:t>
            </a:r>
            <a:r>
              <a:rPr lang="da-DK" b="1" dirty="0"/>
              <a:t> parti der havde en </a:t>
            </a:r>
            <a:r>
              <a:rPr lang="da-DK" b="1" dirty="0">
                <a:solidFill>
                  <a:srgbClr val="FF0000"/>
                </a:solidFill>
              </a:rPr>
              <a:t>fascistisk</a:t>
            </a:r>
            <a:r>
              <a:rPr lang="da-DK" b="1" dirty="0"/>
              <a:t> og </a:t>
            </a:r>
            <a:r>
              <a:rPr lang="da-DK" b="1" dirty="0">
                <a:solidFill>
                  <a:srgbClr val="FF0000"/>
                </a:solidFill>
              </a:rPr>
              <a:t>revolutionær</a:t>
            </a:r>
            <a:r>
              <a:rPr lang="da-DK" b="1" dirty="0"/>
              <a:t> form – f.eks. Med paradedisciplin, førerdyrkelse samt brug af vold og terror.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8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C295E-7428-4354-8F18-E814DFCF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95E78C9-6B53-49BD-B99C-D153DE0CD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794"/>
            <a:ext cx="8620487" cy="6857206"/>
          </a:xfrm>
        </p:spPr>
      </p:pic>
    </p:spTree>
    <p:extLst>
      <p:ext uri="{BB962C8B-B14F-4D97-AF65-F5344CB8AC3E}">
        <p14:creationId xmlns:p14="http://schemas.microsoft.com/office/powerpoint/2010/main" val="287590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C968A-3D5E-4F41-A586-890074C7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4BC6E70-F32C-4238-89FD-52A6147EF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370230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769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PowerPoint-præsentation</vt:lpstr>
      <vt:lpstr>Økonomisk krise i Tyskland 1919-23 (opsamling fra sidst) </vt:lpstr>
      <vt:lpstr>Den økonomiske stabilitet 1923-28 (lektie) </vt:lpstr>
      <vt:lpstr>PowerPoint-præsentation</vt:lpstr>
      <vt:lpstr>Hvad betyder NSDAP?</vt:lpstr>
      <vt:lpstr>Arbejderparti eller nationalistparti?</vt:lpstr>
      <vt:lpstr>Hvorfor opstod partiet i Bayern?</vt:lpstr>
      <vt:lpstr>PowerPoint-præsentation</vt:lpstr>
      <vt:lpstr>PowerPoint-præsentation</vt:lpstr>
      <vt:lpstr>Hitlers rolle i NSDAP</vt:lpstr>
      <vt:lpstr>PowerPoint-præsentation</vt:lpstr>
      <vt:lpstr>Ølstuekuppet – Nazisternes fejlslået revolution</vt:lpstr>
      <vt:lpstr>UNDERSØGELSE AF DEN NAZISTISKE IDEOLOGI OG ORGANISATION</vt:lpstr>
      <vt:lpstr>PowerPoint-præsentation</vt:lpstr>
      <vt:lpstr>ARBEJDSOPGAVE FOR PARRENE (20 min)</vt:lpstr>
      <vt:lpstr>PowerPoint-præsentation</vt:lpstr>
      <vt:lpstr>ARBEJDSOPGAVE FOR GRUPPEN (10 min)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KHS</dc:creator>
  <cp:lastModifiedBy>Troels Kjems Petersen</cp:lastModifiedBy>
  <cp:revision>27</cp:revision>
  <dcterms:created xsi:type="dcterms:W3CDTF">2017-08-23T12:03:28Z</dcterms:created>
  <dcterms:modified xsi:type="dcterms:W3CDTF">2025-02-24T13:16:18Z</dcterms:modified>
</cp:coreProperties>
</file>