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76" r:id="rId4"/>
    <p:sldId id="269" r:id="rId5"/>
    <p:sldId id="271" r:id="rId6"/>
    <p:sldId id="270" r:id="rId7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llemlayout 2 - Markering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roels Kjems Petersen" userId="d50d9817-7fa7-4ee2-9878-28660974c4b1" providerId="ADAL" clId="{078C21D0-D70B-4C6E-901E-269D26951290}"/>
    <pc:docChg chg="modSld">
      <pc:chgData name="Troels Kjems Petersen" userId="d50d9817-7fa7-4ee2-9878-28660974c4b1" providerId="ADAL" clId="{078C21D0-D70B-4C6E-901E-269D26951290}" dt="2025-03-03T13:36:32.591" v="18" actId="14100"/>
      <pc:docMkLst>
        <pc:docMk/>
      </pc:docMkLst>
      <pc:sldChg chg="modSp mod">
        <pc:chgData name="Troels Kjems Petersen" userId="d50d9817-7fa7-4ee2-9878-28660974c4b1" providerId="ADAL" clId="{078C21D0-D70B-4C6E-901E-269D26951290}" dt="2025-03-03T13:36:32.591" v="18" actId="14100"/>
        <pc:sldMkLst>
          <pc:docMk/>
          <pc:sldMk cId="3232565684" sldId="271"/>
        </pc:sldMkLst>
        <pc:graphicFrameChg chg="mod modGraphic">
          <ac:chgData name="Troels Kjems Petersen" userId="d50d9817-7fa7-4ee2-9878-28660974c4b1" providerId="ADAL" clId="{078C21D0-D70B-4C6E-901E-269D26951290}" dt="2025-03-03T13:36:32.591" v="18" actId="14100"/>
          <ac:graphicFrameMkLst>
            <pc:docMk/>
            <pc:sldMk cId="3232565684" sldId="271"/>
            <ac:graphicFrameMk id="4" creationId="{AB10E137-C242-4A24-BE0E-6DF2E83B9598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50899-4755-4C0B-A511-1D62EDAC6548}" type="datetimeFigureOut">
              <a:rPr lang="da-DK" smtClean="0"/>
              <a:t>03-03-2025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25D30-37C4-4696-B055-FA6C13D995A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66503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50899-4755-4C0B-A511-1D62EDAC6548}" type="datetimeFigureOut">
              <a:rPr lang="da-DK" smtClean="0"/>
              <a:t>03-03-2025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25D30-37C4-4696-B055-FA6C13D995A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78208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50899-4755-4C0B-A511-1D62EDAC6548}" type="datetimeFigureOut">
              <a:rPr lang="da-DK" smtClean="0"/>
              <a:t>03-03-2025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25D30-37C4-4696-B055-FA6C13D995A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291551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50899-4755-4C0B-A511-1D62EDAC6548}" type="datetimeFigureOut">
              <a:rPr lang="da-DK" smtClean="0"/>
              <a:t>03-03-2025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25D30-37C4-4696-B055-FA6C13D995A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03407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50899-4755-4C0B-A511-1D62EDAC6548}" type="datetimeFigureOut">
              <a:rPr lang="da-DK" smtClean="0"/>
              <a:t>03-03-2025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25D30-37C4-4696-B055-FA6C13D995A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05291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50899-4755-4C0B-A511-1D62EDAC6548}" type="datetimeFigureOut">
              <a:rPr lang="da-DK" smtClean="0"/>
              <a:t>03-03-2025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25D30-37C4-4696-B055-FA6C13D995A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33969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50899-4755-4C0B-A511-1D62EDAC6548}" type="datetimeFigureOut">
              <a:rPr lang="da-DK" smtClean="0"/>
              <a:t>03-03-2025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25D30-37C4-4696-B055-FA6C13D995A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34020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50899-4755-4C0B-A511-1D62EDAC6548}" type="datetimeFigureOut">
              <a:rPr lang="da-DK" smtClean="0"/>
              <a:t>03-03-2025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25D30-37C4-4696-B055-FA6C13D995A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04734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50899-4755-4C0B-A511-1D62EDAC6548}" type="datetimeFigureOut">
              <a:rPr lang="da-DK" smtClean="0"/>
              <a:t>03-03-2025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25D30-37C4-4696-B055-FA6C13D995A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200253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50899-4755-4C0B-A511-1D62EDAC6548}" type="datetimeFigureOut">
              <a:rPr lang="da-DK" smtClean="0"/>
              <a:t>03-03-2025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25D30-37C4-4696-B055-FA6C13D995A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98153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50899-4755-4C0B-A511-1D62EDAC6548}" type="datetimeFigureOut">
              <a:rPr lang="da-DK" smtClean="0"/>
              <a:t>03-03-2025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25D30-37C4-4696-B055-FA6C13D995A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96001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650899-4755-4C0B-A511-1D62EDAC6548}" type="datetimeFigureOut">
              <a:rPr lang="da-DK" smtClean="0"/>
              <a:t>03-03-2025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925D30-37C4-4696-B055-FA6C13D995A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72731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lede 6">
            <a:extLst>
              <a:ext uri="{FF2B5EF4-FFF2-40B4-BE49-F238E27FC236}">
                <a16:creationId xmlns:a16="http://schemas.microsoft.com/office/drawing/2014/main" id="{78C328F6-5BAE-44D2-BCA7-B241FB2F31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847" y="0"/>
            <a:ext cx="10446306" cy="685800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5" name="Rektangel 4"/>
          <p:cNvSpPr/>
          <p:nvPr/>
        </p:nvSpPr>
        <p:spPr>
          <a:xfrm>
            <a:off x="0" y="1418897"/>
            <a:ext cx="12244673" cy="3121572"/>
          </a:xfrm>
          <a:prstGeom prst="rect">
            <a:avLst/>
          </a:prstGeom>
          <a:solidFill>
            <a:schemeClr val="bg2">
              <a:lumMod val="75000"/>
              <a:alpha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" name="Tekstfelt 5"/>
          <p:cNvSpPr txBox="1"/>
          <p:nvPr/>
        </p:nvSpPr>
        <p:spPr>
          <a:xfrm>
            <a:off x="1718663" y="1271523"/>
            <a:ext cx="880734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7200" b="1" dirty="0">
                <a:solidFill>
                  <a:srgbClr val="C00000"/>
                </a:solidFill>
              </a:rPr>
              <a:t>Nazisme og økonomisk krise i 1930’erne</a:t>
            </a:r>
            <a:endParaRPr lang="da-DK" sz="4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77127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80975" y="0"/>
            <a:ext cx="11470399" cy="6524625"/>
          </a:xfrm>
        </p:spPr>
        <p:txBody>
          <a:bodyPr>
            <a:normAutofit/>
          </a:bodyPr>
          <a:lstStyle/>
          <a:p>
            <a:pPr algn="l"/>
            <a:r>
              <a:rPr lang="da-DK" sz="5500" b="1" dirty="0">
                <a:solidFill>
                  <a:srgbClr val="0070C0"/>
                </a:solidFill>
              </a:rPr>
              <a:t>Dagens plan:</a:t>
            </a:r>
          </a:p>
          <a:p>
            <a:pPr algn="l"/>
            <a:endParaRPr lang="da-DK" sz="2800" dirty="0"/>
          </a:p>
          <a:p>
            <a:pPr lvl="0" algn="l"/>
            <a:r>
              <a:rPr lang="da-DK" sz="3300" b="1" dirty="0"/>
              <a:t>1. Matrixgruppearbejde med nazistisk ideologi (sidste gang)</a:t>
            </a:r>
          </a:p>
          <a:p>
            <a:pPr lvl="0" algn="l"/>
            <a:endParaRPr lang="da-DK" sz="3300" b="1" dirty="0"/>
          </a:p>
          <a:p>
            <a:pPr lvl="0" algn="l"/>
            <a:r>
              <a:rPr lang="da-DK" sz="3300" b="1" dirty="0"/>
              <a:t>2. Fælles opsamling på nazistisk ideologi</a:t>
            </a:r>
          </a:p>
          <a:p>
            <a:pPr lvl="0" algn="l"/>
            <a:endParaRPr lang="da-DK" sz="3300" b="1" dirty="0"/>
          </a:p>
          <a:p>
            <a:pPr lvl="0" algn="l"/>
            <a:r>
              <a:rPr lang="da-DK" sz="3300" b="1" dirty="0"/>
              <a:t>3. Den økonomiske krise og jordskredsvalget i 1930 (gruppelæsning af baggrundstekst)</a:t>
            </a:r>
          </a:p>
          <a:p>
            <a:pPr lvl="0" algn="l"/>
            <a:endParaRPr lang="da-DK" sz="3300" b="1" dirty="0"/>
          </a:p>
        </p:txBody>
      </p:sp>
    </p:spTree>
    <p:extLst>
      <p:ext uri="{BB962C8B-B14F-4D97-AF65-F5344CB8AC3E}">
        <p14:creationId xmlns:p14="http://schemas.microsoft.com/office/powerpoint/2010/main" val="26267076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 1">
            <a:extLst>
              <a:ext uri="{FF2B5EF4-FFF2-40B4-BE49-F238E27FC236}">
                <a16:creationId xmlns:a16="http://schemas.microsoft.com/office/drawing/2014/main" id="{47976A8D-17A1-0694-2B40-1FEAB5E0B9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9896341"/>
              </p:ext>
            </p:extLst>
          </p:nvPr>
        </p:nvGraphicFramePr>
        <p:xfrm>
          <a:off x="0" y="0"/>
          <a:ext cx="12106276" cy="629056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26195">
                  <a:extLst>
                    <a:ext uri="{9D8B030D-6E8A-4147-A177-3AD203B41FA5}">
                      <a16:colId xmlns:a16="http://schemas.microsoft.com/office/drawing/2014/main" val="287582020"/>
                    </a:ext>
                  </a:extLst>
                </a:gridCol>
                <a:gridCol w="2420501">
                  <a:extLst>
                    <a:ext uri="{9D8B030D-6E8A-4147-A177-3AD203B41FA5}">
                      <a16:colId xmlns:a16="http://schemas.microsoft.com/office/drawing/2014/main" val="101744651"/>
                    </a:ext>
                  </a:extLst>
                </a:gridCol>
                <a:gridCol w="2492174">
                  <a:extLst>
                    <a:ext uri="{9D8B030D-6E8A-4147-A177-3AD203B41FA5}">
                      <a16:colId xmlns:a16="http://schemas.microsoft.com/office/drawing/2014/main" val="2343459612"/>
                    </a:ext>
                  </a:extLst>
                </a:gridCol>
                <a:gridCol w="2781374">
                  <a:extLst>
                    <a:ext uri="{9D8B030D-6E8A-4147-A177-3AD203B41FA5}">
                      <a16:colId xmlns:a16="http://schemas.microsoft.com/office/drawing/2014/main" val="3966170808"/>
                    </a:ext>
                  </a:extLst>
                </a:gridCol>
                <a:gridCol w="2086032">
                  <a:extLst>
                    <a:ext uri="{9D8B030D-6E8A-4147-A177-3AD203B41FA5}">
                      <a16:colId xmlns:a16="http://schemas.microsoft.com/office/drawing/2014/main" val="3453853192"/>
                    </a:ext>
                  </a:extLst>
                </a:gridCol>
              </a:tblGrid>
              <a:tr h="253200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800" dirty="0" err="1">
                          <a:effectLst/>
                        </a:rPr>
                        <a:t>Mein</a:t>
                      </a:r>
                      <a:r>
                        <a:rPr lang="da-DK" sz="2800" dirty="0">
                          <a:effectLst/>
                        </a:rPr>
                        <a:t> </a:t>
                      </a:r>
                      <a:r>
                        <a:rPr lang="da-DK" sz="2800" dirty="0" err="1">
                          <a:effectLst/>
                        </a:rPr>
                        <a:t>kampf</a:t>
                      </a:r>
                      <a:endParaRPr lang="da-DK" sz="2800" dirty="0">
                        <a:effectLst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8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(s.30-31)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800" dirty="0">
                          <a:effectLst/>
                        </a:rPr>
                        <a:t>Nazistisk ideologi (s.31)</a:t>
                      </a:r>
                      <a:endParaRPr lang="da-DK" sz="28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800" dirty="0">
                          <a:effectLst/>
                        </a:rPr>
                        <a:t>Racelæren (s.31)</a:t>
                      </a:r>
                      <a:endParaRPr lang="da-DK" sz="28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800" dirty="0">
                          <a:effectLst/>
                        </a:rPr>
                        <a:t>Organismeteorien (s.32)</a:t>
                      </a:r>
                      <a:endParaRPr lang="da-DK" sz="28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800" dirty="0" err="1">
                          <a:effectLst/>
                        </a:rPr>
                        <a:t>NSDAPs</a:t>
                      </a:r>
                      <a:r>
                        <a:rPr lang="da-DK" sz="2800" dirty="0">
                          <a:effectLst/>
                        </a:rPr>
                        <a:t> organisation og struktur (s.32-33)</a:t>
                      </a:r>
                      <a:endParaRPr lang="da-DK" sz="28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23637602"/>
                  </a:ext>
                </a:extLst>
              </a:tr>
              <a:tr h="105969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Cecilie og Laura</a:t>
                      </a: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8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Sara og Sarah</a:t>
                      </a: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8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Maria og Maia</a:t>
                      </a: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8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Mads Vind og Savannah</a:t>
                      </a: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8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Marius</a:t>
                      </a: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6012365"/>
                  </a:ext>
                </a:extLst>
              </a:tr>
              <a:tr h="105969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Marcus og William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a-DK" sz="2800" b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8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Jeppe og Filippa 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8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Isabella og August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8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Mikkel og Rasmus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8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Noah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2056645"/>
                  </a:ext>
                </a:extLst>
              </a:tr>
              <a:tr h="105969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a-DK" sz="2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8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Frederikke, og Alfred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a-DK" sz="28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Mads Lohmann og Johannes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8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Amiliah og Jonas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Benjamin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a-DK" sz="28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5144716"/>
                  </a:ext>
                </a:extLst>
              </a:tr>
            </a:tbl>
          </a:graphicData>
        </a:graphic>
      </p:graphicFrame>
      <p:sp>
        <p:nvSpPr>
          <p:cNvPr id="3" name="Rektangel 2">
            <a:extLst>
              <a:ext uri="{FF2B5EF4-FFF2-40B4-BE49-F238E27FC236}">
                <a16:creationId xmlns:a16="http://schemas.microsoft.com/office/drawing/2014/main" id="{8D2F45AD-B201-E5FE-F078-24B2AD0CA019}"/>
              </a:ext>
            </a:extLst>
          </p:cNvPr>
          <p:cNvSpPr/>
          <p:nvPr/>
        </p:nvSpPr>
        <p:spPr>
          <a:xfrm>
            <a:off x="0" y="2527540"/>
            <a:ext cx="11999343" cy="1000664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DEE403BC-9D82-9AB3-423A-5B82B936A67A}"/>
              </a:ext>
            </a:extLst>
          </p:cNvPr>
          <p:cNvSpPr/>
          <p:nvPr/>
        </p:nvSpPr>
        <p:spPr>
          <a:xfrm>
            <a:off x="-1" y="3612548"/>
            <a:ext cx="11999343" cy="129683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53EEC380-2666-562C-4903-31CA2984414F}"/>
              </a:ext>
            </a:extLst>
          </p:cNvPr>
          <p:cNvSpPr/>
          <p:nvPr/>
        </p:nvSpPr>
        <p:spPr>
          <a:xfrm>
            <a:off x="53466" y="4917048"/>
            <a:ext cx="11999343" cy="1234542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08722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F643285-B547-4778-B27C-51FDE5597C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879318" cy="1325563"/>
          </a:xfrm>
        </p:spPr>
        <p:txBody>
          <a:bodyPr/>
          <a:lstStyle/>
          <a:p>
            <a:r>
              <a:rPr lang="da-DK" b="1" dirty="0"/>
              <a:t>ARBEJDSOPGAVE i MATRIXGRUPPERNE (20 min)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1443834-E6BB-4CD4-A42E-FA697970DA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786" y="1470581"/>
            <a:ext cx="11077280" cy="4602687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da-DK" b="1" dirty="0"/>
              <a:t>I skiftes til at præsentere hver jeres del af den Nazistiske ideologi (10 min)</a:t>
            </a:r>
          </a:p>
          <a:p>
            <a:pPr marL="514350" indent="-514350">
              <a:buAutoNum type="arabicPeriod"/>
            </a:pPr>
            <a:endParaRPr lang="da-DK" b="1" dirty="0"/>
          </a:p>
          <a:p>
            <a:pPr marL="514350" indent="-514350">
              <a:buAutoNum type="arabicPeriod"/>
            </a:pPr>
            <a:r>
              <a:rPr lang="da-DK" b="1" dirty="0"/>
              <a:t>Derefter gennemgår vi i fællesskab</a:t>
            </a:r>
            <a:endParaRPr lang="da-DK" sz="3200" b="1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da-DK" sz="3200" b="1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da-DK" sz="3200" b="1" dirty="0"/>
          </a:p>
        </p:txBody>
      </p:sp>
    </p:spTree>
    <p:extLst>
      <p:ext uri="{BB962C8B-B14F-4D97-AF65-F5344CB8AC3E}">
        <p14:creationId xmlns:p14="http://schemas.microsoft.com/office/powerpoint/2010/main" val="1767868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A17B54-D096-4623-B1C5-8B376B421A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u="sng" dirty="0"/>
              <a:t>CL-grupper til læsning af s.37-40</a:t>
            </a:r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AB10E137-C242-4A24-BE0E-6DF2E83B95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3697670"/>
              </p:ext>
            </p:extLst>
          </p:nvPr>
        </p:nvGraphicFramePr>
        <p:xfrm>
          <a:off x="141402" y="192634"/>
          <a:ext cx="11909196" cy="6009756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2189425">
                  <a:extLst>
                    <a:ext uri="{9D8B030D-6E8A-4147-A177-3AD203B41FA5}">
                      <a16:colId xmlns:a16="http://schemas.microsoft.com/office/drawing/2014/main" val="287582020"/>
                    </a:ext>
                  </a:extLst>
                </a:gridCol>
                <a:gridCol w="2176641">
                  <a:extLst>
                    <a:ext uri="{9D8B030D-6E8A-4147-A177-3AD203B41FA5}">
                      <a16:colId xmlns:a16="http://schemas.microsoft.com/office/drawing/2014/main" val="101744651"/>
                    </a:ext>
                  </a:extLst>
                </a:gridCol>
                <a:gridCol w="2047303">
                  <a:extLst>
                    <a:ext uri="{9D8B030D-6E8A-4147-A177-3AD203B41FA5}">
                      <a16:colId xmlns:a16="http://schemas.microsoft.com/office/drawing/2014/main" val="2343459612"/>
                    </a:ext>
                  </a:extLst>
                </a:gridCol>
                <a:gridCol w="3063682">
                  <a:extLst>
                    <a:ext uri="{9D8B030D-6E8A-4147-A177-3AD203B41FA5}">
                      <a16:colId xmlns:a16="http://schemas.microsoft.com/office/drawing/2014/main" val="3966170808"/>
                    </a:ext>
                  </a:extLst>
                </a:gridCol>
                <a:gridCol w="2432145">
                  <a:extLst>
                    <a:ext uri="{9D8B030D-6E8A-4147-A177-3AD203B41FA5}">
                      <a16:colId xmlns:a16="http://schemas.microsoft.com/office/drawing/2014/main" val="3453853192"/>
                    </a:ext>
                  </a:extLst>
                </a:gridCol>
              </a:tblGrid>
              <a:tr h="67977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800" dirty="0">
                          <a:effectLst/>
                        </a:rPr>
                        <a:t>Læsegrupper</a:t>
                      </a:r>
                      <a:endParaRPr lang="da-DK" sz="28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800" dirty="0">
                          <a:effectLst/>
                        </a:rPr>
                        <a:t>Læser</a:t>
                      </a:r>
                      <a:endParaRPr lang="da-DK" sz="28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800" dirty="0">
                          <a:effectLst/>
                        </a:rPr>
                        <a:t>Forklarer</a:t>
                      </a:r>
                      <a:endParaRPr lang="da-DK" sz="28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800" dirty="0">
                          <a:effectLst/>
                        </a:rPr>
                        <a:t>Giver hovedpointe</a:t>
                      </a:r>
                      <a:endParaRPr lang="da-DK" sz="28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800" dirty="0">
                          <a:effectLst/>
                        </a:rPr>
                        <a:t>Skriver ned</a:t>
                      </a:r>
                      <a:endParaRPr lang="da-DK" sz="28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23637602"/>
                  </a:ext>
                </a:extLst>
              </a:tr>
              <a:tr h="87656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400" dirty="0">
                          <a:effectLst/>
                        </a:rPr>
                        <a:t>Læsegruppe 1</a:t>
                      </a:r>
                      <a:endParaRPr lang="da-DK" sz="24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4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Maia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4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Isabella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4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Laura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4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Jeppe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06012365"/>
                  </a:ext>
                </a:extLst>
              </a:tr>
              <a:tr h="85533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400" dirty="0">
                          <a:effectLst/>
                        </a:rPr>
                        <a:t>Læsegruppe 2</a:t>
                      </a:r>
                      <a:endParaRPr lang="da-DK" sz="24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4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William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4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Anna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4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Johannes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4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Mads Vind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42056645"/>
                  </a:ext>
                </a:extLst>
              </a:tr>
              <a:tr h="89952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400" dirty="0">
                          <a:effectLst/>
                        </a:rPr>
                        <a:t>Læsegruppe 3</a:t>
                      </a:r>
                      <a:endParaRPr lang="da-DK" sz="24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4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Alma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4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Marius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4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Mikkel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a-DK" sz="24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4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Maria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85144716"/>
                  </a:ext>
                </a:extLst>
              </a:tr>
              <a:tr h="89952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400" dirty="0">
                          <a:effectLst/>
                        </a:rPr>
                        <a:t>Læsegruppe 4</a:t>
                      </a:r>
                      <a:endParaRPr lang="da-DK" sz="24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4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Marcus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4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Filippa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a-DK" sz="24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4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Sarah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a-DK" sz="24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4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Benjamin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92937719"/>
                  </a:ext>
                </a:extLst>
              </a:tr>
              <a:tr h="89952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400" dirty="0">
                          <a:effectLst/>
                        </a:rPr>
                        <a:t>Læsegruppe 5</a:t>
                      </a:r>
                      <a:endParaRPr lang="da-DK" sz="24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4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Sara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4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Rasmus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4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Noah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a-DK" sz="24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4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Jonas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43545623"/>
                  </a:ext>
                </a:extLst>
              </a:tr>
              <a:tr h="89952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400" dirty="0">
                          <a:effectLst/>
                        </a:rPr>
                        <a:t>Læsegruppe 6</a:t>
                      </a:r>
                      <a:endParaRPr lang="da-DK" sz="24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4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Frederikke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4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Amiliah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a-DK" sz="24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4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Cecilie/Alfred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a-DK" sz="2400" dirty="0"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40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Savannah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787167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25656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F643285-B547-4778-B27C-51FDE5597C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/>
              <a:t>ARBEJDSOPGAVER FOR GRUPPEN (30 min)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1443834-E6BB-4CD4-A42E-FA697970DA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4276"/>
            <a:ext cx="11455400" cy="5140560"/>
          </a:xfrm>
        </p:spPr>
        <p:txBody>
          <a:bodyPr>
            <a:normAutofit fontScale="55000" lnSpcReduction="20000"/>
          </a:bodyPr>
          <a:lstStyle/>
          <a:p>
            <a:pPr marL="514350" indent="-514350">
              <a:buAutoNum type="arabicPeriod"/>
            </a:pPr>
            <a:r>
              <a:rPr lang="da-DK" sz="3800" b="1" dirty="0"/>
              <a:t>I skal læse s.37-40 i baggrundsteksten ”Krisen baner vejen for nazisterne” med de roller som I har fået fordelt. </a:t>
            </a:r>
          </a:p>
          <a:p>
            <a:pPr marL="0" indent="0">
              <a:buNone/>
            </a:pPr>
            <a:endParaRPr lang="da-DK" sz="3800" b="1" dirty="0"/>
          </a:p>
          <a:p>
            <a:pPr marL="0" indent="0">
              <a:buNone/>
            </a:pPr>
            <a:r>
              <a:rPr lang="da-DK" sz="3800" b="1" dirty="0">
                <a:solidFill>
                  <a:srgbClr val="FF0000"/>
                </a:solidFill>
              </a:rPr>
              <a:t>DET VIL SIGE AT TEKSTEN SKAL LÆSES I FÆLLESSKAB!</a:t>
            </a:r>
          </a:p>
          <a:p>
            <a:pPr marL="0" indent="0">
              <a:buNone/>
            </a:pPr>
            <a:endParaRPr lang="da-DK" sz="3800" b="1" dirty="0"/>
          </a:p>
          <a:p>
            <a:pPr marL="0" indent="0">
              <a:buNone/>
            </a:pPr>
            <a:r>
              <a:rPr lang="da-DK" sz="3800" b="1" dirty="0"/>
              <a:t>I skal læse til og med afsnittet der hedder </a:t>
            </a:r>
            <a:r>
              <a:rPr lang="da-DK" sz="3800" b="1" i="1" dirty="0"/>
              <a:t>”Hvem stemte på nazisterne?”</a:t>
            </a:r>
          </a:p>
          <a:p>
            <a:pPr marL="0" indent="0">
              <a:buNone/>
            </a:pPr>
            <a:endParaRPr lang="da-DK" sz="3800" b="1" i="1" dirty="0"/>
          </a:p>
          <a:p>
            <a:pPr marL="0" indent="0">
              <a:buNone/>
            </a:pPr>
            <a:r>
              <a:rPr lang="da-DK" sz="3800" b="1" dirty="0"/>
              <a:t>2. I skal i fællesskab besvare følgende spørgsmål til teksten I har læst:</a:t>
            </a:r>
          </a:p>
          <a:p>
            <a:pPr marL="0" indent="0">
              <a:buNone/>
            </a:pPr>
            <a:endParaRPr lang="da-DK" sz="3800" b="1" dirty="0"/>
          </a:p>
          <a:p>
            <a:r>
              <a:rPr lang="da-DK" sz="3800" b="1" dirty="0">
                <a:solidFill>
                  <a:srgbClr val="FF0000"/>
                </a:solidFill>
              </a:rPr>
              <a:t>Hvilke konsekvenser fik Børskrakket I Wall Street 1929 for Tyskland? (s.37-38)</a:t>
            </a:r>
            <a:endParaRPr lang="da-DK" sz="3800" dirty="0">
              <a:solidFill>
                <a:srgbClr val="FF0000"/>
              </a:solidFill>
            </a:endParaRPr>
          </a:p>
          <a:p>
            <a:r>
              <a:rPr lang="da-DK" sz="3800" b="1" dirty="0">
                <a:solidFill>
                  <a:srgbClr val="FF0000"/>
                </a:solidFill>
              </a:rPr>
              <a:t>Hvem var de store vindere ved jordskredsvalget i 1930? (s.38-40)</a:t>
            </a:r>
            <a:endParaRPr lang="da-DK" sz="3800" dirty="0">
              <a:solidFill>
                <a:srgbClr val="FF0000"/>
              </a:solidFill>
            </a:endParaRPr>
          </a:p>
          <a:p>
            <a:r>
              <a:rPr lang="da-DK" sz="3800" b="1" dirty="0">
                <a:solidFill>
                  <a:srgbClr val="FF0000"/>
                </a:solidFill>
              </a:rPr>
              <a:t>Hvilke befolkningsgrupper stemte på NSDAP i 1930? </a:t>
            </a:r>
            <a:endParaRPr lang="da-DK" sz="38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da-DK" sz="3800" b="1" dirty="0"/>
          </a:p>
          <a:p>
            <a:pPr marL="0" indent="0">
              <a:buNone/>
            </a:pPr>
            <a:r>
              <a:rPr lang="da-DK" sz="3800" b="1" dirty="0"/>
              <a:t>I skal skrive gruppens besvarelse ned på det udleverede papir. Vi gennemgår det i fællesskab.</a:t>
            </a:r>
            <a:endParaRPr lang="da-DK" b="1" dirty="0"/>
          </a:p>
        </p:txBody>
      </p:sp>
    </p:spTree>
    <p:extLst>
      <p:ext uri="{BB962C8B-B14F-4D97-AF65-F5344CB8AC3E}">
        <p14:creationId xmlns:p14="http://schemas.microsoft.com/office/powerpoint/2010/main" val="7319814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506</TotalTime>
  <Words>322</Words>
  <Application>Microsoft Office PowerPoint</Application>
  <PresentationFormat>Widescreen</PresentationFormat>
  <Paragraphs>82</Paragraphs>
  <Slides>6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Office-tema</vt:lpstr>
      <vt:lpstr>PowerPoint-præsentation</vt:lpstr>
      <vt:lpstr>PowerPoint-præsentation</vt:lpstr>
      <vt:lpstr>PowerPoint-præsentation</vt:lpstr>
      <vt:lpstr>ARBEJDSOPGAVE i MATRIXGRUPPERNE (20 min)</vt:lpstr>
      <vt:lpstr>CL-grupper til læsning af s.37-40</vt:lpstr>
      <vt:lpstr>ARBEJDSOPGAVER FOR GRUPPEN (30 min)</vt:lpstr>
    </vt:vector>
  </TitlesOfParts>
  <Company>Køge Handelsskole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KHS</dc:creator>
  <cp:lastModifiedBy>Troels Kjems Petersen</cp:lastModifiedBy>
  <cp:revision>34</cp:revision>
  <dcterms:created xsi:type="dcterms:W3CDTF">2017-08-23T12:03:28Z</dcterms:created>
  <dcterms:modified xsi:type="dcterms:W3CDTF">2025-03-03T13:36:39Z</dcterms:modified>
</cp:coreProperties>
</file>