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09" r:id="rId2"/>
    <p:sldId id="259" r:id="rId3"/>
    <p:sldId id="257" r:id="rId4"/>
    <p:sldId id="260" r:id="rId5"/>
    <p:sldId id="261" r:id="rId6"/>
    <p:sldId id="315" r:id="rId7"/>
    <p:sldId id="316" r:id="rId8"/>
    <p:sldId id="262" r:id="rId9"/>
    <p:sldId id="263" r:id="rId10"/>
    <p:sldId id="264" r:id="rId11"/>
    <p:sldId id="265" r:id="rId12"/>
    <p:sldId id="266" r:id="rId13"/>
    <p:sldId id="314" r:id="rId14"/>
    <p:sldId id="310" r:id="rId15"/>
    <p:sldId id="311" r:id="rId16"/>
    <p:sldId id="258" r:id="rId17"/>
    <p:sldId id="312" r:id="rId18"/>
    <p:sldId id="313" r:id="rId19"/>
  </p:sldIdLst>
  <p:sldSz cx="12192000" cy="6858000"/>
  <p:notesSz cx="6858000" cy="9144000"/>
  <p:defaultTextStyle>
    <a:defPPr>
      <a:defRPr lang="da-D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74" d="100"/>
          <a:sy n="74" d="100"/>
        </p:scale>
        <p:origin x="3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microsoft.com/office/2016/11/relationships/changesInfo" Target="changesInfos/changesInfo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roels Kjems Petersen" userId="d50d9817-7fa7-4ee2-9878-28660974c4b1" providerId="ADAL" clId="{AD4C2FBD-0F64-4395-AA3D-D59C532EB388}"/>
    <pc:docChg chg="undo redo custSel addSld modSld">
      <pc:chgData name="Troels Kjems Petersen" userId="d50d9817-7fa7-4ee2-9878-28660974c4b1" providerId="ADAL" clId="{AD4C2FBD-0F64-4395-AA3D-D59C532EB388}" dt="2025-11-13T12:13:15.685" v="686" actId="20577"/>
      <pc:docMkLst>
        <pc:docMk/>
      </pc:docMkLst>
      <pc:sldChg chg="modSp mod">
        <pc:chgData name="Troels Kjems Petersen" userId="d50d9817-7fa7-4ee2-9878-28660974c4b1" providerId="ADAL" clId="{AD4C2FBD-0F64-4395-AA3D-D59C532EB388}" dt="2025-11-13T12:08:04.428" v="660" actId="14100"/>
        <pc:sldMkLst>
          <pc:docMk/>
          <pc:sldMk cId="2486569895" sldId="263"/>
        </pc:sldMkLst>
        <pc:spChg chg="mod">
          <ac:chgData name="Troels Kjems Petersen" userId="d50d9817-7fa7-4ee2-9878-28660974c4b1" providerId="ADAL" clId="{AD4C2FBD-0F64-4395-AA3D-D59C532EB388}" dt="2025-11-13T12:08:04.428" v="660" actId="14100"/>
          <ac:spMkLst>
            <pc:docMk/>
            <pc:sldMk cId="2486569895" sldId="263"/>
            <ac:spMk id="3" creationId="{B5E81674-A170-01DE-0E70-7B12352E6875}"/>
          </ac:spMkLst>
        </pc:spChg>
      </pc:sldChg>
      <pc:sldChg chg="modSp mod">
        <pc:chgData name="Troels Kjems Petersen" userId="d50d9817-7fa7-4ee2-9878-28660974c4b1" providerId="ADAL" clId="{AD4C2FBD-0F64-4395-AA3D-D59C532EB388}" dt="2025-11-13T12:10:17.792" v="669" actId="27636"/>
        <pc:sldMkLst>
          <pc:docMk/>
          <pc:sldMk cId="1091778210" sldId="265"/>
        </pc:sldMkLst>
        <pc:spChg chg="mod">
          <ac:chgData name="Troels Kjems Petersen" userId="d50d9817-7fa7-4ee2-9878-28660974c4b1" providerId="ADAL" clId="{AD4C2FBD-0F64-4395-AA3D-D59C532EB388}" dt="2025-11-13T12:10:17.792" v="669" actId="27636"/>
          <ac:spMkLst>
            <pc:docMk/>
            <pc:sldMk cId="1091778210" sldId="265"/>
            <ac:spMk id="3" creationId="{B5E81674-A170-01DE-0E70-7B12352E6875}"/>
          </ac:spMkLst>
        </pc:spChg>
      </pc:sldChg>
      <pc:sldChg chg="modSp mod">
        <pc:chgData name="Troels Kjems Petersen" userId="d50d9817-7fa7-4ee2-9878-28660974c4b1" providerId="ADAL" clId="{AD4C2FBD-0F64-4395-AA3D-D59C532EB388}" dt="2025-11-13T12:13:15.685" v="686" actId="20577"/>
        <pc:sldMkLst>
          <pc:docMk/>
          <pc:sldMk cId="2572977700" sldId="311"/>
        </pc:sldMkLst>
        <pc:spChg chg="mod">
          <ac:chgData name="Troels Kjems Petersen" userId="d50d9817-7fa7-4ee2-9878-28660974c4b1" providerId="ADAL" clId="{AD4C2FBD-0F64-4395-AA3D-D59C532EB388}" dt="2025-11-13T12:13:15.685" v="686" actId="20577"/>
          <ac:spMkLst>
            <pc:docMk/>
            <pc:sldMk cId="2572977700" sldId="311"/>
            <ac:spMk id="3" creationId="{B5E81674-A170-01DE-0E70-7B12352E6875}"/>
          </ac:spMkLst>
        </pc:spChg>
      </pc:sldChg>
      <pc:sldChg chg="modSp mod">
        <pc:chgData name="Troels Kjems Petersen" userId="d50d9817-7fa7-4ee2-9878-28660974c4b1" providerId="ADAL" clId="{AD4C2FBD-0F64-4395-AA3D-D59C532EB388}" dt="2025-11-13T12:03:20.935" v="599" actId="20577"/>
        <pc:sldMkLst>
          <pc:docMk/>
          <pc:sldMk cId="3684808960" sldId="315"/>
        </pc:sldMkLst>
        <pc:spChg chg="mod">
          <ac:chgData name="Troels Kjems Petersen" userId="d50d9817-7fa7-4ee2-9878-28660974c4b1" providerId="ADAL" clId="{AD4C2FBD-0F64-4395-AA3D-D59C532EB388}" dt="2025-11-13T12:03:20.935" v="599" actId="20577"/>
          <ac:spMkLst>
            <pc:docMk/>
            <pc:sldMk cId="3684808960" sldId="315"/>
            <ac:spMk id="3" creationId="{B5E81674-A170-01DE-0E70-7B12352E6875}"/>
          </ac:spMkLst>
        </pc:spChg>
      </pc:sldChg>
      <pc:sldChg chg="modSp add mod">
        <pc:chgData name="Troels Kjems Petersen" userId="d50d9817-7fa7-4ee2-9878-28660974c4b1" providerId="ADAL" clId="{AD4C2FBD-0F64-4395-AA3D-D59C532EB388}" dt="2025-11-13T12:04:21.566" v="643" actId="20577"/>
        <pc:sldMkLst>
          <pc:docMk/>
          <pc:sldMk cId="2135389305" sldId="316"/>
        </pc:sldMkLst>
        <pc:spChg chg="mod">
          <ac:chgData name="Troels Kjems Petersen" userId="d50d9817-7fa7-4ee2-9878-28660974c4b1" providerId="ADAL" clId="{AD4C2FBD-0F64-4395-AA3D-D59C532EB388}" dt="2025-11-13T12:03:49.662" v="617" actId="20577"/>
          <ac:spMkLst>
            <pc:docMk/>
            <pc:sldMk cId="2135389305" sldId="316"/>
            <ac:spMk id="2" creationId="{9398B997-DED4-2567-E328-DEAA01D5964E}"/>
          </ac:spMkLst>
        </pc:spChg>
        <pc:spChg chg="mod">
          <ac:chgData name="Troels Kjems Petersen" userId="d50d9817-7fa7-4ee2-9878-28660974c4b1" providerId="ADAL" clId="{AD4C2FBD-0F64-4395-AA3D-D59C532EB388}" dt="2025-11-13T12:04:21.566" v="643" actId="20577"/>
          <ac:spMkLst>
            <pc:docMk/>
            <pc:sldMk cId="2135389305" sldId="316"/>
            <ac:spMk id="3" creationId="{B5E81674-A170-01DE-0E70-7B12352E6875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FBA801B-390F-6A19-7B86-04F3EE62824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Undertitel 2">
            <a:extLst>
              <a:ext uri="{FF2B5EF4-FFF2-40B4-BE49-F238E27FC236}">
                <a16:creationId xmlns:a16="http://schemas.microsoft.com/office/drawing/2014/main" id="{C1E182AA-3862-D31C-F51B-5EA1F8455B9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a-DK"/>
              <a:t>Klik for at redigere undertiteltypografien i masteren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FFA25153-11FD-AB6D-F70D-8A4702D10F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31C766-FAAF-4BF9-94E4-6B771CEE8F58}" type="datetimeFigureOut">
              <a:rPr lang="da-DK" smtClean="0"/>
              <a:t>13-11-2025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ABD23962-326D-1ED7-037C-56C67D2B61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91F52E4D-A4FB-B3D4-54D1-3DF850BD9F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5ABA4A-DE21-4941-BA5E-B7AD2BA09AFC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3380799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D90CA97-9124-CC9B-F811-A876846D0A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lodret titel 2">
            <a:extLst>
              <a:ext uri="{FF2B5EF4-FFF2-40B4-BE49-F238E27FC236}">
                <a16:creationId xmlns:a16="http://schemas.microsoft.com/office/drawing/2014/main" id="{4B5C3E55-53E8-D171-3416-38210944047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82F879D5-BB7A-C7E3-F339-A124C45B5F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31C766-FAAF-4BF9-94E4-6B771CEE8F58}" type="datetimeFigureOut">
              <a:rPr lang="da-DK" smtClean="0"/>
              <a:t>13-11-2025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D0642628-2782-673D-35CD-E16CCBA056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B4141CAC-06A3-34B8-8886-1EAA55456D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5ABA4A-DE21-4941-BA5E-B7AD2BA09AFC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5384913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et titel 1">
            <a:extLst>
              <a:ext uri="{FF2B5EF4-FFF2-40B4-BE49-F238E27FC236}">
                <a16:creationId xmlns:a16="http://schemas.microsoft.com/office/drawing/2014/main" id="{293A3B3C-C16D-BD76-AD02-C85EE696907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lodret titel 2">
            <a:extLst>
              <a:ext uri="{FF2B5EF4-FFF2-40B4-BE49-F238E27FC236}">
                <a16:creationId xmlns:a16="http://schemas.microsoft.com/office/drawing/2014/main" id="{F0C1342A-1AB3-EFC6-71F6-2E891A2DC9A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E145090B-3DD1-84E8-8601-A0D66459F4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31C766-FAAF-4BF9-94E4-6B771CEE8F58}" type="datetimeFigureOut">
              <a:rPr lang="da-DK" smtClean="0"/>
              <a:t>13-11-2025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DD3A307E-9643-7D75-4281-AE8394A0C7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9BEB411B-89F6-81D8-4F4C-79496231A4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5ABA4A-DE21-4941-BA5E-B7AD2BA09AFC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12127792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hape 16"/>
          <p:cNvSpPr txBox="1">
            <a:spLocks noGrp="1"/>
          </p:cNvSpPr>
          <p:nvPr>
            <p:ph type="title"/>
          </p:nvPr>
        </p:nvSpPr>
        <p:spPr>
          <a:xfrm>
            <a:off x="609600" y="274637"/>
            <a:ext cx="10972800" cy="1143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7" name="Shape 17"/>
          <p:cNvSpPr txBox="1">
            <a:spLocks noGrp="1"/>
          </p:cNvSpPr>
          <p:nvPr>
            <p:ph type="body" idx="1"/>
          </p:nvPr>
        </p:nvSpPr>
        <p:spPr>
          <a:xfrm>
            <a:off x="609600" y="1600200"/>
            <a:ext cx="10972800" cy="496759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sldNum" idx="12"/>
          </p:nvPr>
        </p:nvSpPr>
        <p:spPr>
          <a:xfrm>
            <a:off x="11409054" y="6333133"/>
            <a:ext cx="731599" cy="52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>
            <a:lvl1pPr marL="0" marR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733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1pPr>
          </a:lstStyle>
          <a:p>
            <a:pPr>
              <a:buClr>
                <a:schemeClr val="dk1"/>
              </a:buClr>
              <a:buSzPct val="25000"/>
            </a:pPr>
            <a:fld id="{00000000-1234-1234-1234-123412341234}" type="slidenum">
              <a:rPr lang="da" smtClean="0"/>
              <a:pPr>
                <a:buClr>
                  <a:schemeClr val="dk1"/>
                </a:buClr>
                <a:buSzPct val="25000"/>
              </a:pPr>
              <a:t>‹nr.›</a:t>
            </a:fld>
            <a:endParaRPr lang="da"/>
          </a:p>
        </p:txBody>
      </p:sp>
    </p:spTree>
    <p:extLst>
      <p:ext uri="{BB962C8B-B14F-4D97-AF65-F5344CB8AC3E}">
        <p14:creationId xmlns:p14="http://schemas.microsoft.com/office/powerpoint/2010/main" val="994201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02B806D-BB43-DB43-0764-BC36396E11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C1C72C57-FCBD-9D03-1F8B-331C11E32AF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32EF324C-17F2-9BD7-F5E1-22BD83DDB1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31C766-FAAF-4BF9-94E4-6B771CEE8F58}" type="datetimeFigureOut">
              <a:rPr lang="da-DK" smtClean="0"/>
              <a:t>13-11-2025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6A68F74D-47EC-5276-67E3-B891F6929E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D5E33641-3B20-3F73-03EE-477989B070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5ABA4A-DE21-4941-BA5E-B7AD2BA09AFC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1931956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54DE6C4-F146-7352-ECF6-9190F1B1F8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4AD3FA50-917F-DD26-99A6-4BD15ECE6F1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31681A2D-A985-26DD-F8B1-273551533F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31C766-FAAF-4BF9-94E4-6B771CEE8F58}" type="datetimeFigureOut">
              <a:rPr lang="da-DK" smtClean="0"/>
              <a:t>13-11-2025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F2DA26FD-C0AC-D709-2508-A90F81C18C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8E7E9AE3-B568-2157-BFF2-2AE57BCF34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5ABA4A-DE21-4941-BA5E-B7AD2BA09AFC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7402862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94BDF76-C615-7629-49E7-7D4F9AA0D7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75082B68-D8E8-651C-82EF-126F2AC3D62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indhold 3">
            <a:extLst>
              <a:ext uri="{FF2B5EF4-FFF2-40B4-BE49-F238E27FC236}">
                <a16:creationId xmlns:a16="http://schemas.microsoft.com/office/drawing/2014/main" id="{0966F5DA-E4E1-AC63-7CF4-FEE6AAE4D7F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CF522039-C028-ABF0-CE92-DA6350714D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31C766-FAAF-4BF9-94E4-6B771CEE8F58}" type="datetimeFigureOut">
              <a:rPr lang="da-DK" smtClean="0"/>
              <a:t>13-11-2025</a:t>
            </a:fld>
            <a:endParaRPr lang="da-DK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278C5DAD-AC81-E97E-6DF3-0FB06F333F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5CF79D1A-34EF-4470-F39F-99B2B47172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5ABA4A-DE21-4941-BA5E-B7AD2BA09AFC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5212568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3FEE928-9CE3-743B-D86A-C5EF44DCD4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F2D7324F-D533-A4C6-BD52-605F57DA8C2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" name="Pladsholder til indhold 3">
            <a:extLst>
              <a:ext uri="{FF2B5EF4-FFF2-40B4-BE49-F238E27FC236}">
                <a16:creationId xmlns:a16="http://schemas.microsoft.com/office/drawing/2014/main" id="{88428E96-324E-1A8D-2408-41BAB2B4D31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tekst 4">
            <a:extLst>
              <a:ext uri="{FF2B5EF4-FFF2-40B4-BE49-F238E27FC236}">
                <a16:creationId xmlns:a16="http://schemas.microsoft.com/office/drawing/2014/main" id="{9071E925-4E53-388C-0AF3-3E713541369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6" name="Pladsholder til indhold 5">
            <a:extLst>
              <a:ext uri="{FF2B5EF4-FFF2-40B4-BE49-F238E27FC236}">
                <a16:creationId xmlns:a16="http://schemas.microsoft.com/office/drawing/2014/main" id="{C8E4F8FC-7492-4FE1-4DBB-92209B1ADC7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7" name="Pladsholder til dato 6">
            <a:extLst>
              <a:ext uri="{FF2B5EF4-FFF2-40B4-BE49-F238E27FC236}">
                <a16:creationId xmlns:a16="http://schemas.microsoft.com/office/drawing/2014/main" id="{7F7D5509-A898-EBFD-2520-4A816C68C1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31C766-FAAF-4BF9-94E4-6B771CEE8F58}" type="datetimeFigureOut">
              <a:rPr lang="da-DK" smtClean="0"/>
              <a:t>13-11-2025</a:t>
            </a:fld>
            <a:endParaRPr lang="da-DK"/>
          </a:p>
        </p:txBody>
      </p:sp>
      <p:sp>
        <p:nvSpPr>
          <p:cNvPr id="8" name="Pladsholder til sidefod 7">
            <a:extLst>
              <a:ext uri="{FF2B5EF4-FFF2-40B4-BE49-F238E27FC236}">
                <a16:creationId xmlns:a16="http://schemas.microsoft.com/office/drawing/2014/main" id="{FAA16A28-13A8-6E0E-C3A4-E218F087FB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9" name="Pladsholder til slidenummer 8">
            <a:extLst>
              <a:ext uri="{FF2B5EF4-FFF2-40B4-BE49-F238E27FC236}">
                <a16:creationId xmlns:a16="http://schemas.microsoft.com/office/drawing/2014/main" id="{898ABC60-D1AD-1F6D-DC63-7F07E0C227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5ABA4A-DE21-4941-BA5E-B7AD2BA09AFC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1599319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1D05F3B-AE6D-92AB-3BC0-35B6EA3CF2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dato 2">
            <a:extLst>
              <a:ext uri="{FF2B5EF4-FFF2-40B4-BE49-F238E27FC236}">
                <a16:creationId xmlns:a16="http://schemas.microsoft.com/office/drawing/2014/main" id="{EA295BA8-6E4C-20B6-FA57-F13C36448A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31C766-FAAF-4BF9-94E4-6B771CEE8F58}" type="datetimeFigureOut">
              <a:rPr lang="da-DK" smtClean="0"/>
              <a:t>13-11-2025</a:t>
            </a:fld>
            <a:endParaRPr lang="da-DK"/>
          </a:p>
        </p:txBody>
      </p:sp>
      <p:sp>
        <p:nvSpPr>
          <p:cNvPr id="4" name="Pladsholder til sidefod 3">
            <a:extLst>
              <a:ext uri="{FF2B5EF4-FFF2-40B4-BE49-F238E27FC236}">
                <a16:creationId xmlns:a16="http://schemas.microsoft.com/office/drawing/2014/main" id="{E2BA1523-DDE4-D041-BFF4-A7FD85696B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Pladsholder til slidenummer 4">
            <a:extLst>
              <a:ext uri="{FF2B5EF4-FFF2-40B4-BE49-F238E27FC236}">
                <a16:creationId xmlns:a16="http://schemas.microsoft.com/office/drawing/2014/main" id="{CF587A26-E156-C7B0-7F33-97D4BEB81F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5ABA4A-DE21-4941-BA5E-B7AD2BA09AFC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7707876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>
            <a:extLst>
              <a:ext uri="{FF2B5EF4-FFF2-40B4-BE49-F238E27FC236}">
                <a16:creationId xmlns:a16="http://schemas.microsoft.com/office/drawing/2014/main" id="{B2310F60-CCF9-2EE6-3C73-FA30591CE3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31C766-FAAF-4BF9-94E4-6B771CEE8F58}" type="datetimeFigureOut">
              <a:rPr lang="da-DK" smtClean="0"/>
              <a:t>13-11-2025</a:t>
            </a:fld>
            <a:endParaRPr lang="da-DK"/>
          </a:p>
        </p:txBody>
      </p:sp>
      <p:sp>
        <p:nvSpPr>
          <p:cNvPr id="3" name="Pladsholder til sidefod 2">
            <a:extLst>
              <a:ext uri="{FF2B5EF4-FFF2-40B4-BE49-F238E27FC236}">
                <a16:creationId xmlns:a16="http://schemas.microsoft.com/office/drawing/2014/main" id="{58E611EE-0909-D283-73B2-207B57CDEE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slidenummer 3">
            <a:extLst>
              <a:ext uri="{FF2B5EF4-FFF2-40B4-BE49-F238E27FC236}">
                <a16:creationId xmlns:a16="http://schemas.microsoft.com/office/drawing/2014/main" id="{753FB10B-CE86-F378-2507-C9D63E6462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5ABA4A-DE21-4941-BA5E-B7AD2BA09AFC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6155663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72F0C48-75E9-F07B-EFEA-655E50FDEE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024EAA76-FAEC-1DF3-A9DE-8E5914E61F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9BA882A7-7B32-0CAD-3CFD-F9A1930314B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06AB08D2-B612-9F0B-7D51-2DA52D3C8B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31C766-FAAF-4BF9-94E4-6B771CEE8F58}" type="datetimeFigureOut">
              <a:rPr lang="da-DK" smtClean="0"/>
              <a:t>13-11-2025</a:t>
            </a:fld>
            <a:endParaRPr lang="da-DK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7ECBCC44-D8FF-05C1-FEF0-275C8B8C9F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70E50E44-F62E-305F-0A3E-114B3930AD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5ABA4A-DE21-4941-BA5E-B7AD2BA09AFC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7123263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A10C2E6-9019-0967-D7D6-61E86902A2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billede 2">
            <a:extLst>
              <a:ext uri="{FF2B5EF4-FFF2-40B4-BE49-F238E27FC236}">
                <a16:creationId xmlns:a16="http://schemas.microsoft.com/office/drawing/2014/main" id="{F50BE22A-A694-BDB3-9BF1-91EF2156BE0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a-DK"/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6F5F361E-3B1C-922C-03F4-4A95046E875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2F1C55F6-F103-75A1-036C-F6F4C62F93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31C766-FAAF-4BF9-94E4-6B771CEE8F58}" type="datetimeFigureOut">
              <a:rPr lang="da-DK" smtClean="0"/>
              <a:t>13-11-2025</a:t>
            </a:fld>
            <a:endParaRPr lang="da-DK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A9CE7591-56DA-436B-5247-CBB976121E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029F796D-4C60-01DD-4591-89116019AE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5ABA4A-DE21-4941-BA5E-B7AD2BA09AFC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7611443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itel 1">
            <a:extLst>
              <a:ext uri="{FF2B5EF4-FFF2-40B4-BE49-F238E27FC236}">
                <a16:creationId xmlns:a16="http://schemas.microsoft.com/office/drawing/2014/main" id="{E168BBF9-9580-02B4-4C02-269F45844A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9A5F4308-4820-2B86-098C-4300C433BE1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39ECA9E6-DB59-E8D2-CB54-77EDEC0E337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31C766-FAAF-4BF9-94E4-6B771CEE8F58}" type="datetimeFigureOut">
              <a:rPr lang="da-DK" smtClean="0"/>
              <a:t>13-11-2025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B258CA19-4957-13B6-E199-4796A14C853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81D9EF65-9D4D-EA7B-1AF9-2BACAEE8873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5ABA4A-DE21-4941-BA5E-B7AD2BA09AFC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7767483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jpg"/><Relationship Id="rId7" Type="http://schemas.openxmlformats.org/officeDocument/2006/relationships/image" Target="../media/image6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.jpg"/><Relationship Id="rId11" Type="http://schemas.openxmlformats.org/officeDocument/2006/relationships/image" Target="../media/image10.jpeg"/><Relationship Id="rId5" Type="http://schemas.openxmlformats.org/officeDocument/2006/relationships/image" Target="../media/image4.jpg"/><Relationship Id="rId10" Type="http://schemas.openxmlformats.org/officeDocument/2006/relationships/image" Target="../media/image9.png"/><Relationship Id="rId4" Type="http://schemas.openxmlformats.org/officeDocument/2006/relationships/image" Target="../media/image3.jpg"/><Relationship Id="rId9" Type="http://schemas.openxmlformats.org/officeDocument/2006/relationships/image" Target="../media/image8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g"/><Relationship Id="rId4" Type="http://schemas.openxmlformats.org/officeDocument/2006/relationships/image" Target="../media/image16.jp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8" name="Picture 10" descr="Newsroom » Carlsberg celebrates Chinese New Year with unique  limited-edition packaging « Carlsberg Group">
            <a:extLst>
              <a:ext uri="{FF2B5EF4-FFF2-40B4-BE49-F238E27FC236}">
                <a16:creationId xmlns:a16="http://schemas.microsoft.com/office/drawing/2014/main" id="{C93DA579-65FF-65F8-79CE-82C6A3533B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5310" y="2239345"/>
            <a:ext cx="8296631" cy="46668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Billede 7" descr="Et billede, der indeholder tekst, person, gammel, poserer&#10;&#10;Automatisk genereret beskrivelse">
            <a:extLst>
              <a:ext uri="{FF2B5EF4-FFF2-40B4-BE49-F238E27FC236}">
                <a16:creationId xmlns:a16="http://schemas.microsoft.com/office/drawing/2014/main" id="{206807F6-9483-4C8A-BBCD-7C724329F10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3" b="10322"/>
          <a:stretch/>
        </p:blipFill>
        <p:spPr>
          <a:xfrm>
            <a:off x="7381876" y="10"/>
            <a:ext cx="4810125" cy="2501827"/>
          </a:xfrm>
          <a:custGeom>
            <a:avLst/>
            <a:gdLst/>
            <a:ahLst/>
            <a:cxnLst/>
            <a:rect l="l" t="t" r="r" b="b"/>
            <a:pathLst>
              <a:path w="4810125" h="2501837">
                <a:moveTo>
                  <a:pt x="1159248" y="0"/>
                </a:moveTo>
                <a:lnTo>
                  <a:pt x="4810125" y="0"/>
                </a:lnTo>
                <a:lnTo>
                  <a:pt x="4810125" y="2501837"/>
                </a:lnTo>
                <a:lnTo>
                  <a:pt x="0" y="2501837"/>
                </a:lnTo>
                <a:close/>
              </a:path>
            </a:pathLst>
          </a:custGeom>
        </p:spPr>
      </p:pic>
      <p:pic>
        <p:nvPicPr>
          <p:cNvPr id="5" name="Billede 4" descr="Et billede, der indeholder tekst, auditorium&#10;&#10;Automatisk genereret beskrivelse">
            <a:extLst>
              <a:ext uri="{FF2B5EF4-FFF2-40B4-BE49-F238E27FC236}">
                <a16:creationId xmlns:a16="http://schemas.microsoft.com/office/drawing/2014/main" id="{8A77DE3C-1B6D-49E8-8983-3098CFD9AD1B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558" r="1869" b="-3"/>
          <a:stretch/>
        </p:blipFill>
        <p:spPr>
          <a:xfrm>
            <a:off x="4675537" y="-1"/>
            <a:ext cx="3677817" cy="2505456"/>
          </a:xfrm>
          <a:custGeom>
            <a:avLst/>
            <a:gdLst/>
            <a:ahLst/>
            <a:cxnLst/>
            <a:rect l="l" t="t" r="r" b="b"/>
            <a:pathLst>
              <a:path w="3677817" h="2505456">
                <a:moveTo>
                  <a:pt x="1160926" y="0"/>
                </a:moveTo>
                <a:lnTo>
                  <a:pt x="3677817" y="0"/>
                </a:lnTo>
                <a:lnTo>
                  <a:pt x="2516891" y="2505456"/>
                </a:lnTo>
                <a:lnTo>
                  <a:pt x="0" y="2505456"/>
                </a:lnTo>
                <a:close/>
              </a:path>
            </a:pathLst>
          </a:custGeom>
        </p:spPr>
      </p:pic>
      <p:pic>
        <p:nvPicPr>
          <p:cNvPr id="6" name="Billede 5">
            <a:extLst>
              <a:ext uri="{FF2B5EF4-FFF2-40B4-BE49-F238E27FC236}">
                <a16:creationId xmlns:a16="http://schemas.microsoft.com/office/drawing/2014/main" id="{6468ED00-6AF9-4700-A3EF-3C684867F440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03" r="3718" b="-2"/>
          <a:stretch/>
        </p:blipFill>
        <p:spPr>
          <a:xfrm>
            <a:off x="2280734" y="2"/>
            <a:ext cx="3393943" cy="2502843"/>
          </a:xfrm>
          <a:custGeom>
            <a:avLst/>
            <a:gdLst/>
            <a:ahLst/>
            <a:cxnLst/>
            <a:rect l="l" t="t" r="r" b="b"/>
            <a:pathLst>
              <a:path w="3393943" h="2502843">
                <a:moveTo>
                  <a:pt x="1159715" y="0"/>
                </a:moveTo>
                <a:lnTo>
                  <a:pt x="3393943" y="0"/>
                </a:lnTo>
                <a:lnTo>
                  <a:pt x="2234228" y="2502843"/>
                </a:lnTo>
                <a:lnTo>
                  <a:pt x="0" y="2502843"/>
                </a:lnTo>
                <a:close/>
              </a:path>
            </a:pathLst>
          </a:custGeom>
        </p:spPr>
      </p:pic>
      <p:pic>
        <p:nvPicPr>
          <p:cNvPr id="10" name="Billede 9" descr="Et billede, der indeholder person, udendørs, kulør, gade&#10;&#10;Automatisk genereret beskrivelse">
            <a:extLst>
              <a:ext uri="{FF2B5EF4-FFF2-40B4-BE49-F238E27FC236}">
                <a16:creationId xmlns:a16="http://schemas.microsoft.com/office/drawing/2014/main" id="{FF0E7F1E-18E7-4409-9F11-C5EC28F0E939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082" r="11828" b="-3"/>
          <a:stretch/>
        </p:blipFill>
        <p:spPr>
          <a:xfrm>
            <a:off x="3" y="-6235"/>
            <a:ext cx="3255403" cy="2505456"/>
          </a:xfrm>
          <a:custGeom>
            <a:avLst/>
            <a:gdLst/>
            <a:ahLst/>
            <a:cxnLst/>
            <a:rect l="l" t="t" r="r" b="b"/>
            <a:pathLst>
              <a:path w="3255403" h="2505456">
                <a:moveTo>
                  <a:pt x="0" y="0"/>
                </a:moveTo>
                <a:lnTo>
                  <a:pt x="3255403" y="0"/>
                </a:lnTo>
                <a:lnTo>
                  <a:pt x="2094477" y="2505456"/>
                </a:lnTo>
                <a:lnTo>
                  <a:pt x="0" y="2505456"/>
                </a:lnTo>
                <a:close/>
              </a:path>
            </a:pathLst>
          </a:custGeom>
        </p:spPr>
      </p:pic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3549768" y="613934"/>
            <a:ext cx="4746863" cy="2130364"/>
          </a:xfrm>
        </p:spPr>
        <p:txBody>
          <a:bodyPr vert="horz" lIns="91440" tIns="45720" rIns="91440" bIns="45720" rtlCol="0" anchor="ctr">
            <a:normAutofit/>
          </a:bodyPr>
          <a:lstStyle/>
          <a:p>
            <a:endParaRPr lang="en-US" sz="2000">
              <a:solidFill>
                <a:srgbClr val="FFFFFF"/>
              </a:solidFill>
            </a:endParaRPr>
          </a:p>
        </p:txBody>
      </p:sp>
      <p:pic>
        <p:nvPicPr>
          <p:cNvPr id="11" name="Billede 10" descr="Et billede, der indeholder by, udendørs&#10;&#10;Automatisk genereret beskrivelse">
            <a:extLst>
              <a:ext uri="{FF2B5EF4-FFF2-40B4-BE49-F238E27FC236}">
                <a16:creationId xmlns:a16="http://schemas.microsoft.com/office/drawing/2014/main" id="{AAE3B90F-860D-469F-AA9D-BCAE52ACAE1C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77" t="-164" r="13035" b="164"/>
          <a:stretch/>
        </p:blipFill>
        <p:spPr>
          <a:xfrm>
            <a:off x="19305" y="2555344"/>
            <a:ext cx="3842139" cy="2454923"/>
          </a:xfrm>
          <a:prstGeom prst="rect">
            <a:avLst/>
          </a:prstGeom>
        </p:spPr>
      </p:pic>
      <p:pic>
        <p:nvPicPr>
          <p:cNvPr id="2052" name="Picture 4" descr="Tank Man | Significance, Photo, China, &amp; Identity | Britannica">
            <a:extLst>
              <a:ext uri="{FF2B5EF4-FFF2-40B4-BE49-F238E27FC236}">
                <a16:creationId xmlns:a16="http://schemas.microsoft.com/office/drawing/2014/main" id="{1D9CB8BB-18D6-DDD5-7949-A5E738942D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1339" y="4952094"/>
            <a:ext cx="3372855" cy="2190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Cultural Revolution - Wikipedia">
            <a:extLst>
              <a:ext uri="{FF2B5EF4-FFF2-40B4-BE49-F238E27FC236}">
                <a16:creationId xmlns:a16="http://schemas.microsoft.com/office/drawing/2014/main" id="{0C4AD4F6-6D88-38A0-91A7-A5EB12B47F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7115" y="2445834"/>
            <a:ext cx="3590925" cy="2514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Billede 11">
            <a:extLst>
              <a:ext uri="{FF2B5EF4-FFF2-40B4-BE49-F238E27FC236}">
                <a16:creationId xmlns:a16="http://schemas.microsoft.com/office/drawing/2014/main" id="{B974EEEB-5758-4903-9423-1F6B45A697C3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20" r="10628" b="-3"/>
          <a:stretch/>
        </p:blipFill>
        <p:spPr>
          <a:xfrm>
            <a:off x="5374639" y="2663706"/>
            <a:ext cx="4852437" cy="4197911"/>
          </a:xfrm>
          <a:custGeom>
            <a:avLst/>
            <a:gdLst/>
            <a:ahLst/>
            <a:cxnLst/>
            <a:rect l="l" t="t" r="r" b="b"/>
            <a:pathLst>
              <a:path w="4626927" h="4197911">
                <a:moveTo>
                  <a:pt x="1945141" y="0"/>
                </a:moveTo>
                <a:lnTo>
                  <a:pt x="1951364" y="0"/>
                </a:lnTo>
                <a:lnTo>
                  <a:pt x="3141155" y="0"/>
                </a:lnTo>
                <a:lnTo>
                  <a:pt x="4626927" y="0"/>
                </a:lnTo>
                <a:lnTo>
                  <a:pt x="2681786" y="4197911"/>
                </a:lnTo>
                <a:lnTo>
                  <a:pt x="0" y="4197911"/>
                </a:lnTo>
                <a:close/>
              </a:path>
            </a:pathLst>
          </a:custGeom>
        </p:spPr>
      </p:pic>
      <p:sp>
        <p:nvSpPr>
          <p:cNvPr id="13" name="Titel 12">
            <a:extLst>
              <a:ext uri="{FF2B5EF4-FFF2-40B4-BE49-F238E27FC236}">
                <a16:creationId xmlns:a16="http://schemas.microsoft.com/office/drawing/2014/main" id="{3352ACB5-1050-4C22-A88C-D330107FD0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2" name="Rektangel 1">
            <a:extLst>
              <a:ext uri="{FF2B5EF4-FFF2-40B4-BE49-F238E27FC236}">
                <a16:creationId xmlns:a16="http://schemas.microsoft.com/office/drawing/2014/main" id="{D95013A0-B63D-52DB-56C4-BC88CB0898BE}"/>
              </a:ext>
            </a:extLst>
          </p:cNvPr>
          <p:cNvSpPr/>
          <p:nvPr/>
        </p:nvSpPr>
        <p:spPr>
          <a:xfrm>
            <a:off x="0" y="1889670"/>
            <a:ext cx="12192000" cy="2245449"/>
          </a:xfrm>
          <a:prstGeom prst="rect">
            <a:avLst/>
          </a:prstGeom>
          <a:solidFill>
            <a:schemeClr val="bg1">
              <a:lumMod val="85000"/>
              <a:alpha val="88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16" name="Titel 1">
            <a:extLst>
              <a:ext uri="{FF2B5EF4-FFF2-40B4-BE49-F238E27FC236}">
                <a16:creationId xmlns:a16="http://schemas.microsoft.com/office/drawing/2014/main" id="{4C5C2486-8043-48BB-6610-B11983572D88}"/>
              </a:ext>
            </a:extLst>
          </p:cNvPr>
          <p:cNvSpPr txBox="1">
            <a:spLocks/>
          </p:cNvSpPr>
          <p:nvPr/>
        </p:nvSpPr>
        <p:spPr>
          <a:xfrm>
            <a:off x="3028695" y="1085768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vert="horz" lIns="91425" tIns="91425" rIns="91425" bIns="91425" rtlCol="0" anchor="b" anchorCtr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ts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r>
              <a:rPr lang="da-DK" sz="6600" dirty="0">
                <a:solidFill>
                  <a:srgbClr val="FF0000"/>
                </a:solidFill>
              </a:rPr>
              <a:t>SOP I KINESISK A</a:t>
            </a:r>
          </a:p>
        </p:txBody>
      </p:sp>
      <p:pic>
        <p:nvPicPr>
          <p:cNvPr id="2050" name="Picture 2" descr="6 A'er: Ny bog belyser tilspidset konflikt i Taiwanstrædet, som den tager  sig ud fra Taiwan - Altinget - Alt om politik: altinget.dk">
            <a:extLst>
              <a:ext uri="{FF2B5EF4-FFF2-40B4-BE49-F238E27FC236}">
                <a16:creationId xmlns:a16="http://schemas.microsoft.com/office/drawing/2014/main" id="{9546DA73-22B8-5AF6-2748-DA762F4012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81" y="4988495"/>
            <a:ext cx="3842139" cy="21536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3595252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3">
            <a:extLst>
              <a:ext uri="{FF2B5EF4-FFF2-40B4-BE49-F238E27FC236}">
                <a16:creationId xmlns:a16="http://schemas.microsoft.com/office/drawing/2014/main" id="{3C80DA9F-137F-71F2-D0D7-6B172CE856C4}"/>
              </a:ext>
            </a:extLst>
          </p:cNvPr>
          <p:cNvSpPr/>
          <p:nvPr/>
        </p:nvSpPr>
        <p:spPr>
          <a:xfrm>
            <a:off x="0" y="-388143"/>
            <a:ext cx="12192000" cy="189214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9398B997-DED4-2567-E328-DEAA01D596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6580" y="0"/>
            <a:ext cx="11038840" cy="1325563"/>
          </a:xfrm>
        </p:spPr>
        <p:txBody>
          <a:bodyPr/>
          <a:lstStyle/>
          <a:p>
            <a:r>
              <a:rPr lang="da-DK" b="1" dirty="0"/>
              <a:t>EKSEMPLER PÅ TIDLIGERE SOP’ER MED KINESISK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B5E81674-A170-01DE-0E70-7B12352E68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520985"/>
            <a:ext cx="11531600" cy="5209063"/>
          </a:xfrm>
        </p:spPr>
        <p:txBody>
          <a:bodyPr>
            <a:normAutofit fontScale="92500"/>
          </a:bodyPr>
          <a:lstStyle/>
          <a:p>
            <a:endParaRPr lang="da-DK" dirty="0"/>
          </a:p>
          <a:p>
            <a:pPr marL="0" indent="0">
              <a:buNone/>
            </a:pPr>
            <a:r>
              <a:rPr lang="da-DK" b="1" dirty="0"/>
              <a:t>AØ og KINESISK </a:t>
            </a:r>
          </a:p>
          <a:p>
            <a:pPr marL="0" indent="0">
              <a:buNone/>
            </a:pPr>
            <a:endParaRPr lang="da-DK" dirty="0"/>
          </a:p>
          <a:p>
            <a:pPr marL="0" indent="0">
              <a:buNone/>
            </a:pPr>
            <a:r>
              <a:rPr lang="da-DK" dirty="0"/>
              <a:t>PROBLEMSTILLING: </a:t>
            </a:r>
          </a:p>
          <a:p>
            <a:pPr marL="0" indent="0">
              <a:buNone/>
            </a:pPr>
            <a:r>
              <a:rPr lang="da-DK" b="1" dirty="0"/>
              <a:t>Hvorfor lykkedes det ikke for Jysk at slå igennem på det kinesiske marked?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da-DK" dirty="0"/>
              <a:t>Taksonomiske spørgsmål: </a:t>
            </a:r>
          </a:p>
          <a:p>
            <a:r>
              <a:rPr lang="da-DK" dirty="0"/>
              <a:t>Redegør for Jysks indtræden på det kinesiske marked.</a:t>
            </a:r>
          </a:p>
          <a:p>
            <a:r>
              <a:rPr lang="da-DK" dirty="0"/>
              <a:t>Analyser hvordan Jysks branding i Kina adskiller sig fra </a:t>
            </a:r>
            <a:r>
              <a:rPr lang="da-DK" dirty="0" err="1"/>
              <a:t>Duxianas</a:t>
            </a:r>
            <a:r>
              <a:rPr lang="da-DK" dirty="0"/>
              <a:t> branding i Kina?</a:t>
            </a:r>
          </a:p>
          <a:p>
            <a:r>
              <a:rPr lang="da-DK" dirty="0"/>
              <a:t>Diskuter hvorfor </a:t>
            </a:r>
            <a:r>
              <a:rPr lang="da-DK" dirty="0" err="1"/>
              <a:t>Duxiana</a:t>
            </a:r>
            <a:r>
              <a:rPr lang="da-DK" dirty="0"/>
              <a:t> har opnået succes i Kina og hvorfor Jysks strategi slog fejl</a:t>
            </a:r>
            <a:r>
              <a:rPr lang="en-US" dirty="0"/>
              <a:t>.	</a:t>
            </a:r>
          </a:p>
        </p:txBody>
      </p:sp>
    </p:spTree>
    <p:extLst>
      <p:ext uri="{BB962C8B-B14F-4D97-AF65-F5344CB8AC3E}">
        <p14:creationId xmlns:p14="http://schemas.microsoft.com/office/powerpoint/2010/main" val="128238760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3">
            <a:extLst>
              <a:ext uri="{FF2B5EF4-FFF2-40B4-BE49-F238E27FC236}">
                <a16:creationId xmlns:a16="http://schemas.microsoft.com/office/drawing/2014/main" id="{3C80DA9F-137F-71F2-D0D7-6B172CE856C4}"/>
              </a:ext>
            </a:extLst>
          </p:cNvPr>
          <p:cNvSpPr/>
          <p:nvPr/>
        </p:nvSpPr>
        <p:spPr>
          <a:xfrm>
            <a:off x="0" y="-201454"/>
            <a:ext cx="12192000" cy="189214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9398B997-DED4-2567-E328-DEAA01D596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6580" y="0"/>
            <a:ext cx="11038840" cy="1325563"/>
          </a:xfrm>
        </p:spPr>
        <p:txBody>
          <a:bodyPr/>
          <a:lstStyle/>
          <a:p>
            <a:r>
              <a:rPr lang="da-DK" b="1" dirty="0"/>
              <a:t>EKSEMPLER PÅ TIDLIGERE SOP’ER MED KINESISK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B5E81674-A170-01DE-0E70-7B12352E68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3200" y="1682434"/>
            <a:ext cx="11531600" cy="5209063"/>
          </a:xfrm>
        </p:spPr>
        <p:txBody>
          <a:bodyPr>
            <a:normAutofit fontScale="92500" lnSpcReduction="20000"/>
          </a:bodyPr>
          <a:lstStyle/>
          <a:p>
            <a:endParaRPr lang="da-DK" dirty="0"/>
          </a:p>
          <a:p>
            <a:pPr marL="0" indent="0">
              <a:buNone/>
            </a:pPr>
            <a:r>
              <a:rPr lang="da-DK" b="1" dirty="0"/>
              <a:t>IØ og KINESISK </a:t>
            </a:r>
          </a:p>
          <a:p>
            <a:pPr marL="0" indent="0">
              <a:buNone/>
            </a:pPr>
            <a:endParaRPr lang="da-DK" dirty="0"/>
          </a:p>
          <a:p>
            <a:pPr marL="0" indent="0">
              <a:buNone/>
            </a:pPr>
            <a:r>
              <a:rPr lang="da-DK" dirty="0"/>
              <a:t>PROBLEMSTILLING: </a:t>
            </a:r>
          </a:p>
          <a:p>
            <a:pPr marL="0" indent="0">
              <a:buNone/>
            </a:pPr>
            <a:r>
              <a:rPr lang="da-DK" b="1" dirty="0"/>
              <a:t>Hvordan prøver Kina at gøre sig til en attraktiv investeringspartner for de afrikanske lande, og hvilke strategiske interesser ligger bag Kinas investeringer i Afrika?</a:t>
            </a:r>
            <a:endParaRPr lang="da-DK" dirty="0"/>
          </a:p>
          <a:p>
            <a:pPr marL="0" indent="0">
              <a:buNone/>
            </a:pPr>
            <a:r>
              <a:rPr lang="da-DK" dirty="0"/>
              <a:t>Taksonomiske spørgsmål: </a:t>
            </a:r>
          </a:p>
          <a:p>
            <a:r>
              <a:rPr lang="da-DK" dirty="0"/>
              <a:t>Redegør for hvilke investeringer Kina har foretaget i det afrikanske kontinent, samt hvilke samarbejder Kina har indgået med de afrikanske lande.</a:t>
            </a:r>
          </a:p>
          <a:p>
            <a:r>
              <a:rPr lang="da-DK" dirty="0"/>
              <a:t>Analyser hvordan Kina fremstiller sig som værende en mere attraktiv investeringspartner for Afrika end USA og andre vestlige lande.</a:t>
            </a:r>
          </a:p>
          <a:p>
            <a:r>
              <a:rPr lang="da-DK" dirty="0"/>
              <a:t>Diskuter hvilke økonomiske og politiske muligheder Kina får ved at investere i Afrika, samt Kinas bevæggrunde herfor.</a:t>
            </a:r>
          </a:p>
        </p:txBody>
      </p:sp>
    </p:spTree>
    <p:extLst>
      <p:ext uri="{BB962C8B-B14F-4D97-AF65-F5344CB8AC3E}">
        <p14:creationId xmlns:p14="http://schemas.microsoft.com/office/powerpoint/2010/main" val="109177821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3">
            <a:extLst>
              <a:ext uri="{FF2B5EF4-FFF2-40B4-BE49-F238E27FC236}">
                <a16:creationId xmlns:a16="http://schemas.microsoft.com/office/drawing/2014/main" id="{3C80DA9F-137F-71F2-D0D7-6B172CE856C4}"/>
              </a:ext>
            </a:extLst>
          </p:cNvPr>
          <p:cNvSpPr/>
          <p:nvPr/>
        </p:nvSpPr>
        <p:spPr>
          <a:xfrm>
            <a:off x="0" y="-201454"/>
            <a:ext cx="12192000" cy="189214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9398B997-DED4-2567-E328-DEAA01D596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6580" y="0"/>
            <a:ext cx="11038840" cy="1325563"/>
          </a:xfrm>
        </p:spPr>
        <p:txBody>
          <a:bodyPr/>
          <a:lstStyle/>
          <a:p>
            <a:r>
              <a:rPr lang="da-DK" b="1" dirty="0"/>
              <a:t>EKSEMPLER PÅ TIDLIGERE SOP’ER MED KINESISK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B5E81674-A170-01DE-0E70-7B12352E68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3200" y="1682434"/>
            <a:ext cx="11531600" cy="5209063"/>
          </a:xfrm>
        </p:spPr>
        <p:txBody>
          <a:bodyPr>
            <a:normAutofit fontScale="92500" lnSpcReduction="10000"/>
          </a:bodyPr>
          <a:lstStyle/>
          <a:p>
            <a:endParaRPr lang="da-DK" dirty="0"/>
          </a:p>
          <a:p>
            <a:pPr marL="0" indent="0">
              <a:buNone/>
            </a:pPr>
            <a:r>
              <a:rPr lang="da-DK" b="1" dirty="0"/>
              <a:t>IØ og KINESISK </a:t>
            </a:r>
          </a:p>
          <a:p>
            <a:pPr marL="0" indent="0">
              <a:buNone/>
            </a:pPr>
            <a:endParaRPr lang="da-DK" dirty="0"/>
          </a:p>
          <a:p>
            <a:pPr marL="0" indent="0">
              <a:buNone/>
            </a:pPr>
            <a:r>
              <a:rPr lang="da-DK" dirty="0"/>
              <a:t>PROBLEMSTILLING: </a:t>
            </a:r>
          </a:p>
          <a:p>
            <a:pPr marL="0" indent="0">
              <a:buNone/>
            </a:pPr>
            <a:r>
              <a:rPr lang="da-DK" b="1" dirty="0"/>
              <a:t>Hvilke udfordringer vil Taiwan stå overfor i forhold til at klare sig i den globale økonomi i fremtiden?</a:t>
            </a:r>
          </a:p>
          <a:p>
            <a:pPr marL="0" indent="0">
              <a:buNone/>
            </a:pPr>
            <a:endParaRPr lang="da-DK" dirty="0"/>
          </a:p>
          <a:p>
            <a:pPr marL="0" indent="0">
              <a:buNone/>
            </a:pPr>
            <a:r>
              <a:rPr lang="da-DK" dirty="0"/>
              <a:t>Taksonomiske spørgsmål: </a:t>
            </a:r>
          </a:p>
          <a:p>
            <a:r>
              <a:rPr lang="da-DK" dirty="0"/>
              <a:t>Redegør kort for Taiwans politiske og økonomiske udvikling fra 1949 og frem.</a:t>
            </a:r>
          </a:p>
          <a:p>
            <a:r>
              <a:rPr lang="da-DK" dirty="0"/>
              <a:t>Foretag en analyse af Taiwans demokratiseringsproces og udarbejd en økonomisk landeanalyse af Taiwan de seneste år.</a:t>
            </a:r>
          </a:p>
          <a:p>
            <a:r>
              <a:rPr lang="da-DK" dirty="0"/>
              <a:t>Diskuter og vurder Taiwans fremtidige politiske og økonomiske rolle.</a:t>
            </a:r>
          </a:p>
        </p:txBody>
      </p:sp>
    </p:spTree>
    <p:extLst>
      <p:ext uri="{BB962C8B-B14F-4D97-AF65-F5344CB8AC3E}">
        <p14:creationId xmlns:p14="http://schemas.microsoft.com/office/powerpoint/2010/main" val="389791143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3">
            <a:extLst>
              <a:ext uri="{FF2B5EF4-FFF2-40B4-BE49-F238E27FC236}">
                <a16:creationId xmlns:a16="http://schemas.microsoft.com/office/drawing/2014/main" id="{3C80DA9F-137F-71F2-D0D7-6B172CE856C4}"/>
              </a:ext>
            </a:extLst>
          </p:cNvPr>
          <p:cNvSpPr/>
          <p:nvPr/>
        </p:nvSpPr>
        <p:spPr>
          <a:xfrm>
            <a:off x="0" y="-201454"/>
            <a:ext cx="12192000" cy="189214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9398B997-DED4-2567-E328-DEAA01D596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6580" y="0"/>
            <a:ext cx="11038840" cy="1325563"/>
          </a:xfrm>
        </p:spPr>
        <p:txBody>
          <a:bodyPr/>
          <a:lstStyle/>
          <a:p>
            <a:r>
              <a:rPr lang="da-DK" b="1" dirty="0"/>
              <a:t>EKSEMPLER PÅ TIDLIGERE SOP’ER MED KINESISK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B5E81674-A170-01DE-0E70-7B12352E68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3200" y="1682434"/>
            <a:ext cx="11531600" cy="5209063"/>
          </a:xfrm>
        </p:spPr>
        <p:txBody>
          <a:bodyPr>
            <a:normAutofit fontScale="92500" lnSpcReduction="20000"/>
          </a:bodyPr>
          <a:lstStyle/>
          <a:p>
            <a:endParaRPr lang="da-DK" dirty="0"/>
          </a:p>
          <a:p>
            <a:pPr marL="0" indent="0">
              <a:buNone/>
            </a:pPr>
            <a:r>
              <a:rPr lang="da-DK" b="1" dirty="0"/>
              <a:t>IØ og KINESISK </a:t>
            </a:r>
          </a:p>
          <a:p>
            <a:pPr marL="0" indent="0">
              <a:buNone/>
            </a:pPr>
            <a:endParaRPr lang="da-DK" dirty="0"/>
          </a:p>
          <a:p>
            <a:pPr marL="0" indent="0">
              <a:buNone/>
            </a:pPr>
            <a:r>
              <a:rPr lang="da-DK" dirty="0"/>
              <a:t>PROBLEMSTILLING: </a:t>
            </a:r>
          </a:p>
          <a:p>
            <a:pPr marL="0" indent="0">
              <a:buNone/>
            </a:pPr>
            <a:r>
              <a:rPr lang="da-DK" b="1" dirty="0"/>
              <a:t>Hvilken position har Kina økonomisk i verden i dag og hvilken rolle vil de have fremover?</a:t>
            </a:r>
            <a:endParaRPr lang="da-DK" dirty="0"/>
          </a:p>
          <a:p>
            <a:pPr marL="0" indent="0">
              <a:buNone/>
            </a:pPr>
            <a:endParaRPr lang="da-DK" dirty="0"/>
          </a:p>
          <a:p>
            <a:pPr marL="0" indent="0">
              <a:buNone/>
            </a:pPr>
            <a:r>
              <a:rPr lang="da-DK" dirty="0"/>
              <a:t>Taksonomiske spørgsmål: </a:t>
            </a:r>
          </a:p>
          <a:p>
            <a:r>
              <a:rPr lang="da-DK" dirty="0"/>
              <a:t>Redegør for Kinas politiske og samfundsmæssige udvikling i perioden 2012-2023.</a:t>
            </a:r>
          </a:p>
          <a:p>
            <a:r>
              <a:rPr lang="da-DK" dirty="0"/>
              <a:t>Udarbejd en makroøkonomisk analyse i perioden 2012-2023, og analyser hvilken rolle Kina har i verdensøkonomien. Analyser endvidere hvilke politiske initiativer Kina har taget i perioden for at positionere sig økonomisk internationalt.</a:t>
            </a:r>
          </a:p>
          <a:p>
            <a:r>
              <a:rPr lang="da-DK" dirty="0"/>
              <a:t>Diskuter og vurder hvordan Kina kan opretholde og eller forbedre deres internationale økonomiske position fremover. </a:t>
            </a:r>
          </a:p>
        </p:txBody>
      </p:sp>
    </p:spTree>
    <p:extLst>
      <p:ext uri="{BB962C8B-B14F-4D97-AF65-F5344CB8AC3E}">
        <p14:creationId xmlns:p14="http://schemas.microsoft.com/office/powerpoint/2010/main" val="400989442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3">
            <a:extLst>
              <a:ext uri="{FF2B5EF4-FFF2-40B4-BE49-F238E27FC236}">
                <a16:creationId xmlns:a16="http://schemas.microsoft.com/office/drawing/2014/main" id="{3C80DA9F-137F-71F2-D0D7-6B172CE856C4}"/>
              </a:ext>
            </a:extLst>
          </p:cNvPr>
          <p:cNvSpPr/>
          <p:nvPr/>
        </p:nvSpPr>
        <p:spPr>
          <a:xfrm>
            <a:off x="0" y="-201454"/>
            <a:ext cx="12192000" cy="189214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9398B997-DED4-2567-E328-DEAA01D596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6580" y="0"/>
            <a:ext cx="11038840" cy="1325563"/>
          </a:xfrm>
        </p:spPr>
        <p:txBody>
          <a:bodyPr/>
          <a:lstStyle/>
          <a:p>
            <a:r>
              <a:rPr lang="da-DK" b="1" dirty="0"/>
              <a:t>EKSEMPLER PÅ TIDLIGERE SOP’ER MED KINESISK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B5E81674-A170-01DE-0E70-7B12352E68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3200" y="1682434"/>
            <a:ext cx="11531600" cy="5209063"/>
          </a:xfrm>
        </p:spPr>
        <p:txBody>
          <a:bodyPr>
            <a:normAutofit fontScale="85000" lnSpcReduction="20000"/>
          </a:bodyPr>
          <a:lstStyle/>
          <a:p>
            <a:endParaRPr lang="da-DK" dirty="0"/>
          </a:p>
          <a:p>
            <a:pPr marL="0" indent="0">
              <a:buNone/>
            </a:pPr>
            <a:r>
              <a:rPr lang="da-DK" b="1" dirty="0"/>
              <a:t>MA og KINESISK </a:t>
            </a:r>
          </a:p>
          <a:p>
            <a:pPr marL="0" indent="0">
              <a:buNone/>
            </a:pPr>
            <a:endParaRPr lang="da-DK" dirty="0"/>
          </a:p>
          <a:p>
            <a:pPr marL="0" indent="0">
              <a:buNone/>
            </a:pPr>
            <a:r>
              <a:rPr lang="da-DK" dirty="0"/>
              <a:t>PROBLEMSTILLING: </a:t>
            </a:r>
          </a:p>
          <a:p>
            <a:pPr marL="0" indent="0">
              <a:buNone/>
            </a:pPr>
            <a:r>
              <a:rPr lang="da-DK" b="1" dirty="0"/>
              <a:t>Hvilke konsekvenser har etbarnspolitikken (1979 – 2013) på befolkningssammensætningen i Kina i dag og de næste 10 år?</a:t>
            </a:r>
          </a:p>
          <a:p>
            <a:pPr marL="0" indent="0">
              <a:buNone/>
            </a:pPr>
            <a:r>
              <a:rPr lang="da-DK" dirty="0"/>
              <a:t>Taksonomiske spørgsmål: </a:t>
            </a:r>
          </a:p>
          <a:p>
            <a:r>
              <a:rPr lang="da-DK" dirty="0"/>
              <a:t>Hvad var etbarnspolitikken, og hvad var det politiske grundlag for at indføre denne politik?</a:t>
            </a:r>
          </a:p>
          <a:p>
            <a:r>
              <a:rPr lang="da-DK" dirty="0"/>
              <a:t>Hvilke matematiske analyser kan være relevante, når konsekvenserne af etbarnspolitikken i Kina skal analyseres? </a:t>
            </a:r>
          </a:p>
          <a:p>
            <a:r>
              <a:rPr lang="da-DK" dirty="0"/>
              <a:t>Hvilke konsekvenser har etbarnspolitikken i Kina haft for befolkningssammensætningen, og hvilken udvikling kan vi forvente de kommende 10 år jf. de matematiske analyser?</a:t>
            </a:r>
          </a:p>
          <a:p>
            <a:r>
              <a:rPr lang="da-DK" dirty="0"/>
              <a:t>Hvilken betydning har den kinesiske kultur – især Konfucianismen – haft for udviklingen af befolkningssammensætningen?</a:t>
            </a:r>
          </a:p>
        </p:txBody>
      </p:sp>
    </p:spTree>
    <p:extLst>
      <p:ext uri="{BB962C8B-B14F-4D97-AF65-F5344CB8AC3E}">
        <p14:creationId xmlns:p14="http://schemas.microsoft.com/office/powerpoint/2010/main" val="138790444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3">
            <a:extLst>
              <a:ext uri="{FF2B5EF4-FFF2-40B4-BE49-F238E27FC236}">
                <a16:creationId xmlns:a16="http://schemas.microsoft.com/office/drawing/2014/main" id="{3C80DA9F-137F-71F2-D0D7-6B172CE856C4}"/>
              </a:ext>
            </a:extLst>
          </p:cNvPr>
          <p:cNvSpPr/>
          <p:nvPr/>
        </p:nvSpPr>
        <p:spPr>
          <a:xfrm>
            <a:off x="-121920" y="-265034"/>
            <a:ext cx="12192000" cy="189214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9398B997-DED4-2567-E328-DEAA01D596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54480" y="18255"/>
            <a:ext cx="10515600" cy="1325563"/>
          </a:xfrm>
        </p:spPr>
        <p:txBody>
          <a:bodyPr/>
          <a:lstStyle/>
          <a:p>
            <a:r>
              <a:rPr lang="da-DK" b="1" dirty="0"/>
              <a:t>Andre emner til SOP med Kinesisk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B5E81674-A170-01DE-0E70-7B12352E68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" y="1769587"/>
            <a:ext cx="3413760" cy="4407376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da-DK" b="1" u="sng" dirty="0"/>
              <a:t>AØ</a:t>
            </a:r>
          </a:p>
          <a:p>
            <a:pPr marL="0" indent="0">
              <a:buNone/>
            </a:pPr>
            <a:r>
              <a:rPr lang="da-DK" dirty="0"/>
              <a:t>- E-handel i Kina</a:t>
            </a:r>
          </a:p>
          <a:p>
            <a:pPr marL="0" indent="0">
              <a:buNone/>
            </a:pPr>
            <a:endParaRPr lang="da-DK" dirty="0"/>
          </a:p>
          <a:p>
            <a:pPr marL="0" indent="0">
              <a:buNone/>
            </a:pPr>
            <a:r>
              <a:rPr lang="da-DK" dirty="0"/>
              <a:t>- Udfordringer med brand aktivisme i Vesten og Kina fra samme virksomhed</a:t>
            </a:r>
          </a:p>
          <a:p>
            <a:pPr marL="0" indent="0">
              <a:buNone/>
            </a:pPr>
            <a:endParaRPr lang="da-DK" dirty="0"/>
          </a:p>
          <a:p>
            <a:pPr marL="0" indent="0">
              <a:buNone/>
            </a:pPr>
            <a:r>
              <a:rPr lang="da-DK" b="1" dirty="0"/>
              <a:t>- </a:t>
            </a:r>
            <a:r>
              <a:rPr lang="da-DK" dirty="0"/>
              <a:t>Kina og robotindustrien</a:t>
            </a:r>
          </a:p>
        </p:txBody>
      </p:sp>
      <p:sp>
        <p:nvSpPr>
          <p:cNvPr id="5" name="Pladsholder til indhold 2">
            <a:extLst>
              <a:ext uri="{FF2B5EF4-FFF2-40B4-BE49-F238E27FC236}">
                <a16:creationId xmlns:a16="http://schemas.microsoft.com/office/drawing/2014/main" id="{5EEE4A40-DE47-62AB-CD2E-40AA6975658F}"/>
              </a:ext>
            </a:extLst>
          </p:cNvPr>
          <p:cNvSpPr txBox="1">
            <a:spLocks/>
          </p:cNvSpPr>
          <p:nvPr/>
        </p:nvSpPr>
        <p:spPr>
          <a:xfrm>
            <a:off x="3566160" y="1751014"/>
            <a:ext cx="3647440" cy="4407376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da-DK" b="1" u="sng" dirty="0"/>
              <a:t>IØ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da-DK" dirty="0"/>
              <a:t>- Belt and Road (Ny silkevej)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da-DK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da-DK" dirty="0"/>
              <a:t>- Taiwan-Kina konfliktens påvirkning af verdensøkonomien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da-DK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da-DK" dirty="0"/>
              <a:t>- Taiwans omstilling til grøn energi som et forsøg på at blive selvforsynende mht. energi</a:t>
            </a:r>
          </a:p>
        </p:txBody>
      </p:sp>
      <p:sp>
        <p:nvSpPr>
          <p:cNvPr id="6" name="Pladsholder til indhold 2">
            <a:extLst>
              <a:ext uri="{FF2B5EF4-FFF2-40B4-BE49-F238E27FC236}">
                <a16:creationId xmlns:a16="http://schemas.microsoft.com/office/drawing/2014/main" id="{B1DC3A38-56EA-E1FC-1CC9-90534820178C}"/>
              </a:ext>
            </a:extLst>
          </p:cNvPr>
          <p:cNvSpPr txBox="1">
            <a:spLocks/>
          </p:cNvSpPr>
          <p:nvPr/>
        </p:nvSpPr>
        <p:spPr>
          <a:xfrm>
            <a:off x="7701280" y="1751014"/>
            <a:ext cx="4338320" cy="4407376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da-DK" b="1" u="sng" dirty="0"/>
              <a:t>VØ</a:t>
            </a:r>
          </a:p>
          <a:p>
            <a:pPr>
              <a:buFontTx/>
              <a:buChar char="-"/>
            </a:pPr>
            <a:r>
              <a:rPr lang="da-DK" dirty="0"/>
              <a:t>Virksomhedssamarbejder mellem Danmark og Kina/Taiwan</a:t>
            </a:r>
          </a:p>
          <a:p>
            <a:pPr>
              <a:buFontTx/>
              <a:buChar char="-"/>
            </a:pPr>
            <a:endParaRPr lang="da-DK" dirty="0"/>
          </a:p>
          <a:p>
            <a:pPr>
              <a:buFontTx/>
              <a:buChar char="-"/>
            </a:pPr>
            <a:r>
              <a:rPr lang="da-DK" dirty="0"/>
              <a:t>Taiwan Semiconductor Manufacturing Company (TSMC)</a:t>
            </a:r>
          </a:p>
          <a:p>
            <a:pPr marL="0" indent="0">
              <a:buNone/>
            </a:pPr>
            <a:endParaRPr lang="da-DK" dirty="0"/>
          </a:p>
          <a:p>
            <a:pPr>
              <a:buFontTx/>
              <a:buChar char="-"/>
            </a:pPr>
            <a:r>
              <a:rPr lang="da-DK" dirty="0"/>
              <a:t>TEMU</a:t>
            </a:r>
          </a:p>
          <a:p>
            <a:pPr marL="0" indent="0">
              <a:buNone/>
            </a:pPr>
            <a:endParaRPr lang="da-DK" dirty="0"/>
          </a:p>
          <a:p>
            <a:pPr>
              <a:buFontTx/>
              <a:buChar char="-"/>
            </a:pPr>
            <a:r>
              <a:rPr lang="da-DK" dirty="0"/>
              <a:t>Ørsted i Taiwan</a:t>
            </a:r>
          </a:p>
        </p:txBody>
      </p:sp>
    </p:spTree>
    <p:extLst>
      <p:ext uri="{BB962C8B-B14F-4D97-AF65-F5344CB8AC3E}">
        <p14:creationId xmlns:p14="http://schemas.microsoft.com/office/powerpoint/2010/main" val="25729777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1F1A218-1F6F-5349-3537-E7774DB43A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a-DK" b="1" u="sng" dirty="0">
                <a:ln w="22225">
                  <a:solidFill>
                    <a:sysClr val="windowText" lastClr="000000"/>
                  </a:solidFill>
                  <a:prstDash val="solid"/>
                </a:ln>
                <a:solidFill>
                  <a:schemeClr val="accent1"/>
                </a:solidFill>
              </a:rPr>
              <a:t>LITTERATUR PÅ SYSTIME HVOR MAN KAN FINDE INSPIRATION TIL SOP EMNER</a:t>
            </a:r>
          </a:p>
        </p:txBody>
      </p:sp>
      <p:pic>
        <p:nvPicPr>
          <p:cNvPr id="5" name="Billede 4" descr="Et billede, der indeholder tekst, skærmbillede, design&#10;&#10;Automatisk genereret beskrivelse">
            <a:extLst>
              <a:ext uri="{FF2B5EF4-FFF2-40B4-BE49-F238E27FC236}">
                <a16:creationId xmlns:a16="http://schemas.microsoft.com/office/drawing/2014/main" id="{81EC4CB0-9856-51F4-7A5C-2C28AD89CAF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2634817"/>
            <a:ext cx="2251942" cy="2800783"/>
          </a:xfrm>
          <a:prstGeom prst="rect">
            <a:avLst/>
          </a:prstGeom>
        </p:spPr>
      </p:pic>
      <p:pic>
        <p:nvPicPr>
          <p:cNvPr id="7" name="Billede 6" descr="Et billede, der indeholder tekst, skærmbillede, Font/skrifttype&#10;&#10;Automatisk genereret beskrivelse">
            <a:extLst>
              <a:ext uri="{FF2B5EF4-FFF2-40B4-BE49-F238E27FC236}">
                <a16:creationId xmlns:a16="http://schemas.microsoft.com/office/drawing/2014/main" id="{057B368E-E9B9-3CA1-8AB9-4572EBBA2D0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5830" y="2634817"/>
            <a:ext cx="2065643" cy="2800783"/>
          </a:xfrm>
          <a:prstGeom prst="rect">
            <a:avLst/>
          </a:prstGeom>
        </p:spPr>
      </p:pic>
      <p:pic>
        <p:nvPicPr>
          <p:cNvPr id="9" name="Billede 8" descr="Et billede, der indeholder tekst, skærmbillede&#10;&#10;Automatisk genereret beskrivelse">
            <a:extLst>
              <a:ext uri="{FF2B5EF4-FFF2-40B4-BE49-F238E27FC236}">
                <a16:creationId xmlns:a16="http://schemas.microsoft.com/office/drawing/2014/main" id="{6CA26D2E-DB45-50D6-E2F4-12F54ABE985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5360" y="2709328"/>
            <a:ext cx="4384040" cy="2800783"/>
          </a:xfrm>
          <a:prstGeom prst="rect">
            <a:avLst/>
          </a:prstGeom>
        </p:spPr>
      </p:pic>
      <p:pic>
        <p:nvPicPr>
          <p:cNvPr id="11" name="Billede 10" descr="Et billede, der indeholder tekst, skærmbillede, Font/skrifttype, Webside&#10;&#10;Automatisk genereret beskrivelse">
            <a:extLst>
              <a:ext uri="{FF2B5EF4-FFF2-40B4-BE49-F238E27FC236}">
                <a16:creationId xmlns:a16="http://schemas.microsoft.com/office/drawing/2014/main" id="{470BA7E7-CE77-5271-B661-411E2DE242A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03287" y="2709328"/>
            <a:ext cx="2299530" cy="28729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678961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3">
            <a:extLst>
              <a:ext uri="{FF2B5EF4-FFF2-40B4-BE49-F238E27FC236}">
                <a16:creationId xmlns:a16="http://schemas.microsoft.com/office/drawing/2014/main" id="{3C80DA9F-137F-71F2-D0D7-6B172CE856C4}"/>
              </a:ext>
            </a:extLst>
          </p:cNvPr>
          <p:cNvSpPr/>
          <p:nvPr/>
        </p:nvSpPr>
        <p:spPr>
          <a:xfrm>
            <a:off x="0" y="2020966"/>
            <a:ext cx="12192000" cy="189214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9398B997-DED4-2567-E328-DEAA01D596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67200" y="2304255"/>
            <a:ext cx="10515600" cy="1325563"/>
          </a:xfrm>
        </p:spPr>
        <p:txBody>
          <a:bodyPr/>
          <a:lstStyle/>
          <a:p>
            <a:r>
              <a:rPr lang="da-DK" b="1" dirty="0"/>
              <a:t>SPØRGSMÅL??</a:t>
            </a:r>
          </a:p>
        </p:txBody>
      </p:sp>
    </p:spTree>
    <p:extLst>
      <p:ext uri="{BB962C8B-B14F-4D97-AF65-F5344CB8AC3E}">
        <p14:creationId xmlns:p14="http://schemas.microsoft.com/office/powerpoint/2010/main" val="91296988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3">
            <a:extLst>
              <a:ext uri="{FF2B5EF4-FFF2-40B4-BE49-F238E27FC236}">
                <a16:creationId xmlns:a16="http://schemas.microsoft.com/office/drawing/2014/main" id="{3C80DA9F-137F-71F2-D0D7-6B172CE856C4}"/>
              </a:ext>
            </a:extLst>
          </p:cNvPr>
          <p:cNvSpPr/>
          <p:nvPr/>
        </p:nvSpPr>
        <p:spPr>
          <a:xfrm>
            <a:off x="0" y="2020966"/>
            <a:ext cx="12192000" cy="189214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9398B997-DED4-2567-E328-DEAA01D596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67200" y="2304255"/>
            <a:ext cx="10515600" cy="1325563"/>
          </a:xfrm>
        </p:spPr>
        <p:txBody>
          <a:bodyPr/>
          <a:lstStyle/>
          <a:p>
            <a:r>
              <a:rPr lang="da-DK" b="1"/>
              <a:t>VEJLEDNING </a:t>
            </a:r>
            <a:endParaRPr lang="da-DK" b="1" dirty="0"/>
          </a:p>
        </p:txBody>
      </p:sp>
    </p:spTree>
    <p:extLst>
      <p:ext uri="{BB962C8B-B14F-4D97-AF65-F5344CB8AC3E}">
        <p14:creationId xmlns:p14="http://schemas.microsoft.com/office/powerpoint/2010/main" val="39010398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C23F0DE-BCDC-9243-9B87-235431D83E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b="1" u="sng" dirty="0"/>
              <a:t>PLAN FOR DAGENS MODUL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F1581E59-E3FC-FEC2-5411-110087CEC2C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AutoNum type="arabicPeriod"/>
            </a:pPr>
            <a:r>
              <a:rPr lang="da-DK" dirty="0"/>
              <a:t>Hvilke fag kan man kombinere med Kinesisk i SOP?</a:t>
            </a:r>
          </a:p>
          <a:p>
            <a:pPr marL="514350" indent="-514350">
              <a:buAutoNum type="arabicPeriod"/>
            </a:pPr>
            <a:r>
              <a:rPr lang="da-DK" dirty="0"/>
              <a:t>Hvad er kravene til at bruge Kinesisk i SOP?</a:t>
            </a:r>
          </a:p>
          <a:p>
            <a:pPr marL="514350" indent="-514350">
              <a:buAutoNum type="arabicPeriod"/>
            </a:pPr>
            <a:r>
              <a:rPr lang="da-DK" dirty="0"/>
              <a:t>Eksempler på tidligere </a:t>
            </a:r>
            <a:r>
              <a:rPr lang="da-DK" dirty="0" err="1"/>
              <a:t>SOP’er</a:t>
            </a:r>
            <a:r>
              <a:rPr lang="da-DK" dirty="0"/>
              <a:t> med Kinesisk</a:t>
            </a:r>
          </a:p>
          <a:p>
            <a:pPr marL="514350" indent="-514350">
              <a:buAutoNum type="arabicPeriod"/>
            </a:pPr>
            <a:r>
              <a:rPr lang="da-DK" dirty="0"/>
              <a:t>Andre emner til SOP med Kinesisk</a:t>
            </a:r>
          </a:p>
          <a:p>
            <a:pPr marL="514350" indent="-514350">
              <a:buAutoNum type="arabicPeriod"/>
            </a:pPr>
            <a:r>
              <a:rPr lang="da-DK" dirty="0"/>
              <a:t>Litteratur på Systime </a:t>
            </a:r>
          </a:p>
          <a:p>
            <a:pPr marL="514350" indent="-514350">
              <a:buAutoNum type="arabicPeriod"/>
            </a:pPr>
            <a:r>
              <a:rPr lang="da-DK" dirty="0"/>
              <a:t>Spørgsmål</a:t>
            </a:r>
          </a:p>
          <a:p>
            <a:pPr marL="514350" indent="-514350">
              <a:buAutoNum type="arabicPeriod"/>
            </a:pPr>
            <a:r>
              <a:rPr lang="da-DK" dirty="0"/>
              <a:t>Vejledning til dem som allerede overvejer at skrive SOP i kinesisk</a:t>
            </a:r>
          </a:p>
        </p:txBody>
      </p:sp>
    </p:spTree>
    <p:extLst>
      <p:ext uri="{BB962C8B-B14F-4D97-AF65-F5344CB8AC3E}">
        <p14:creationId xmlns:p14="http://schemas.microsoft.com/office/powerpoint/2010/main" val="14830845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3">
            <a:extLst>
              <a:ext uri="{FF2B5EF4-FFF2-40B4-BE49-F238E27FC236}">
                <a16:creationId xmlns:a16="http://schemas.microsoft.com/office/drawing/2014/main" id="{3C80DA9F-137F-71F2-D0D7-6B172CE856C4}"/>
              </a:ext>
            </a:extLst>
          </p:cNvPr>
          <p:cNvSpPr/>
          <p:nvPr/>
        </p:nvSpPr>
        <p:spPr>
          <a:xfrm>
            <a:off x="0" y="-201454"/>
            <a:ext cx="12192000" cy="189214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9398B997-DED4-2567-E328-DEAA01D596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122555"/>
            <a:ext cx="10515600" cy="1325563"/>
          </a:xfrm>
        </p:spPr>
        <p:txBody>
          <a:bodyPr/>
          <a:lstStyle/>
          <a:p>
            <a:r>
              <a:rPr lang="da-DK" b="1" dirty="0"/>
              <a:t>Hvilke fag kan man skrive SOP i kinesisk med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B5E81674-A170-01DE-0E70-7B12352E687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da-DK" b="1" u="sng" dirty="0"/>
              <a:t>ALLE STUDIERETNINGSFAG:</a:t>
            </a:r>
          </a:p>
          <a:p>
            <a:pPr marL="0" indent="0">
              <a:buNone/>
            </a:pPr>
            <a:r>
              <a:rPr lang="da-DK" dirty="0"/>
              <a:t>- International Økonomi </a:t>
            </a:r>
          </a:p>
          <a:p>
            <a:pPr marL="0" indent="0">
              <a:buNone/>
            </a:pPr>
            <a:r>
              <a:rPr lang="da-DK" dirty="0"/>
              <a:t>- Afsætning</a:t>
            </a:r>
          </a:p>
          <a:p>
            <a:pPr marL="0" indent="0">
              <a:buNone/>
            </a:pPr>
            <a:r>
              <a:rPr lang="da-DK" dirty="0"/>
              <a:t>- Virksomhedsøkonomi</a:t>
            </a:r>
          </a:p>
          <a:p>
            <a:pPr marL="0" indent="0">
              <a:buNone/>
            </a:pPr>
            <a:r>
              <a:rPr lang="da-DK" dirty="0"/>
              <a:t>- Innovation</a:t>
            </a:r>
          </a:p>
          <a:p>
            <a:pPr marL="0" indent="0">
              <a:buNone/>
            </a:pPr>
            <a:r>
              <a:rPr lang="da-DK" dirty="0"/>
              <a:t>- Matematik</a:t>
            </a:r>
          </a:p>
        </p:txBody>
      </p:sp>
    </p:spTree>
    <p:extLst>
      <p:ext uri="{BB962C8B-B14F-4D97-AF65-F5344CB8AC3E}">
        <p14:creationId xmlns:p14="http://schemas.microsoft.com/office/powerpoint/2010/main" val="24696515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3">
            <a:extLst>
              <a:ext uri="{FF2B5EF4-FFF2-40B4-BE49-F238E27FC236}">
                <a16:creationId xmlns:a16="http://schemas.microsoft.com/office/drawing/2014/main" id="{3C80DA9F-137F-71F2-D0D7-6B172CE856C4}"/>
              </a:ext>
            </a:extLst>
          </p:cNvPr>
          <p:cNvSpPr/>
          <p:nvPr/>
        </p:nvSpPr>
        <p:spPr>
          <a:xfrm>
            <a:off x="0" y="-201454"/>
            <a:ext cx="12192000" cy="189214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9398B997-DED4-2567-E328-DEAA01D596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122555"/>
            <a:ext cx="10515600" cy="1325563"/>
          </a:xfrm>
        </p:spPr>
        <p:txBody>
          <a:bodyPr/>
          <a:lstStyle/>
          <a:p>
            <a:r>
              <a:rPr lang="da-DK" b="1" dirty="0"/>
              <a:t>Hvad er kravene til at bruge Kinesisk i SOP?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B5E81674-A170-01DE-0E70-7B12352E687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da-DK" b="1" dirty="0"/>
              <a:t>Metodisk: </a:t>
            </a:r>
            <a:r>
              <a:rPr lang="da-DK" dirty="0"/>
              <a:t>Alle metoder kan bruges</a:t>
            </a:r>
          </a:p>
          <a:p>
            <a:pPr marL="0" indent="0">
              <a:buNone/>
            </a:pPr>
            <a:endParaRPr lang="da-DK" b="1" dirty="0"/>
          </a:p>
          <a:p>
            <a:pPr marL="0" indent="0">
              <a:buNone/>
            </a:pPr>
            <a:r>
              <a:rPr lang="da-DK" b="1" dirty="0"/>
              <a:t>Sprogligt: Der SKAL være brugt noget kinesisk empiri i opgaven </a:t>
            </a:r>
            <a:r>
              <a:rPr lang="da-DK" b="1" dirty="0">
                <a:sym typeface="Wingdings" panose="05000000000000000000" pitchFamily="2" charset="2"/>
              </a:rPr>
              <a:t> altså man skal bruge en eller anden form for kinesisksproget materialer i sin analyse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734676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3">
            <a:extLst>
              <a:ext uri="{FF2B5EF4-FFF2-40B4-BE49-F238E27FC236}">
                <a16:creationId xmlns:a16="http://schemas.microsoft.com/office/drawing/2014/main" id="{3C80DA9F-137F-71F2-D0D7-6B172CE856C4}"/>
              </a:ext>
            </a:extLst>
          </p:cNvPr>
          <p:cNvSpPr/>
          <p:nvPr/>
        </p:nvSpPr>
        <p:spPr>
          <a:xfrm>
            <a:off x="0" y="-201454"/>
            <a:ext cx="12192000" cy="189214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9398B997-DED4-2567-E328-DEAA01D596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122555"/>
            <a:ext cx="10515600" cy="1325563"/>
          </a:xfrm>
        </p:spPr>
        <p:txBody>
          <a:bodyPr/>
          <a:lstStyle/>
          <a:p>
            <a:r>
              <a:rPr lang="da-DK" b="1" dirty="0"/>
              <a:t>Hvad indbefatter kinesisksproget materialer?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B5E81674-A170-01DE-0E70-7B12352E68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886585"/>
            <a:ext cx="10515600" cy="4351338"/>
          </a:xfrm>
        </p:spPr>
        <p:txBody>
          <a:bodyPr/>
          <a:lstStyle/>
          <a:p>
            <a:r>
              <a:rPr lang="da-DK" b="1" dirty="0"/>
              <a:t>Reklamer (også filmreklamer)</a:t>
            </a:r>
          </a:p>
          <a:p>
            <a:r>
              <a:rPr lang="da-DK" b="1" dirty="0"/>
              <a:t>Taler</a:t>
            </a:r>
          </a:p>
          <a:p>
            <a:r>
              <a:rPr lang="da-DK" b="1" dirty="0"/>
              <a:t>Film</a:t>
            </a:r>
          </a:p>
          <a:p>
            <a:r>
              <a:rPr lang="da-DK" b="1" dirty="0"/>
              <a:t>Avisartikler</a:t>
            </a:r>
          </a:p>
          <a:p>
            <a:r>
              <a:rPr lang="da-DK" b="1" dirty="0"/>
              <a:t>Skønlitteratur</a:t>
            </a:r>
            <a:endParaRPr lang="da-DK" dirty="0"/>
          </a:p>
          <a:p>
            <a:pPr marL="0" indent="0">
              <a:buNone/>
            </a:pPr>
            <a:endParaRPr lang="da-DK" b="1" dirty="0"/>
          </a:p>
        </p:txBody>
      </p:sp>
      <p:pic>
        <p:nvPicPr>
          <p:cNvPr id="1026" name="Picture 2" descr="One in a Billion – Adidas aims for a new China market – Truly Deeply –  Brand Strategy &amp; Design Agency Melbourne">
            <a:extLst>
              <a:ext uri="{FF2B5EF4-FFF2-40B4-BE49-F238E27FC236}">
                <a16:creationId xmlns:a16="http://schemas.microsoft.com/office/drawing/2014/main" id="{24A492B0-242D-C919-F452-1BC4DCDAEE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0450" y="1003508"/>
            <a:ext cx="4592320" cy="24414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ZenithOptimedia Guangzhou Becomes Carlsberg China's Media Business Partner  – Zenith">
            <a:extLst>
              <a:ext uri="{FF2B5EF4-FFF2-40B4-BE49-F238E27FC236}">
                <a16:creationId xmlns:a16="http://schemas.microsoft.com/office/drawing/2014/main" id="{68455A24-498A-5381-FC79-ED749C5021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6490" y="3556695"/>
            <a:ext cx="4305300" cy="3228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Billede 5" descr="Et billede, der indeholder tekst, blomst, jakkesæt, menneske&#10;&#10;Automatisk genereret beskrivelse">
            <a:extLst>
              <a:ext uri="{FF2B5EF4-FFF2-40B4-BE49-F238E27FC236}">
                <a16:creationId xmlns:a16="http://schemas.microsoft.com/office/drawing/2014/main" id="{F04F4D8A-1BBF-10F3-65DE-CF8AD61A674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1580" y="2704321"/>
            <a:ext cx="6167556" cy="37333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00823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3">
            <a:extLst>
              <a:ext uri="{FF2B5EF4-FFF2-40B4-BE49-F238E27FC236}">
                <a16:creationId xmlns:a16="http://schemas.microsoft.com/office/drawing/2014/main" id="{3C80DA9F-137F-71F2-D0D7-6B172CE856C4}"/>
              </a:ext>
            </a:extLst>
          </p:cNvPr>
          <p:cNvSpPr/>
          <p:nvPr/>
        </p:nvSpPr>
        <p:spPr>
          <a:xfrm>
            <a:off x="0" y="-201454"/>
            <a:ext cx="12192000" cy="189214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9398B997-DED4-2567-E328-DEAA01D596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6580" y="0"/>
            <a:ext cx="11038840" cy="1325563"/>
          </a:xfrm>
        </p:spPr>
        <p:txBody>
          <a:bodyPr/>
          <a:lstStyle/>
          <a:p>
            <a:r>
              <a:rPr lang="da-DK" b="1" dirty="0"/>
              <a:t>Liste over emnerne med Kinesisk i SOP sidste skoleår (2024-25)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B5E81674-A170-01DE-0E70-7B12352E68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3200" y="1682434"/>
            <a:ext cx="11988800" cy="5209063"/>
          </a:xfrm>
        </p:spPr>
        <p:txBody>
          <a:bodyPr>
            <a:normAutofit/>
          </a:bodyPr>
          <a:lstStyle/>
          <a:p>
            <a:pPr>
              <a:buFontTx/>
              <a:buChar char="-"/>
            </a:pPr>
            <a:r>
              <a:rPr lang="da-DK" sz="2700" dirty="0"/>
              <a:t>Kinas strategiske investeringer i Afrika (IØ)</a:t>
            </a:r>
          </a:p>
          <a:p>
            <a:pPr>
              <a:buFontTx/>
              <a:buChar char="-"/>
            </a:pPr>
            <a:r>
              <a:rPr lang="da-DK" sz="2700" dirty="0"/>
              <a:t>Taiwans udfordringer med bæredygtig energiforsyning (IØ)</a:t>
            </a:r>
          </a:p>
          <a:p>
            <a:pPr>
              <a:buFontTx/>
              <a:buChar char="-"/>
            </a:pPr>
            <a:r>
              <a:rPr lang="da-DK" sz="2700" dirty="0"/>
              <a:t>Kinas obstruktion af Taiwans politiske og økonomiske udvikling (IØ)</a:t>
            </a:r>
          </a:p>
          <a:p>
            <a:pPr>
              <a:buFontTx/>
              <a:buChar char="-"/>
            </a:pPr>
            <a:r>
              <a:rPr lang="da-DK" dirty="0"/>
              <a:t>”</a:t>
            </a:r>
            <a:r>
              <a:rPr lang="da-DK" dirty="0" err="1"/>
              <a:t>Single’s</a:t>
            </a:r>
            <a:r>
              <a:rPr lang="da-DK" dirty="0"/>
              <a:t> Day” udvikling som e-handelsbegivenhed i Kina (AØ)</a:t>
            </a:r>
          </a:p>
          <a:p>
            <a:pPr>
              <a:buFontTx/>
              <a:buChar char="-"/>
            </a:pPr>
            <a:r>
              <a:rPr lang="da-DK" dirty="0"/>
              <a:t>Hong </a:t>
            </a:r>
            <a:r>
              <a:rPr lang="da-DK" dirty="0" err="1"/>
              <a:t>Kongs</a:t>
            </a:r>
            <a:r>
              <a:rPr lang="da-DK" dirty="0"/>
              <a:t> politiske og økonomiske udvikling siden 1997 (IØ)</a:t>
            </a:r>
          </a:p>
          <a:p>
            <a:pPr>
              <a:buFontTx/>
              <a:buChar char="-"/>
            </a:pPr>
            <a:r>
              <a:rPr lang="da-DK" dirty="0"/>
              <a:t>Legos markedsføring på det kinesiske marked (AØ)</a:t>
            </a:r>
          </a:p>
          <a:p>
            <a:pPr>
              <a:buFontTx/>
              <a:buChar char="-"/>
            </a:pPr>
            <a:r>
              <a:rPr lang="da-DK" dirty="0"/>
              <a:t>Den kinesiske elbilvirksomhed BYD på det europæiske marked (AØ)</a:t>
            </a:r>
          </a:p>
          <a:p>
            <a:pPr>
              <a:buFontTx/>
              <a:buChar char="-"/>
            </a:pPr>
            <a:r>
              <a:rPr lang="da-DK" dirty="0"/>
              <a:t>Betydningen af Taiwans </a:t>
            </a:r>
            <a:r>
              <a:rPr lang="da-DK" dirty="0" err="1"/>
              <a:t>microchip</a:t>
            </a:r>
            <a:r>
              <a:rPr lang="da-DK" dirty="0"/>
              <a:t> industri i den globale økonomi (IØ)</a:t>
            </a:r>
          </a:p>
          <a:p>
            <a:pPr>
              <a:buFontTx/>
              <a:buChar char="-"/>
            </a:pPr>
            <a:endParaRPr lang="da-DK" dirty="0"/>
          </a:p>
          <a:p>
            <a:pPr>
              <a:buFontTx/>
              <a:buChar char="-"/>
            </a:pP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6848089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3">
            <a:extLst>
              <a:ext uri="{FF2B5EF4-FFF2-40B4-BE49-F238E27FC236}">
                <a16:creationId xmlns:a16="http://schemas.microsoft.com/office/drawing/2014/main" id="{3C80DA9F-137F-71F2-D0D7-6B172CE856C4}"/>
              </a:ext>
            </a:extLst>
          </p:cNvPr>
          <p:cNvSpPr/>
          <p:nvPr/>
        </p:nvSpPr>
        <p:spPr>
          <a:xfrm>
            <a:off x="0" y="-201454"/>
            <a:ext cx="12192000" cy="189214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9398B997-DED4-2567-E328-DEAA01D596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6580" y="0"/>
            <a:ext cx="11038840" cy="1325563"/>
          </a:xfrm>
        </p:spPr>
        <p:txBody>
          <a:bodyPr/>
          <a:lstStyle/>
          <a:p>
            <a:r>
              <a:rPr lang="da-DK" b="1" dirty="0"/>
              <a:t>Liste over emnerne med Kinesisk i SOP forrige skoleår (2023-24)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B5E81674-A170-01DE-0E70-7B12352E68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3200" y="1682434"/>
            <a:ext cx="11988800" cy="5209063"/>
          </a:xfrm>
        </p:spPr>
        <p:txBody>
          <a:bodyPr>
            <a:normAutofit lnSpcReduction="10000"/>
          </a:bodyPr>
          <a:lstStyle/>
          <a:p>
            <a:pPr>
              <a:buFontTx/>
              <a:buChar char="-"/>
            </a:pPr>
            <a:r>
              <a:rPr lang="da-DK" sz="2700" dirty="0"/>
              <a:t>Kinas økonomiske position i verden </a:t>
            </a:r>
            <a:r>
              <a:rPr lang="da-DK" sz="2700" dirty="0" err="1"/>
              <a:t>idag</a:t>
            </a:r>
            <a:r>
              <a:rPr lang="da-DK" sz="2700" dirty="0"/>
              <a:t> og fremover (IØ)</a:t>
            </a:r>
          </a:p>
          <a:p>
            <a:pPr marL="0" indent="0">
              <a:buNone/>
            </a:pPr>
            <a:r>
              <a:rPr lang="da-DK" sz="2700" dirty="0"/>
              <a:t>- Taiwans globale økonomiske udfordringer (IØ)</a:t>
            </a:r>
          </a:p>
          <a:p>
            <a:pPr>
              <a:buFontTx/>
              <a:buChar char="-"/>
            </a:pPr>
            <a:r>
              <a:rPr lang="da-DK" sz="2700" dirty="0"/>
              <a:t>Royal Copenhagens markedsføring i Kina (AØ)</a:t>
            </a:r>
          </a:p>
          <a:p>
            <a:pPr>
              <a:buFontTx/>
              <a:buChar char="-"/>
            </a:pPr>
            <a:r>
              <a:rPr lang="da-DK" sz="2700" dirty="0"/>
              <a:t>Novo Nordisk slankemedicin </a:t>
            </a:r>
            <a:r>
              <a:rPr lang="da-DK" sz="2700" dirty="0" err="1"/>
              <a:t>Wegovy</a:t>
            </a:r>
            <a:r>
              <a:rPr lang="da-DK" sz="2700" dirty="0"/>
              <a:t> på det kinesiske marked (AØ)</a:t>
            </a:r>
          </a:p>
          <a:p>
            <a:pPr>
              <a:buFontTx/>
              <a:buChar char="-"/>
            </a:pPr>
            <a:r>
              <a:rPr lang="da-DK" sz="2700" dirty="0" err="1"/>
              <a:t>Nationbranding</a:t>
            </a:r>
            <a:r>
              <a:rPr lang="da-DK" sz="2700" dirty="0"/>
              <a:t> for danske møbelvirksomheder i deres promotion i Kina (AØ)</a:t>
            </a:r>
          </a:p>
          <a:p>
            <a:pPr>
              <a:buFontTx/>
              <a:buChar char="-"/>
            </a:pPr>
            <a:r>
              <a:rPr lang="da-DK" sz="2700" dirty="0"/>
              <a:t>T-shirt virksomheden ”</a:t>
            </a:r>
            <a:r>
              <a:rPr lang="da-DK" sz="2700" dirty="0" err="1"/>
              <a:t>Bareen</a:t>
            </a:r>
            <a:r>
              <a:rPr lang="da-DK" sz="2700" dirty="0"/>
              <a:t>”’s muligheder for at etablere sig i Kina (AØ)</a:t>
            </a:r>
          </a:p>
          <a:p>
            <a:pPr>
              <a:buFontTx/>
              <a:buChar char="-"/>
            </a:pPr>
            <a:r>
              <a:rPr lang="da-DK" sz="2700" dirty="0" err="1"/>
              <a:t>Nike’s</a:t>
            </a:r>
            <a:r>
              <a:rPr lang="da-DK" sz="2700" dirty="0"/>
              <a:t> udfordringer med at tilpasse deres </a:t>
            </a:r>
            <a:r>
              <a:rPr lang="da-DK" sz="2700" dirty="0" err="1"/>
              <a:t>markedføring</a:t>
            </a:r>
            <a:r>
              <a:rPr lang="da-DK" sz="2700" dirty="0"/>
              <a:t> det kinesiske marked (AØ)</a:t>
            </a:r>
          </a:p>
          <a:p>
            <a:pPr>
              <a:buFontTx/>
              <a:buChar char="-"/>
            </a:pPr>
            <a:r>
              <a:rPr lang="da-DK" sz="2700" dirty="0"/>
              <a:t>Årsagerne til </a:t>
            </a:r>
            <a:r>
              <a:rPr lang="da-DK" sz="2700" dirty="0" err="1"/>
              <a:t>Jysk’s</a:t>
            </a:r>
            <a:r>
              <a:rPr lang="da-DK" sz="2700" dirty="0"/>
              <a:t> fiasko på det kinesiske marked (AØ)</a:t>
            </a:r>
          </a:p>
          <a:p>
            <a:pPr>
              <a:buFontTx/>
              <a:buChar char="-"/>
            </a:pPr>
            <a:r>
              <a:rPr lang="da-DK" sz="2700" dirty="0"/>
              <a:t>Hvordan kan Carlsberg forøge deres markedsandel i Kina (AØ)</a:t>
            </a:r>
          </a:p>
          <a:p>
            <a:pPr>
              <a:buFontTx/>
              <a:buChar char="-"/>
            </a:pPr>
            <a:r>
              <a:rPr lang="da-DK" sz="2700" dirty="0"/>
              <a:t>Arlas Foods tilpasning af deres </a:t>
            </a:r>
            <a:r>
              <a:rPr lang="da-DK" sz="2700" dirty="0" err="1"/>
              <a:t>markedføring</a:t>
            </a:r>
            <a:r>
              <a:rPr lang="da-DK" sz="2700" dirty="0"/>
              <a:t> af Lurpak til det kinesiske marked (AØ)</a:t>
            </a:r>
          </a:p>
          <a:p>
            <a:pPr>
              <a:buFontTx/>
              <a:buChar char="-"/>
            </a:pPr>
            <a:endParaRPr lang="da-DK" dirty="0"/>
          </a:p>
          <a:p>
            <a:pPr>
              <a:buFontTx/>
              <a:buChar char="-"/>
            </a:pP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1353893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3">
            <a:extLst>
              <a:ext uri="{FF2B5EF4-FFF2-40B4-BE49-F238E27FC236}">
                <a16:creationId xmlns:a16="http://schemas.microsoft.com/office/drawing/2014/main" id="{3C80DA9F-137F-71F2-D0D7-6B172CE856C4}"/>
              </a:ext>
            </a:extLst>
          </p:cNvPr>
          <p:cNvSpPr/>
          <p:nvPr/>
        </p:nvSpPr>
        <p:spPr>
          <a:xfrm>
            <a:off x="0" y="-201454"/>
            <a:ext cx="12192000" cy="189214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9398B997-DED4-2567-E328-DEAA01D596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6580" y="0"/>
            <a:ext cx="11038840" cy="1325563"/>
          </a:xfrm>
        </p:spPr>
        <p:txBody>
          <a:bodyPr/>
          <a:lstStyle/>
          <a:p>
            <a:r>
              <a:rPr lang="da-DK" b="1" dirty="0"/>
              <a:t>EKSEMPLER PÅ TIDLIGERE SOP’ER MED KINESISK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B5E81674-A170-01DE-0E70-7B12352E68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3200" y="1682434"/>
            <a:ext cx="11531600" cy="5209063"/>
          </a:xfrm>
        </p:spPr>
        <p:txBody>
          <a:bodyPr>
            <a:normAutofit fontScale="92500" lnSpcReduction="20000"/>
          </a:bodyPr>
          <a:lstStyle/>
          <a:p>
            <a:endParaRPr lang="da-DK" dirty="0"/>
          </a:p>
          <a:p>
            <a:pPr marL="0" indent="0">
              <a:buNone/>
            </a:pPr>
            <a:r>
              <a:rPr lang="da-DK" b="1" dirty="0"/>
              <a:t>AØ og KINESISK </a:t>
            </a:r>
          </a:p>
          <a:p>
            <a:pPr marL="0" indent="0">
              <a:buNone/>
            </a:pPr>
            <a:endParaRPr lang="da-DK" dirty="0"/>
          </a:p>
          <a:p>
            <a:pPr marL="0" indent="0">
              <a:buNone/>
            </a:pPr>
            <a:r>
              <a:rPr lang="da-DK" dirty="0"/>
              <a:t>PROBLEMSTILLING: </a:t>
            </a:r>
          </a:p>
          <a:p>
            <a:pPr marL="0" indent="0">
              <a:buNone/>
            </a:pPr>
            <a:r>
              <a:rPr lang="en-US" b="1" dirty="0" err="1"/>
              <a:t>Hvordan</a:t>
            </a:r>
            <a:r>
              <a:rPr lang="en-US" b="1" dirty="0"/>
              <a:t> </a:t>
            </a:r>
            <a:r>
              <a:rPr lang="en-US" b="1" dirty="0" err="1"/>
              <a:t>tilpasser</a:t>
            </a:r>
            <a:r>
              <a:rPr lang="en-US" b="1" dirty="0"/>
              <a:t> Royal Copenhagen </a:t>
            </a:r>
            <a:r>
              <a:rPr lang="en-US" b="1" dirty="0" err="1"/>
              <a:t>deres</a:t>
            </a:r>
            <a:r>
              <a:rPr lang="en-US" b="1" dirty="0"/>
              <a:t> </a:t>
            </a:r>
            <a:r>
              <a:rPr lang="en-US" b="1" dirty="0" err="1"/>
              <a:t>marketingmix</a:t>
            </a:r>
            <a:r>
              <a:rPr lang="en-US" b="1" dirty="0"/>
              <a:t> </a:t>
            </a:r>
            <a:r>
              <a:rPr lang="en-US" b="1" dirty="0" err="1"/>
              <a:t>til</a:t>
            </a:r>
            <a:r>
              <a:rPr lang="en-US" b="1" dirty="0"/>
              <a:t> det </a:t>
            </a:r>
            <a:r>
              <a:rPr lang="en-US" b="1" dirty="0" err="1"/>
              <a:t>kinesiske</a:t>
            </a:r>
            <a:r>
              <a:rPr lang="en-US" b="1" dirty="0"/>
              <a:t> </a:t>
            </a:r>
            <a:r>
              <a:rPr lang="en-US" b="1" dirty="0" err="1"/>
              <a:t>porcelænsmarked</a:t>
            </a:r>
            <a:r>
              <a:rPr lang="en-US" b="1" dirty="0"/>
              <a:t>?</a:t>
            </a:r>
            <a:endParaRPr lang="en-US" dirty="0"/>
          </a:p>
          <a:p>
            <a:pPr marL="0" indent="0">
              <a:buNone/>
            </a:pPr>
            <a:r>
              <a:rPr lang="da-DK" dirty="0"/>
              <a:t>Taksonomiske spørgsmål: </a:t>
            </a:r>
          </a:p>
          <a:p>
            <a:r>
              <a:rPr lang="en-US" dirty="0" err="1"/>
              <a:t>Karakterisér</a:t>
            </a:r>
            <a:r>
              <a:rPr lang="en-US" dirty="0"/>
              <a:t> det </a:t>
            </a:r>
            <a:r>
              <a:rPr lang="en-US" dirty="0" err="1"/>
              <a:t>kinesiske</a:t>
            </a:r>
            <a:r>
              <a:rPr lang="en-US" dirty="0"/>
              <a:t> </a:t>
            </a:r>
            <a:r>
              <a:rPr lang="en-US" dirty="0" err="1"/>
              <a:t>porcelænsmarked</a:t>
            </a:r>
            <a:r>
              <a:rPr lang="en-US" dirty="0"/>
              <a:t> </a:t>
            </a:r>
            <a:r>
              <a:rPr lang="en-US" dirty="0" err="1"/>
              <a:t>og</a:t>
            </a:r>
            <a:r>
              <a:rPr lang="en-US" dirty="0"/>
              <a:t> Royal </a:t>
            </a:r>
            <a:r>
              <a:rPr lang="en-US" dirty="0" err="1"/>
              <a:t>Copenhagens</a:t>
            </a:r>
            <a:r>
              <a:rPr lang="en-US" dirty="0"/>
              <a:t> position </a:t>
            </a:r>
            <a:r>
              <a:rPr lang="en-US" dirty="0" err="1"/>
              <a:t>på</a:t>
            </a:r>
            <a:r>
              <a:rPr lang="en-US" dirty="0"/>
              <a:t> </a:t>
            </a:r>
            <a:r>
              <a:rPr lang="en-US" dirty="0" err="1"/>
              <a:t>markedet</a:t>
            </a:r>
            <a:r>
              <a:rPr lang="en-US" dirty="0"/>
              <a:t>.</a:t>
            </a:r>
          </a:p>
          <a:p>
            <a:r>
              <a:rPr lang="en-US" dirty="0" err="1"/>
              <a:t>Analysér</a:t>
            </a:r>
            <a:r>
              <a:rPr lang="en-US" dirty="0"/>
              <a:t> Royal </a:t>
            </a:r>
            <a:r>
              <a:rPr lang="en-US" dirty="0" err="1"/>
              <a:t>Copenhagens</a:t>
            </a:r>
            <a:r>
              <a:rPr lang="en-US" dirty="0"/>
              <a:t> </a:t>
            </a:r>
            <a:r>
              <a:rPr lang="en-US" dirty="0" err="1"/>
              <a:t>markedsføringsstrategi</a:t>
            </a:r>
            <a:r>
              <a:rPr lang="en-US" dirty="0"/>
              <a:t> </a:t>
            </a:r>
            <a:r>
              <a:rPr lang="en-US" dirty="0" err="1"/>
              <a:t>på</a:t>
            </a:r>
            <a:r>
              <a:rPr lang="en-US" dirty="0"/>
              <a:t> det </a:t>
            </a:r>
            <a:r>
              <a:rPr lang="en-US" dirty="0" err="1"/>
              <a:t>kinesiske</a:t>
            </a:r>
            <a:r>
              <a:rPr lang="en-US" dirty="0"/>
              <a:t> marked </a:t>
            </a:r>
            <a:r>
              <a:rPr lang="en-US" dirty="0" err="1"/>
              <a:t>sammenholdt</a:t>
            </a:r>
            <a:r>
              <a:rPr lang="en-US" dirty="0"/>
              <a:t> med </a:t>
            </a:r>
            <a:r>
              <a:rPr lang="en-US" dirty="0" err="1"/>
              <a:t>deres</a:t>
            </a:r>
            <a:r>
              <a:rPr lang="en-US" dirty="0"/>
              <a:t> </a:t>
            </a:r>
            <a:r>
              <a:rPr lang="en-US" dirty="0" err="1"/>
              <a:t>markedsføring</a:t>
            </a:r>
            <a:r>
              <a:rPr lang="en-US" dirty="0"/>
              <a:t> </a:t>
            </a:r>
            <a:r>
              <a:rPr lang="en-US" dirty="0" err="1"/>
              <a:t>på</a:t>
            </a:r>
            <a:r>
              <a:rPr lang="en-US" dirty="0"/>
              <a:t> det </a:t>
            </a:r>
            <a:r>
              <a:rPr lang="en-US" dirty="0" err="1"/>
              <a:t>danske</a:t>
            </a:r>
            <a:r>
              <a:rPr lang="en-US" dirty="0"/>
              <a:t> marked.</a:t>
            </a:r>
          </a:p>
          <a:p>
            <a:r>
              <a:rPr lang="da-DK" dirty="0"/>
              <a:t>Diskuter muligheder og udfordringer for Royal Copenhagens nuværende og kommende markedsføringsstrategi til udvalgte kinesiske målgrupper.</a:t>
            </a:r>
            <a:r>
              <a:rPr lang="en-US" dirty="0"/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216968384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3">
            <a:extLst>
              <a:ext uri="{FF2B5EF4-FFF2-40B4-BE49-F238E27FC236}">
                <a16:creationId xmlns:a16="http://schemas.microsoft.com/office/drawing/2014/main" id="{3C80DA9F-137F-71F2-D0D7-6B172CE856C4}"/>
              </a:ext>
            </a:extLst>
          </p:cNvPr>
          <p:cNvSpPr/>
          <p:nvPr/>
        </p:nvSpPr>
        <p:spPr>
          <a:xfrm>
            <a:off x="0" y="-201454"/>
            <a:ext cx="12192000" cy="189214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9398B997-DED4-2567-E328-DEAA01D596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6580" y="0"/>
            <a:ext cx="11038840" cy="1325563"/>
          </a:xfrm>
        </p:spPr>
        <p:txBody>
          <a:bodyPr/>
          <a:lstStyle/>
          <a:p>
            <a:r>
              <a:rPr lang="da-DK" b="1" dirty="0"/>
              <a:t>EKSEMPLER PÅ TIDLIGERE SOP’ER MED KINESISK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B5E81674-A170-01DE-0E70-7B12352E68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3200" y="1682435"/>
            <a:ext cx="11531600" cy="4847762"/>
          </a:xfrm>
        </p:spPr>
        <p:txBody>
          <a:bodyPr>
            <a:normAutofit fontScale="77500" lnSpcReduction="20000"/>
          </a:bodyPr>
          <a:lstStyle/>
          <a:p>
            <a:endParaRPr lang="da-DK" dirty="0"/>
          </a:p>
          <a:p>
            <a:pPr marL="0" indent="0">
              <a:buNone/>
            </a:pPr>
            <a:r>
              <a:rPr lang="da-DK" b="1" dirty="0"/>
              <a:t>AØ og KINESISK </a:t>
            </a:r>
          </a:p>
          <a:p>
            <a:pPr marL="0" indent="0">
              <a:buNone/>
            </a:pPr>
            <a:endParaRPr lang="da-DK" dirty="0"/>
          </a:p>
          <a:p>
            <a:pPr marL="0" indent="0">
              <a:buNone/>
            </a:pPr>
            <a:r>
              <a:rPr lang="da-DK" dirty="0"/>
              <a:t>PROBLEMSTILLING: </a:t>
            </a:r>
          </a:p>
          <a:p>
            <a:pPr marL="0" indent="0">
              <a:buNone/>
            </a:pPr>
            <a:r>
              <a:rPr lang="da-DK" b="1" dirty="0"/>
              <a:t>Hvordan har </a:t>
            </a:r>
            <a:r>
              <a:rPr lang="da-DK" b="1" dirty="0" err="1"/>
              <a:t>Single’s</a:t>
            </a:r>
            <a:r>
              <a:rPr lang="da-DK" b="1" dirty="0"/>
              <a:t> Day udviklet sig til verdens største e-handelsbegivenhed, og hvordan spiller kinesisk forbrugsvaner en rolle i vestlige virksomheders afsætningsstrategier under denne begivenhed?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da-DK" dirty="0"/>
              <a:t>Taksonomiske spørgsmål: </a:t>
            </a:r>
          </a:p>
          <a:p>
            <a:r>
              <a:rPr lang="da-DK" dirty="0"/>
              <a:t>Redegør for </a:t>
            </a:r>
            <a:r>
              <a:rPr lang="da-DK" dirty="0" err="1"/>
              <a:t>Single’s</a:t>
            </a:r>
            <a:r>
              <a:rPr lang="da-DK" dirty="0"/>
              <a:t> Day og dens betydning som en voksende global e-handelsbegivenhed i Kina.</a:t>
            </a:r>
          </a:p>
          <a:p>
            <a:r>
              <a:rPr lang="da-DK" dirty="0"/>
              <a:t>Analyser de kinesiske forbrugeres adfærd i forbindelse med </a:t>
            </a:r>
            <a:r>
              <a:rPr lang="da-DK" dirty="0" err="1"/>
              <a:t>Single’s</a:t>
            </a:r>
            <a:r>
              <a:rPr lang="da-DK" dirty="0"/>
              <a:t> Day, og hvordan kinesiske virksomheder bruger </a:t>
            </a:r>
            <a:r>
              <a:rPr lang="da-DK" dirty="0" err="1"/>
              <a:t>Single’s</a:t>
            </a:r>
            <a:r>
              <a:rPr lang="da-DK" dirty="0"/>
              <a:t> Day i deres markedsføring.</a:t>
            </a:r>
          </a:p>
          <a:p>
            <a:r>
              <a:rPr lang="da-DK" dirty="0"/>
              <a:t>Diskuter om vestlige virksomheder kan anvende de kinesiske virksomheders afsætningsstrategier fra </a:t>
            </a:r>
            <a:r>
              <a:rPr lang="da-DK" dirty="0" err="1"/>
              <a:t>Single’s</a:t>
            </a:r>
            <a:r>
              <a:rPr lang="da-DK" dirty="0"/>
              <a:t> Day til at forbedre deres egen e-handel og derved gøre dem mere konkurrencedygtig</a:t>
            </a:r>
            <a:r>
              <a:rPr lang="en-US" dirty="0"/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248656989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184</TotalTime>
  <Words>1063</Words>
  <Application>Microsoft Office PowerPoint</Application>
  <PresentationFormat>Widescreen</PresentationFormat>
  <Paragraphs>145</Paragraphs>
  <Slides>18</Slides>
  <Notes>0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4</vt:i4>
      </vt:variant>
      <vt:variant>
        <vt:lpstr>Tema</vt:lpstr>
      </vt:variant>
      <vt:variant>
        <vt:i4>1</vt:i4>
      </vt:variant>
      <vt:variant>
        <vt:lpstr>Slidetitler</vt:lpstr>
      </vt:variant>
      <vt:variant>
        <vt:i4>18</vt:i4>
      </vt:variant>
    </vt:vector>
  </HeadingPairs>
  <TitlesOfParts>
    <vt:vector size="23" baseType="lpstr">
      <vt:lpstr>Arial</vt:lpstr>
      <vt:lpstr>Calibri</vt:lpstr>
      <vt:lpstr>Calibri Light</vt:lpstr>
      <vt:lpstr>Wingdings</vt:lpstr>
      <vt:lpstr>Office-tema</vt:lpstr>
      <vt:lpstr>PowerPoint-præsentation</vt:lpstr>
      <vt:lpstr>PLAN FOR DAGENS MODUL</vt:lpstr>
      <vt:lpstr>Hvilke fag kan man skrive SOP i kinesisk med</vt:lpstr>
      <vt:lpstr>Hvad er kravene til at bruge Kinesisk i SOP?</vt:lpstr>
      <vt:lpstr>Hvad indbefatter kinesisksproget materialer?</vt:lpstr>
      <vt:lpstr>Liste over emnerne med Kinesisk i SOP sidste skoleår (2024-25)</vt:lpstr>
      <vt:lpstr>Liste over emnerne med Kinesisk i SOP forrige skoleår (2023-24)</vt:lpstr>
      <vt:lpstr>EKSEMPLER PÅ TIDLIGERE SOP’ER MED KINESISK</vt:lpstr>
      <vt:lpstr>EKSEMPLER PÅ TIDLIGERE SOP’ER MED KINESISK</vt:lpstr>
      <vt:lpstr>EKSEMPLER PÅ TIDLIGERE SOP’ER MED KINESISK</vt:lpstr>
      <vt:lpstr>EKSEMPLER PÅ TIDLIGERE SOP’ER MED KINESISK</vt:lpstr>
      <vt:lpstr>EKSEMPLER PÅ TIDLIGERE SOP’ER MED KINESISK</vt:lpstr>
      <vt:lpstr>EKSEMPLER PÅ TIDLIGERE SOP’ER MED KINESISK</vt:lpstr>
      <vt:lpstr>EKSEMPLER PÅ TIDLIGERE SOP’ER MED KINESISK</vt:lpstr>
      <vt:lpstr>Andre emner til SOP med Kinesisk</vt:lpstr>
      <vt:lpstr>LITTERATUR PÅ SYSTIME HVOR MAN KAN FINDE INSPIRATION TIL SOP EMNER</vt:lpstr>
      <vt:lpstr>SPØRGSMÅL??</vt:lpstr>
      <vt:lpstr>VEJLEDNING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SOP I KINESISK A</dc:title>
  <dc:creator>Troels Kjems Petersen</dc:creator>
  <cp:lastModifiedBy>Troels Kjems Petersen</cp:lastModifiedBy>
  <cp:revision>4</cp:revision>
  <dcterms:created xsi:type="dcterms:W3CDTF">2023-11-28T09:30:49Z</dcterms:created>
  <dcterms:modified xsi:type="dcterms:W3CDTF">2025-11-13T12:13:21Z</dcterms:modified>
</cp:coreProperties>
</file>