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D1E95D4-DCCD-474D-924B-E2CB92BF3BD5}">
  <a:tblStyle styleId="{FD1E95D4-DCCD-474D-924B-E2CB92BF3BD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slide" Target="slides/slide29.xml"/><Relationship Id="rId12" Type="http://schemas.openxmlformats.org/officeDocument/2006/relationships/slide" Target="slides/slide6.xml"/><Relationship Id="rId34" Type="http://schemas.openxmlformats.org/officeDocument/2006/relationships/slide" Target="slides/slide28.xml"/><Relationship Id="rId15" Type="http://schemas.openxmlformats.org/officeDocument/2006/relationships/slide" Target="slides/slide9.xml"/><Relationship Id="rId37" Type="http://schemas.openxmlformats.org/officeDocument/2006/relationships/slide" Target="slides/slide31.xml"/><Relationship Id="rId14" Type="http://schemas.openxmlformats.org/officeDocument/2006/relationships/slide" Target="slides/slide8.xml"/><Relationship Id="rId36" Type="http://schemas.openxmlformats.org/officeDocument/2006/relationships/slide" Target="slides/slide30.xml"/><Relationship Id="rId17" Type="http://schemas.openxmlformats.org/officeDocument/2006/relationships/slide" Target="slides/slide11.xml"/><Relationship Id="rId39" Type="http://schemas.openxmlformats.org/officeDocument/2006/relationships/slide" Target="slides/slide33.xml"/><Relationship Id="rId16" Type="http://schemas.openxmlformats.org/officeDocument/2006/relationships/slide" Target="slides/slide10.xml"/><Relationship Id="rId38" Type="http://schemas.openxmlformats.org/officeDocument/2006/relationships/slide" Target="slides/slide32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1e7fbd7ce4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1e7fbd7ce4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1c49424e0c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1c49424e0c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1c49424e0c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1c49424e0c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1c49424e0c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1c49424e0c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1c254a343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1c254a343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1e35a8ae7c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31e35a8ae7c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tau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1e35a8ae7c_1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1e35a8ae7c_1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1e35a8ae7c_1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31e35a8ae7c_1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1dadb84ac4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1dadb84ac4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1e35a8ae7c_1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31e35a8ae7c_1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da"/>
              <a:t>Når du anvender et tilspændingsmoment ved hjælp af en momentnøgle, opstår der en forspændingskraft i bolten.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da"/>
              <a:t>Forspændingskraften holder komponenterne sammen, mens tilspændingsmomentet er værktøjet til at skabe denne kraft.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da"/>
              <a:t>Effektiviteten af overførslen fra tilspændingsmoment til forspændingskraft afhænger af friktionen i gevindet og under bolthovedet.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1e35a8ae7c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31e35a8ae7c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1e35a8ae7c_1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31e35a8ae7c_1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1e35a8ae7c_1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31e35a8ae7c_1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1e35a8ae7c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31e35a8ae7c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tau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1e7fbd7ce4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31e7fbd7ce4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1e7fbd7ce4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31e7fbd7ce4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1e7fbd7ce4_1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31e7fbd7ce4_1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1c49424e0c_1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31c49424e0c_1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31c49424e0c_1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31c49424e0c_1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31c49424e0c_1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31c49424e0c_1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31c49424e0c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31c49424e0c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tau</a:t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31bf5a69562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31bf5a69562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31bf5a69562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31bf5a69562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tau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hvad er et moment?</a:t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31bf5a6956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31bf5a6956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31c91a4db6a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31c91a4db6a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31c49424e0c_1_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31c49424e0c_1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tau</a:t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31c49424e0c_1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" name="Google Shape;346;g31c49424e0c_1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31c91a4db6a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" name="Google Shape;356;g31c91a4db6a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31d2f74ea9b_1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1" name="Google Shape;371;g31d2f74ea9b_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31c49424e0c_1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Google Shape;388;g31c49424e0c_1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der er også belastning fra motor</a:t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31c9668c222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9" name="Google Shape;399;g31c9668c222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husk at dividere med to</a:t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31d2f74ea9b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1" name="Google Shape;411;g31d2f74ea9b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husk at dividere med to</a:t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g31e7fbd7ce4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5" name="Google Shape;425;g31e7fbd7ce4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g31e7fbd7ce4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6" name="Google Shape;436;g31e7fbd7ce4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13.png"/><Relationship Id="rId5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6.png"/><Relationship Id="rId5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2.png"/><Relationship Id="rId7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1.png"/><Relationship Id="rId4" Type="http://schemas.openxmlformats.org/officeDocument/2006/relationships/image" Target="../media/image11.png"/><Relationship Id="rId5" Type="http://schemas.openxmlformats.org/officeDocument/2006/relationships/image" Target="../media/image1.png"/><Relationship Id="rId6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Relationship Id="rId4" Type="http://schemas.openxmlformats.org/officeDocument/2006/relationships/image" Target="../media/image10.png"/><Relationship Id="rId5" Type="http://schemas.openxmlformats.org/officeDocument/2006/relationships/image" Target="../media/image17.png"/><Relationship Id="rId6" Type="http://schemas.openxmlformats.org/officeDocument/2006/relationships/image" Target="../media/image15.png"/><Relationship Id="rId7" Type="http://schemas.openxmlformats.org/officeDocument/2006/relationships/image" Target="../media/image1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png"/><Relationship Id="rId4" Type="http://schemas.openxmlformats.org/officeDocument/2006/relationships/image" Target="../media/image10.png"/><Relationship Id="rId5" Type="http://schemas.openxmlformats.org/officeDocument/2006/relationships/image" Target="../media/image17.png"/><Relationship Id="rId6" Type="http://schemas.openxmlformats.org/officeDocument/2006/relationships/image" Target="../media/image6.png"/><Relationship Id="rId7" Type="http://schemas.openxmlformats.org/officeDocument/2006/relationships/image" Target="../media/image21.png"/><Relationship Id="rId8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png"/><Relationship Id="rId4" Type="http://schemas.openxmlformats.org/officeDocument/2006/relationships/image" Target="../media/image10.png"/><Relationship Id="rId9" Type="http://schemas.openxmlformats.org/officeDocument/2006/relationships/image" Target="../media/image18.png"/><Relationship Id="rId5" Type="http://schemas.openxmlformats.org/officeDocument/2006/relationships/image" Target="../media/image17.png"/><Relationship Id="rId6" Type="http://schemas.openxmlformats.org/officeDocument/2006/relationships/image" Target="../media/image6.png"/><Relationship Id="rId7" Type="http://schemas.openxmlformats.org/officeDocument/2006/relationships/image" Target="../media/image21.png"/><Relationship Id="rId8" Type="http://schemas.openxmlformats.org/officeDocument/2006/relationships/image" Target="../media/image1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0.png"/><Relationship Id="rId4" Type="http://schemas.openxmlformats.org/officeDocument/2006/relationships/image" Target="../media/image19.png"/><Relationship Id="rId5" Type="http://schemas.openxmlformats.org/officeDocument/2006/relationships/image" Target="../media/image17.png"/><Relationship Id="rId6" Type="http://schemas.openxmlformats.org/officeDocument/2006/relationships/image" Target="../media/image1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0.png"/><Relationship Id="rId4" Type="http://schemas.openxmlformats.org/officeDocument/2006/relationships/image" Target="../media/image19.png"/><Relationship Id="rId5" Type="http://schemas.openxmlformats.org/officeDocument/2006/relationships/image" Target="../media/image17.png"/><Relationship Id="rId6" Type="http://schemas.openxmlformats.org/officeDocument/2006/relationships/image" Target="../media/image1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0.png"/><Relationship Id="rId4" Type="http://schemas.openxmlformats.org/officeDocument/2006/relationships/image" Target="../media/image19.png"/><Relationship Id="rId5" Type="http://schemas.openxmlformats.org/officeDocument/2006/relationships/image" Target="../media/image17.png"/><Relationship Id="rId6" Type="http://schemas.openxmlformats.org/officeDocument/2006/relationships/image" Target="../media/image24.png"/><Relationship Id="rId7" Type="http://schemas.openxmlformats.org/officeDocument/2006/relationships/image" Target="../media/image1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5.png"/><Relationship Id="rId4" Type="http://schemas.openxmlformats.org/officeDocument/2006/relationships/image" Target="../media/image11.png"/><Relationship Id="rId5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7.png"/><Relationship Id="rId4" Type="http://schemas.openxmlformats.org/officeDocument/2006/relationships/image" Target="../media/image22.png"/><Relationship Id="rId5" Type="http://schemas.openxmlformats.org/officeDocument/2006/relationships/image" Target="../media/image17.png"/><Relationship Id="rId6" Type="http://schemas.openxmlformats.org/officeDocument/2006/relationships/image" Target="../media/image1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2.png"/><Relationship Id="rId4" Type="http://schemas.openxmlformats.org/officeDocument/2006/relationships/image" Target="../media/image14.png"/><Relationship Id="rId5" Type="http://schemas.openxmlformats.org/officeDocument/2006/relationships/image" Target="../media/image23.png"/><Relationship Id="rId6" Type="http://schemas.openxmlformats.org/officeDocument/2006/relationships/image" Target="../media/image6.png"/><Relationship Id="rId7" Type="http://schemas.openxmlformats.org/officeDocument/2006/relationships/image" Target="../media/image2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2.png"/><Relationship Id="rId4" Type="http://schemas.openxmlformats.org/officeDocument/2006/relationships/image" Target="../media/image14.png"/><Relationship Id="rId5" Type="http://schemas.openxmlformats.org/officeDocument/2006/relationships/image" Target="../media/image6.png"/><Relationship Id="rId6" Type="http://schemas.openxmlformats.org/officeDocument/2006/relationships/image" Target="../media/image2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2.png"/><Relationship Id="rId4" Type="http://schemas.openxmlformats.org/officeDocument/2006/relationships/image" Target="../media/image14.png"/><Relationship Id="rId5" Type="http://schemas.openxmlformats.org/officeDocument/2006/relationships/image" Target="../media/image6.png"/><Relationship Id="rId6" Type="http://schemas.openxmlformats.org/officeDocument/2006/relationships/image" Target="../media/image26.png"/><Relationship Id="rId7" Type="http://schemas.openxmlformats.org/officeDocument/2006/relationships/image" Target="../media/image3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0.png"/><Relationship Id="rId4" Type="http://schemas.openxmlformats.org/officeDocument/2006/relationships/image" Target="../media/image2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9.png"/><Relationship Id="rId4" Type="http://schemas.openxmlformats.org/officeDocument/2006/relationships/image" Target="../media/image27.png"/><Relationship Id="rId5" Type="http://schemas.openxmlformats.org/officeDocument/2006/relationships/image" Target="../media/image3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1.png"/><Relationship Id="rId4" Type="http://schemas.openxmlformats.org/officeDocument/2006/relationships/image" Target="../media/image21.png"/><Relationship Id="rId9" Type="http://schemas.openxmlformats.org/officeDocument/2006/relationships/image" Target="../media/image7.png"/><Relationship Id="rId5" Type="http://schemas.openxmlformats.org/officeDocument/2006/relationships/image" Target="../media/image28.png"/><Relationship Id="rId6" Type="http://schemas.openxmlformats.org/officeDocument/2006/relationships/image" Target="../media/image27.png"/><Relationship Id="rId7" Type="http://schemas.openxmlformats.org/officeDocument/2006/relationships/image" Target="../media/image34.png"/><Relationship Id="rId8" Type="http://schemas.openxmlformats.org/officeDocument/2006/relationships/image" Target="../media/image6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1.png"/><Relationship Id="rId4" Type="http://schemas.openxmlformats.org/officeDocument/2006/relationships/image" Target="../media/image21.png"/><Relationship Id="rId10" Type="http://schemas.openxmlformats.org/officeDocument/2006/relationships/image" Target="../media/image40.png"/><Relationship Id="rId9" Type="http://schemas.openxmlformats.org/officeDocument/2006/relationships/image" Target="../media/image7.png"/><Relationship Id="rId5" Type="http://schemas.openxmlformats.org/officeDocument/2006/relationships/image" Target="../media/image28.png"/><Relationship Id="rId6" Type="http://schemas.openxmlformats.org/officeDocument/2006/relationships/image" Target="../media/image27.png"/><Relationship Id="rId7" Type="http://schemas.openxmlformats.org/officeDocument/2006/relationships/image" Target="../media/image34.png"/><Relationship Id="rId8" Type="http://schemas.openxmlformats.org/officeDocument/2006/relationships/image" Target="../media/image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4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3.png"/><Relationship Id="rId4" Type="http://schemas.openxmlformats.org/officeDocument/2006/relationships/image" Target="../media/image45.png"/><Relationship Id="rId5" Type="http://schemas.openxmlformats.org/officeDocument/2006/relationships/image" Target="../media/image33.png"/><Relationship Id="rId6" Type="http://schemas.openxmlformats.org/officeDocument/2006/relationships/image" Target="../media/image46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5" Type="http://schemas.openxmlformats.org/officeDocument/2006/relationships/image" Target="../media/image41.png"/><Relationship Id="rId6" Type="http://schemas.openxmlformats.org/officeDocument/2006/relationships/image" Target="../media/image38.png"/><Relationship Id="rId7" Type="http://schemas.openxmlformats.org/officeDocument/2006/relationships/image" Target="../media/image39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45.png"/><Relationship Id="rId4" Type="http://schemas.openxmlformats.org/officeDocument/2006/relationships/image" Target="../media/image35.png"/><Relationship Id="rId10" Type="http://schemas.openxmlformats.org/officeDocument/2006/relationships/image" Target="../media/image39.png"/><Relationship Id="rId9" Type="http://schemas.openxmlformats.org/officeDocument/2006/relationships/image" Target="../media/image54.png"/><Relationship Id="rId5" Type="http://schemas.openxmlformats.org/officeDocument/2006/relationships/image" Target="../media/image33.png"/><Relationship Id="rId6" Type="http://schemas.openxmlformats.org/officeDocument/2006/relationships/image" Target="../media/image36.png"/><Relationship Id="rId7" Type="http://schemas.openxmlformats.org/officeDocument/2006/relationships/image" Target="../media/image41.png"/><Relationship Id="rId8" Type="http://schemas.openxmlformats.org/officeDocument/2006/relationships/image" Target="../media/image38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1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7.png"/><Relationship Id="rId4" Type="http://schemas.openxmlformats.org/officeDocument/2006/relationships/image" Target="../media/image49.png"/><Relationship Id="rId5" Type="http://schemas.openxmlformats.org/officeDocument/2006/relationships/image" Target="../media/image34.png"/><Relationship Id="rId6" Type="http://schemas.openxmlformats.org/officeDocument/2006/relationships/image" Target="../media/image29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5.png"/><Relationship Id="rId4" Type="http://schemas.openxmlformats.org/officeDocument/2006/relationships/image" Target="../media/image47.png"/><Relationship Id="rId11" Type="http://schemas.openxmlformats.org/officeDocument/2006/relationships/image" Target="../media/image34.png"/><Relationship Id="rId10" Type="http://schemas.openxmlformats.org/officeDocument/2006/relationships/image" Target="../media/image3.png"/><Relationship Id="rId9" Type="http://schemas.openxmlformats.org/officeDocument/2006/relationships/image" Target="../media/image13.png"/><Relationship Id="rId5" Type="http://schemas.openxmlformats.org/officeDocument/2006/relationships/image" Target="../media/image49.png"/><Relationship Id="rId6" Type="http://schemas.openxmlformats.org/officeDocument/2006/relationships/image" Target="../media/image36.png"/><Relationship Id="rId7" Type="http://schemas.openxmlformats.org/officeDocument/2006/relationships/image" Target="../media/image38.png"/><Relationship Id="rId8" Type="http://schemas.openxmlformats.org/officeDocument/2006/relationships/image" Target="../media/image41.png"/></Relationships>
</file>

<file path=ppt/slides/_rels/slide30.xml.rels><?xml version="1.0" encoding="UTF-8" standalone="yes"?><Relationships xmlns="http://schemas.openxmlformats.org/package/2006/relationships"><Relationship Id="rId11" Type="http://schemas.openxmlformats.org/officeDocument/2006/relationships/image" Target="../media/image34.png"/><Relationship Id="rId10" Type="http://schemas.openxmlformats.org/officeDocument/2006/relationships/image" Target="../media/image3.png"/><Relationship Id="rId13" Type="http://schemas.openxmlformats.org/officeDocument/2006/relationships/image" Target="../media/image48.png"/><Relationship Id="rId12" Type="http://schemas.openxmlformats.org/officeDocument/2006/relationships/image" Target="../media/image61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5.png"/><Relationship Id="rId4" Type="http://schemas.openxmlformats.org/officeDocument/2006/relationships/image" Target="../media/image47.png"/><Relationship Id="rId9" Type="http://schemas.openxmlformats.org/officeDocument/2006/relationships/image" Target="../media/image13.png"/><Relationship Id="rId5" Type="http://schemas.openxmlformats.org/officeDocument/2006/relationships/image" Target="../media/image49.png"/><Relationship Id="rId6" Type="http://schemas.openxmlformats.org/officeDocument/2006/relationships/image" Target="../media/image36.png"/><Relationship Id="rId7" Type="http://schemas.openxmlformats.org/officeDocument/2006/relationships/image" Target="../media/image38.png"/><Relationship Id="rId8" Type="http://schemas.openxmlformats.org/officeDocument/2006/relationships/image" Target="../media/image41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59.png"/><Relationship Id="rId4" Type="http://schemas.openxmlformats.org/officeDocument/2006/relationships/image" Target="../media/image55.png"/><Relationship Id="rId5" Type="http://schemas.openxmlformats.org/officeDocument/2006/relationships/image" Target="../media/image27.png"/><Relationship Id="rId6" Type="http://schemas.openxmlformats.org/officeDocument/2006/relationships/image" Target="../media/image53.png"/><Relationship Id="rId7" Type="http://schemas.openxmlformats.org/officeDocument/2006/relationships/image" Target="../media/image51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52.png"/><Relationship Id="rId4" Type="http://schemas.openxmlformats.org/officeDocument/2006/relationships/image" Target="../media/image27.png"/><Relationship Id="rId5" Type="http://schemas.openxmlformats.org/officeDocument/2006/relationships/image" Target="../media/image13.png"/><Relationship Id="rId6" Type="http://schemas.openxmlformats.org/officeDocument/2006/relationships/image" Target="../media/image3.png"/><Relationship Id="rId7" Type="http://schemas.openxmlformats.org/officeDocument/2006/relationships/image" Target="../media/image53.png"/><Relationship Id="rId8" Type="http://schemas.openxmlformats.org/officeDocument/2006/relationships/image" Target="../media/image51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52.png"/><Relationship Id="rId4" Type="http://schemas.openxmlformats.org/officeDocument/2006/relationships/image" Target="../media/image27.png"/><Relationship Id="rId9" Type="http://schemas.openxmlformats.org/officeDocument/2006/relationships/image" Target="../media/image62.png"/><Relationship Id="rId5" Type="http://schemas.openxmlformats.org/officeDocument/2006/relationships/image" Target="../media/image13.png"/><Relationship Id="rId6" Type="http://schemas.openxmlformats.org/officeDocument/2006/relationships/image" Target="../media/image3.png"/><Relationship Id="rId7" Type="http://schemas.openxmlformats.org/officeDocument/2006/relationships/image" Target="../media/image53.png"/><Relationship Id="rId8" Type="http://schemas.openxmlformats.org/officeDocument/2006/relationships/image" Target="../media/image56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5.png"/><Relationship Id="rId4" Type="http://schemas.openxmlformats.org/officeDocument/2006/relationships/image" Target="../media/image38.png"/><Relationship Id="rId5" Type="http://schemas.openxmlformats.org/officeDocument/2006/relationships/image" Target="../media/image57.png"/><Relationship Id="rId6" Type="http://schemas.openxmlformats.org/officeDocument/2006/relationships/image" Target="../media/image58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5.png"/><Relationship Id="rId4" Type="http://schemas.openxmlformats.org/officeDocument/2006/relationships/image" Target="../media/image38.png"/><Relationship Id="rId5" Type="http://schemas.openxmlformats.org/officeDocument/2006/relationships/image" Target="../media/image57.png"/><Relationship Id="rId6" Type="http://schemas.openxmlformats.org/officeDocument/2006/relationships/image" Target="../media/image58.png"/><Relationship Id="rId7" Type="http://schemas.openxmlformats.org/officeDocument/2006/relationships/image" Target="../media/image6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0" y="143650"/>
            <a:ext cx="8520600" cy="100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De fem spændinger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1316550"/>
            <a:ext cx="8520600" cy="143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55000" lnSpcReduction="20000"/>
          </a:bodyPr>
          <a:lstStyle/>
          <a:p>
            <a:pPr indent="-32639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da"/>
              <a:t>Trækspænding</a:t>
            </a:r>
            <a:endParaRPr/>
          </a:p>
          <a:p>
            <a:pPr indent="-32639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da"/>
              <a:t>Trykspænding</a:t>
            </a:r>
            <a:endParaRPr/>
          </a:p>
          <a:p>
            <a:pPr indent="-32639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da"/>
              <a:t>Forskydningsspænding</a:t>
            </a:r>
            <a:endParaRPr/>
          </a:p>
          <a:p>
            <a:pPr indent="-32639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da"/>
              <a:t>Bøje spænding </a:t>
            </a:r>
            <a:endParaRPr/>
          </a:p>
          <a:p>
            <a:pPr indent="-32639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da"/>
              <a:t>Torisionsspænding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Og lidt om gearing</a:t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 rotWithShape="1">
          <a:blip r:embed="rId3">
            <a:alphaModFix/>
          </a:blip>
          <a:srcRect b="0" l="3900" r="-3899" t="0"/>
          <a:stretch/>
        </p:blipFill>
        <p:spPr>
          <a:xfrm>
            <a:off x="3725325" y="1394201"/>
            <a:ext cx="4382198" cy="2933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ctrTitle"/>
          </p:nvPr>
        </p:nvSpPr>
        <p:spPr>
          <a:xfrm>
            <a:off x="311700" y="209325"/>
            <a:ext cx="8520600" cy="75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Momenter</a:t>
            </a:r>
            <a:endParaRPr/>
          </a:p>
        </p:txBody>
      </p:sp>
      <p:graphicFrame>
        <p:nvGraphicFramePr>
          <p:cNvPr id="62" name="Google Shape;62;p14"/>
          <p:cNvGraphicFramePr/>
          <p:nvPr/>
        </p:nvGraphicFramePr>
        <p:xfrm>
          <a:off x="4920700" y="9671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{FD1E95D4-DCCD-474D-924B-E2CB92BF3BD5}</a:tableStyleId>
              </a:tblPr>
              <a:tblGrid>
                <a:gridCol w="3911600"/>
              </a:tblGrid>
              <a:tr h="37660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" sz="1200">
                          <a:solidFill>
                            <a:schemeClr val="dk2"/>
                          </a:solidFill>
                        </a:rPr>
                        <a:t>M = moment [N/m]</a:t>
                      </a:r>
                      <a:endParaRPr sz="1200">
                        <a:solidFill>
                          <a:schemeClr val="dk2"/>
                        </a:solidFill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" sz="1200">
                          <a:solidFill>
                            <a:schemeClr val="dk2"/>
                          </a:solidFill>
                        </a:rPr>
                        <a:t>F = Kraft [N]</a:t>
                      </a:r>
                      <a:endParaRPr sz="1200">
                        <a:solidFill>
                          <a:schemeClr val="dk2"/>
                        </a:solidFill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" sz="1200">
                          <a:solidFill>
                            <a:schemeClr val="dk2"/>
                          </a:solidFill>
                        </a:rPr>
                        <a:t>a = arm [m]</a:t>
                      </a:r>
                      <a:endParaRPr sz="1200">
                        <a:solidFill>
                          <a:schemeClr val="dk2"/>
                        </a:solidFill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" sz="1200">
                          <a:solidFill>
                            <a:schemeClr val="dk2"/>
                          </a:solidFill>
                        </a:rPr>
                        <a:t>m = vægt [kg]</a:t>
                      </a:r>
                      <a:endParaRPr sz="1200">
                        <a:solidFill>
                          <a:schemeClr val="dk2"/>
                        </a:solidFill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" sz="1200">
                          <a:solidFill>
                            <a:schemeClr val="dk2"/>
                          </a:solidFill>
                        </a:rPr>
                        <a:t>g = </a:t>
                      </a:r>
                      <a:r>
                        <a:rPr lang="da" sz="1200">
                          <a:solidFill>
                            <a:schemeClr val="dk2"/>
                          </a:solidFill>
                        </a:rPr>
                        <a:t>tyngdeacceleration</a:t>
                      </a:r>
                      <a:r>
                        <a:rPr lang="da" sz="1200">
                          <a:solidFill>
                            <a:schemeClr val="dk2"/>
                          </a:solidFill>
                        </a:rPr>
                        <a:t> (9,82) [M/S^2]</a:t>
                      </a:r>
                      <a:endParaRPr sz="1200">
                        <a:solidFill>
                          <a:schemeClr val="dk2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9075" y="2954974"/>
            <a:ext cx="3092239" cy="177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9075" y="881725"/>
            <a:ext cx="3465458" cy="84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9075" y="1960150"/>
            <a:ext cx="3465450" cy="8422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/>
          <p:nvPr>
            <p:ph type="ctrTitle"/>
          </p:nvPr>
        </p:nvSpPr>
        <p:spPr>
          <a:xfrm>
            <a:off x="311700" y="-141525"/>
            <a:ext cx="8520600" cy="106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4700"/>
              <a:t>Regne eksempel</a:t>
            </a:r>
            <a:endParaRPr sz="4700"/>
          </a:p>
        </p:txBody>
      </p:sp>
      <p:sp>
        <p:nvSpPr>
          <p:cNvPr id="71" name="Google Shape;71;p15"/>
          <p:cNvSpPr txBox="1"/>
          <p:nvPr>
            <p:ph idx="1" type="subTitle"/>
          </p:nvPr>
        </p:nvSpPr>
        <p:spPr>
          <a:xfrm>
            <a:off x="419075" y="86987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da" sz="1800"/>
              <a:t>Manden vejer 80 KG</a:t>
            </a:r>
            <a:endParaRPr sz="1800"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da" sz="1800"/>
              <a:t>Momentnøglen</a:t>
            </a:r>
            <a:r>
              <a:rPr lang="da" sz="1800"/>
              <a:t> er 1,5 M og står vandret over jorden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 sz="1800"/>
              <a:t>Hvor stort et moment kan manden påfører hjulmøtrikken uden at hoppe?</a:t>
            </a:r>
            <a:endParaRPr sz="1800"/>
          </a:p>
        </p:txBody>
      </p:sp>
      <p:pic>
        <p:nvPicPr>
          <p:cNvPr id="72" name="Google Shape;7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91275" y="3128124"/>
            <a:ext cx="3092239" cy="177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9068" y="1662475"/>
            <a:ext cx="1828099" cy="46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9075" y="2347738"/>
            <a:ext cx="1828100" cy="4480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ctrTitle"/>
          </p:nvPr>
        </p:nvSpPr>
        <p:spPr>
          <a:xfrm>
            <a:off x="311700" y="-141525"/>
            <a:ext cx="8520600" cy="106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4700"/>
              <a:t>Regne eksempel</a:t>
            </a:r>
            <a:endParaRPr sz="4700"/>
          </a:p>
        </p:txBody>
      </p:sp>
      <p:sp>
        <p:nvSpPr>
          <p:cNvPr id="80" name="Google Shape;80;p16"/>
          <p:cNvSpPr txBox="1"/>
          <p:nvPr>
            <p:ph idx="1" type="subTitle"/>
          </p:nvPr>
        </p:nvSpPr>
        <p:spPr>
          <a:xfrm>
            <a:off x="419075" y="86987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da" sz="1800"/>
              <a:t>Manden vejer 80 KG</a:t>
            </a:r>
            <a:endParaRPr sz="1800"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da" sz="1800"/>
              <a:t>Momentnøglen er 1,5 M og står vandret over jorden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 sz="1800"/>
              <a:t>Hvor stort et moment kan manden påfører hjulmøtrikken uden at hoppe?</a:t>
            </a:r>
            <a:endParaRPr sz="1800"/>
          </a:p>
        </p:txBody>
      </p:sp>
      <p:pic>
        <p:nvPicPr>
          <p:cNvPr id="81" name="Google Shape;8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91275" y="3128124"/>
            <a:ext cx="3092239" cy="177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9068" y="1662475"/>
            <a:ext cx="1828099" cy="46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9075" y="2347738"/>
            <a:ext cx="1828100" cy="448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926300" y="1763770"/>
            <a:ext cx="4233107" cy="46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926308" y="2333625"/>
            <a:ext cx="4512582" cy="468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7"/>
          <p:cNvSpPr txBox="1"/>
          <p:nvPr>
            <p:ph type="ctrTitle"/>
          </p:nvPr>
        </p:nvSpPr>
        <p:spPr>
          <a:xfrm>
            <a:off x="311700" y="73425"/>
            <a:ext cx="8520600" cy="101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Flydespænding</a:t>
            </a:r>
            <a:endParaRPr/>
          </a:p>
        </p:txBody>
      </p:sp>
      <p:pic>
        <p:nvPicPr>
          <p:cNvPr id="91" name="Google Shape;9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70900" y="1091925"/>
            <a:ext cx="5333000" cy="374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2775" y="1480775"/>
            <a:ext cx="3320875" cy="218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8"/>
          <p:cNvPicPr preferRelativeResize="0"/>
          <p:nvPr/>
        </p:nvPicPr>
        <p:blipFill rotWithShape="1">
          <a:blip r:embed="rId3">
            <a:alphaModFix/>
          </a:blip>
          <a:srcRect b="0" l="3900" r="-3899" t="0"/>
          <a:stretch/>
        </p:blipFill>
        <p:spPr>
          <a:xfrm>
            <a:off x="5864289" y="2815175"/>
            <a:ext cx="3014287" cy="2017923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8"/>
          <p:cNvSpPr txBox="1"/>
          <p:nvPr>
            <p:ph type="ctrTitle"/>
          </p:nvPr>
        </p:nvSpPr>
        <p:spPr>
          <a:xfrm>
            <a:off x="128350" y="194600"/>
            <a:ext cx="8520600" cy="970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Trækspænding</a:t>
            </a:r>
            <a:endParaRPr/>
          </a:p>
        </p:txBody>
      </p:sp>
      <p:sp>
        <p:nvSpPr>
          <p:cNvPr id="99" name="Google Shape;99;p18"/>
          <p:cNvSpPr txBox="1"/>
          <p:nvPr>
            <p:ph idx="1" type="subTitle"/>
          </p:nvPr>
        </p:nvSpPr>
        <p:spPr>
          <a:xfrm>
            <a:off x="357975" y="1165100"/>
            <a:ext cx="8520600" cy="119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</p:txBody>
      </p:sp>
      <p:pic>
        <p:nvPicPr>
          <p:cNvPr id="100" name="Google Shape;100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4800" y="1165100"/>
            <a:ext cx="1974135" cy="247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4800" y="3742000"/>
            <a:ext cx="1428350" cy="10911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2" name="Google Shape;102;p18"/>
          <p:cNvGraphicFramePr/>
          <p:nvPr/>
        </p:nvGraphicFramePr>
        <p:xfrm>
          <a:off x="4946250" y="1270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{FD1E95D4-DCCD-474D-924B-E2CB92BF3BD5}</a:tableStyleId>
              </a:tblPr>
              <a:tblGrid>
                <a:gridCol w="39323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da" sz="1200">
                          <a:solidFill>
                            <a:schemeClr val="dk2"/>
                          </a:solidFill>
                        </a:rPr>
                        <a:t>F</a:t>
                      </a:r>
                      <a:r>
                        <a:rPr lang="da" sz="1200">
                          <a:solidFill>
                            <a:schemeClr val="dk2"/>
                          </a:solidFill>
                        </a:rPr>
                        <a:t> = Kraft [N]</a:t>
                      </a:r>
                      <a:endParaRPr sz="1200">
                        <a:solidFill>
                          <a:schemeClr val="dk2"/>
                        </a:solidFill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da" sz="1200">
                          <a:solidFill>
                            <a:schemeClr val="dk2"/>
                          </a:solidFill>
                        </a:rPr>
                        <a:t>A = areal [mm</a:t>
                      </a:r>
                      <a:r>
                        <a:rPr baseline="30000" lang="da" sz="1200">
                          <a:solidFill>
                            <a:schemeClr val="dk2"/>
                          </a:solidFill>
                        </a:rPr>
                        <a:t>2</a:t>
                      </a:r>
                      <a:r>
                        <a:rPr lang="da" sz="1200">
                          <a:solidFill>
                            <a:schemeClr val="dk2"/>
                          </a:solidFill>
                        </a:rPr>
                        <a:t>]</a:t>
                      </a:r>
                      <a:endParaRPr sz="1200">
                        <a:solidFill>
                          <a:schemeClr val="dk2"/>
                        </a:solidFill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da" sz="12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σ = flydespænding [N/mm</a:t>
                      </a:r>
                      <a:r>
                        <a:rPr baseline="30000" lang="da" sz="12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2</a:t>
                      </a:r>
                      <a:r>
                        <a:rPr lang="da" sz="12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]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103" name="Google Shape;103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764750" y="2495725"/>
            <a:ext cx="2746000" cy="1929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9"/>
          <p:cNvSpPr txBox="1"/>
          <p:nvPr>
            <p:ph type="ctrTitle"/>
          </p:nvPr>
        </p:nvSpPr>
        <p:spPr>
          <a:xfrm>
            <a:off x="311700" y="-103175"/>
            <a:ext cx="8520600" cy="92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Trækspænding </a:t>
            </a:r>
            <a:r>
              <a:rPr lang="da"/>
              <a:t>bolte</a:t>
            </a:r>
            <a:endParaRPr/>
          </a:p>
        </p:txBody>
      </p:sp>
      <p:pic>
        <p:nvPicPr>
          <p:cNvPr id="109" name="Google Shape;10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66125"/>
            <a:ext cx="3143100" cy="12438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10" name="Google Shape;110;p19"/>
          <p:cNvGraphicFramePr/>
          <p:nvPr/>
        </p:nvGraphicFramePr>
        <p:xfrm>
          <a:off x="4961375" y="8265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{FD1E95D4-DCCD-474D-924B-E2CB92BF3BD5}</a:tableStyleId>
              </a:tblPr>
              <a:tblGrid>
                <a:gridCol w="39323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da" sz="1200">
                          <a:solidFill>
                            <a:schemeClr val="dk2"/>
                          </a:solidFill>
                        </a:rPr>
                        <a:t>F</a:t>
                      </a:r>
                      <a:r>
                        <a:rPr baseline="-25000" lang="da" sz="1200">
                          <a:solidFill>
                            <a:schemeClr val="dk2"/>
                          </a:solidFill>
                        </a:rPr>
                        <a:t>max</a:t>
                      </a:r>
                      <a:r>
                        <a:rPr lang="da" sz="1200">
                          <a:solidFill>
                            <a:schemeClr val="dk2"/>
                          </a:solidFill>
                        </a:rPr>
                        <a:t> = Den maksimale Kraft [N]</a:t>
                      </a:r>
                      <a:endParaRPr sz="1200">
                        <a:solidFill>
                          <a:schemeClr val="dk2"/>
                        </a:solidFill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da" sz="1200">
                          <a:solidFill>
                            <a:schemeClr val="dk2"/>
                          </a:solidFill>
                        </a:rPr>
                        <a:t>A</a:t>
                      </a:r>
                      <a:r>
                        <a:rPr baseline="-25000" lang="da" sz="1200">
                          <a:solidFill>
                            <a:schemeClr val="dk2"/>
                          </a:solidFill>
                        </a:rPr>
                        <a:t>sp</a:t>
                      </a:r>
                      <a:r>
                        <a:rPr lang="da" sz="1200">
                          <a:solidFill>
                            <a:schemeClr val="dk2"/>
                          </a:solidFill>
                        </a:rPr>
                        <a:t> = Boltens spændingsareal [mm</a:t>
                      </a:r>
                      <a:r>
                        <a:rPr baseline="30000" lang="da" sz="1200">
                          <a:solidFill>
                            <a:schemeClr val="dk2"/>
                          </a:solidFill>
                        </a:rPr>
                        <a:t>2</a:t>
                      </a:r>
                      <a:r>
                        <a:rPr lang="da" sz="1200">
                          <a:solidFill>
                            <a:schemeClr val="dk2"/>
                          </a:solidFill>
                        </a:rPr>
                        <a:t>] (se tabel)</a:t>
                      </a:r>
                      <a:endParaRPr sz="1200">
                        <a:solidFill>
                          <a:schemeClr val="dk2"/>
                        </a:solidFill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da" sz="12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σ</a:t>
                      </a:r>
                      <a:r>
                        <a:rPr baseline="-25000" lang="da" sz="12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S</a:t>
                      </a:r>
                      <a:r>
                        <a:rPr lang="da" sz="12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 = flydespænding [N/mm</a:t>
                      </a:r>
                      <a:r>
                        <a:rPr baseline="30000" lang="da" sz="12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2</a:t>
                      </a:r>
                      <a:r>
                        <a:rPr lang="da" sz="12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]</a:t>
                      </a:r>
                      <a:endParaRPr sz="1200">
                        <a:solidFill>
                          <a:srgbClr val="4D5156"/>
                        </a:solidFill>
                        <a:highlight>
                          <a:schemeClr val="lt1"/>
                        </a:highlight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da" sz="12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S = sikkerhedsfaktor </a:t>
                      </a:r>
                      <a:r>
                        <a:rPr lang="da" sz="1200">
                          <a:solidFill>
                            <a:schemeClr val="dk2"/>
                          </a:solidFill>
                        </a:rPr>
                        <a:t>(se tabel)</a:t>
                      </a:r>
                      <a:endParaRPr sz="1200">
                        <a:solidFill>
                          <a:srgbClr val="4D5156"/>
                        </a:solidFill>
                        <a:highlight>
                          <a:schemeClr val="lt1"/>
                        </a:highlight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111" name="Google Shape;111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2410000"/>
            <a:ext cx="3143100" cy="1055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1700" y="3635275"/>
            <a:ext cx="5328460" cy="83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89748" y="2930928"/>
            <a:ext cx="3038275" cy="1848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527375" y="2280375"/>
            <a:ext cx="2007364" cy="118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0"/>
          <p:cNvSpPr txBox="1"/>
          <p:nvPr>
            <p:ph type="ctrTitle"/>
          </p:nvPr>
        </p:nvSpPr>
        <p:spPr>
          <a:xfrm>
            <a:off x="311700" y="0"/>
            <a:ext cx="8520600" cy="92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da" sz="3780"/>
              <a:t>Regneeksempel Trækspænding </a:t>
            </a:r>
            <a:r>
              <a:rPr lang="da" sz="3780"/>
              <a:t>bolt</a:t>
            </a:r>
            <a:endParaRPr sz="3780"/>
          </a:p>
        </p:txBody>
      </p:sp>
      <p:pic>
        <p:nvPicPr>
          <p:cNvPr id="120" name="Google Shape;120;p20"/>
          <p:cNvPicPr preferRelativeResize="0"/>
          <p:nvPr/>
        </p:nvPicPr>
        <p:blipFill rotWithShape="1">
          <a:blip r:embed="rId3">
            <a:alphaModFix/>
          </a:blip>
          <a:srcRect b="0" l="3390" r="0" t="0"/>
          <a:stretch/>
        </p:blipFill>
        <p:spPr>
          <a:xfrm>
            <a:off x="540300" y="2919550"/>
            <a:ext cx="2768600" cy="11341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21" name="Google Shape;121;p20"/>
          <p:cNvGraphicFramePr/>
          <p:nvPr/>
        </p:nvGraphicFramePr>
        <p:xfrm>
          <a:off x="5543150" y="929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{FD1E95D4-DCCD-474D-924B-E2CB92BF3BD5}</a:tableStyleId>
              </a:tblPr>
              <a:tblGrid>
                <a:gridCol w="3335425"/>
              </a:tblGrid>
              <a:tr h="11341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da" sz="1200">
                          <a:solidFill>
                            <a:schemeClr val="dk2"/>
                          </a:solidFill>
                        </a:rPr>
                        <a:t>F</a:t>
                      </a:r>
                      <a:r>
                        <a:rPr baseline="-25000" lang="da" sz="1200">
                          <a:solidFill>
                            <a:schemeClr val="dk2"/>
                          </a:solidFill>
                        </a:rPr>
                        <a:t>max</a:t>
                      </a:r>
                      <a:r>
                        <a:rPr lang="da" sz="1200">
                          <a:solidFill>
                            <a:schemeClr val="dk2"/>
                          </a:solidFill>
                        </a:rPr>
                        <a:t> = Den maksimale Kraft [N]</a:t>
                      </a:r>
                      <a:endParaRPr sz="1200">
                        <a:solidFill>
                          <a:schemeClr val="dk2"/>
                        </a:solidFill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da" sz="1200">
                          <a:solidFill>
                            <a:schemeClr val="dk2"/>
                          </a:solidFill>
                        </a:rPr>
                        <a:t>A</a:t>
                      </a:r>
                      <a:r>
                        <a:rPr baseline="-25000" lang="da" sz="1200">
                          <a:solidFill>
                            <a:schemeClr val="dk2"/>
                          </a:solidFill>
                        </a:rPr>
                        <a:t>sp</a:t>
                      </a:r>
                      <a:r>
                        <a:rPr lang="da" sz="1200">
                          <a:solidFill>
                            <a:schemeClr val="dk2"/>
                          </a:solidFill>
                        </a:rPr>
                        <a:t> = Boltens spændingsareal [mm</a:t>
                      </a:r>
                      <a:r>
                        <a:rPr baseline="30000" lang="da" sz="1200">
                          <a:solidFill>
                            <a:schemeClr val="dk2"/>
                          </a:solidFill>
                        </a:rPr>
                        <a:t>2</a:t>
                      </a:r>
                      <a:r>
                        <a:rPr lang="da" sz="1200">
                          <a:solidFill>
                            <a:schemeClr val="dk2"/>
                          </a:solidFill>
                        </a:rPr>
                        <a:t>] (se tabel)</a:t>
                      </a:r>
                      <a:endParaRPr sz="1200">
                        <a:solidFill>
                          <a:schemeClr val="dk2"/>
                        </a:solidFill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da" sz="12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σ</a:t>
                      </a:r>
                      <a:r>
                        <a:rPr baseline="-25000" lang="da" sz="12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S</a:t>
                      </a:r>
                      <a:r>
                        <a:rPr lang="da" sz="12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 =Boltens flydespænding [N/mm</a:t>
                      </a:r>
                      <a:r>
                        <a:rPr baseline="30000" lang="da" sz="12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2</a:t>
                      </a:r>
                      <a:r>
                        <a:rPr lang="da" sz="12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]</a:t>
                      </a:r>
                      <a:endParaRPr sz="1200">
                        <a:solidFill>
                          <a:srgbClr val="4D5156"/>
                        </a:solidFill>
                        <a:highlight>
                          <a:schemeClr val="lt1"/>
                        </a:highlight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da" sz="12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S = sikkerhedsfaktor </a:t>
                      </a:r>
                      <a:r>
                        <a:rPr lang="da" sz="1200">
                          <a:solidFill>
                            <a:schemeClr val="dk2"/>
                          </a:solidFill>
                        </a:rPr>
                        <a:t>(se tabel)</a:t>
                      </a:r>
                      <a:endParaRPr sz="1200">
                        <a:solidFill>
                          <a:srgbClr val="4D5156"/>
                        </a:solidFill>
                        <a:highlight>
                          <a:schemeClr val="lt1"/>
                        </a:highlight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122" name="Google Shape;122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35475" y="2880400"/>
            <a:ext cx="3143100" cy="1055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2000" y="4252634"/>
            <a:ext cx="4306575" cy="6749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0293" y="2366250"/>
            <a:ext cx="1828099" cy="46855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20"/>
          <p:cNvSpPr txBox="1"/>
          <p:nvPr>
            <p:ph idx="1" type="subTitle"/>
          </p:nvPr>
        </p:nvSpPr>
        <p:spPr>
          <a:xfrm>
            <a:off x="357975" y="780975"/>
            <a:ext cx="8520600" cy="119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/>
              <a:t>En trike skal have dimensioneret bolte til sine kuglelejer</a:t>
            </a:r>
            <a:endParaRPr sz="1000"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-"/>
            </a:pPr>
            <a:r>
              <a:rPr lang="da" sz="1000"/>
              <a:t>Trikens totalvægt er 200Kg</a:t>
            </a:r>
            <a:endParaRPr sz="1000"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-"/>
            </a:pPr>
            <a:r>
              <a:rPr lang="da" sz="1000"/>
              <a:t>Bolten er af kvalitet 4.6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/>
              <a:t>Beregn boltens mål</a:t>
            </a:r>
            <a:endParaRPr sz="1000"/>
          </a:p>
        </p:txBody>
      </p:sp>
      <p:pic>
        <p:nvPicPr>
          <p:cNvPr id="126" name="Google Shape;126;p20"/>
          <p:cNvPicPr preferRelativeResize="0"/>
          <p:nvPr/>
        </p:nvPicPr>
        <p:blipFill rotWithShape="1">
          <a:blip r:embed="rId7">
            <a:alphaModFix/>
          </a:blip>
          <a:srcRect b="0" l="3900" r="-3899" t="0"/>
          <a:stretch/>
        </p:blipFill>
        <p:spPr>
          <a:xfrm>
            <a:off x="136600" y="4014551"/>
            <a:ext cx="1576776" cy="1055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915675" y="1197700"/>
            <a:ext cx="2462377" cy="1453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1"/>
          <p:cNvSpPr txBox="1"/>
          <p:nvPr>
            <p:ph type="ctrTitle"/>
          </p:nvPr>
        </p:nvSpPr>
        <p:spPr>
          <a:xfrm>
            <a:off x="311700" y="0"/>
            <a:ext cx="8520600" cy="92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da" sz="3780"/>
              <a:t>Regneeksempel dimensionering bolt</a:t>
            </a:r>
            <a:endParaRPr/>
          </a:p>
        </p:txBody>
      </p:sp>
      <p:pic>
        <p:nvPicPr>
          <p:cNvPr id="133" name="Google Shape;133;p21"/>
          <p:cNvPicPr preferRelativeResize="0"/>
          <p:nvPr/>
        </p:nvPicPr>
        <p:blipFill rotWithShape="1">
          <a:blip r:embed="rId3">
            <a:alphaModFix/>
          </a:blip>
          <a:srcRect b="0" l="3390" r="0" t="0"/>
          <a:stretch/>
        </p:blipFill>
        <p:spPr>
          <a:xfrm>
            <a:off x="98225" y="2071275"/>
            <a:ext cx="2768600" cy="11341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34" name="Google Shape;134;p21"/>
          <p:cNvGraphicFramePr/>
          <p:nvPr/>
        </p:nvGraphicFramePr>
        <p:xfrm>
          <a:off x="5543150" y="929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{FD1E95D4-DCCD-474D-924B-E2CB92BF3BD5}</a:tableStyleId>
              </a:tblPr>
              <a:tblGrid>
                <a:gridCol w="3469750"/>
              </a:tblGrid>
              <a:tr h="11341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da" sz="1200">
                          <a:solidFill>
                            <a:schemeClr val="dk2"/>
                          </a:solidFill>
                        </a:rPr>
                        <a:t>F</a:t>
                      </a:r>
                      <a:r>
                        <a:rPr baseline="-25000" lang="da" sz="1200">
                          <a:solidFill>
                            <a:schemeClr val="dk2"/>
                          </a:solidFill>
                        </a:rPr>
                        <a:t>max</a:t>
                      </a:r>
                      <a:r>
                        <a:rPr lang="da" sz="1200">
                          <a:solidFill>
                            <a:schemeClr val="dk2"/>
                          </a:solidFill>
                        </a:rPr>
                        <a:t> = Den maksimale Kraft pr bolt[N]</a:t>
                      </a:r>
                      <a:endParaRPr sz="1200">
                        <a:solidFill>
                          <a:schemeClr val="dk2"/>
                        </a:solidFill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da" sz="1200">
                          <a:solidFill>
                            <a:schemeClr val="dk2"/>
                          </a:solidFill>
                        </a:rPr>
                        <a:t>A</a:t>
                      </a:r>
                      <a:r>
                        <a:rPr baseline="-25000" lang="da" sz="1200">
                          <a:solidFill>
                            <a:schemeClr val="dk2"/>
                          </a:solidFill>
                        </a:rPr>
                        <a:t>sp</a:t>
                      </a:r>
                      <a:r>
                        <a:rPr lang="da" sz="1200">
                          <a:solidFill>
                            <a:schemeClr val="dk2"/>
                          </a:solidFill>
                        </a:rPr>
                        <a:t>  =  Boltens spændingsareal [mm</a:t>
                      </a:r>
                      <a:r>
                        <a:rPr baseline="30000" lang="da" sz="1200">
                          <a:solidFill>
                            <a:schemeClr val="dk2"/>
                          </a:solidFill>
                        </a:rPr>
                        <a:t>2</a:t>
                      </a:r>
                      <a:r>
                        <a:rPr lang="da" sz="1200">
                          <a:solidFill>
                            <a:schemeClr val="dk2"/>
                          </a:solidFill>
                        </a:rPr>
                        <a:t>] (se tabel)</a:t>
                      </a:r>
                      <a:endParaRPr sz="1200">
                        <a:solidFill>
                          <a:schemeClr val="dk2"/>
                        </a:solidFill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da" sz="12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σ</a:t>
                      </a:r>
                      <a:r>
                        <a:rPr baseline="-25000" lang="da" sz="12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S</a:t>
                      </a:r>
                      <a:r>
                        <a:rPr lang="da" sz="12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   =  Boltens flydespænding [N/mm</a:t>
                      </a:r>
                      <a:r>
                        <a:rPr baseline="30000" lang="da" sz="12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2</a:t>
                      </a:r>
                      <a:r>
                        <a:rPr lang="da" sz="12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]</a:t>
                      </a:r>
                      <a:endParaRPr sz="1200">
                        <a:solidFill>
                          <a:srgbClr val="4D5156"/>
                        </a:solidFill>
                        <a:highlight>
                          <a:schemeClr val="lt1"/>
                        </a:highlight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da" sz="12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S    =  sikkerhedsfaktor </a:t>
                      </a:r>
                      <a:r>
                        <a:rPr lang="da" sz="1200">
                          <a:solidFill>
                            <a:schemeClr val="dk2"/>
                          </a:solidFill>
                        </a:rPr>
                        <a:t>(se tabel)</a:t>
                      </a:r>
                      <a:endParaRPr sz="1200">
                        <a:solidFill>
                          <a:srgbClr val="4D5156"/>
                        </a:solidFill>
                        <a:highlight>
                          <a:schemeClr val="lt1"/>
                        </a:highlight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135" name="Google Shape;135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35475" y="2880400"/>
            <a:ext cx="3143100" cy="1055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2000" y="4252634"/>
            <a:ext cx="4306575" cy="6749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8218" y="1553800"/>
            <a:ext cx="1828099" cy="468550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1"/>
          <p:cNvSpPr txBox="1"/>
          <p:nvPr>
            <p:ph idx="1" type="subTitle"/>
          </p:nvPr>
        </p:nvSpPr>
        <p:spPr>
          <a:xfrm>
            <a:off x="357975" y="780975"/>
            <a:ext cx="8520600" cy="119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/>
              <a:t>En trike skal have dimensioneret bolte til sine kuglelejer</a:t>
            </a:r>
            <a:endParaRPr sz="1000"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-"/>
            </a:pPr>
            <a:r>
              <a:rPr lang="da" sz="1000"/>
              <a:t>Trikens totalvægt er 200Kg</a:t>
            </a:r>
            <a:endParaRPr sz="1000"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-"/>
            </a:pPr>
            <a:r>
              <a:rPr lang="da" sz="1000"/>
              <a:t>Bolten er af kvalitet 4.6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/>
              <a:t>Beregn boltens mål</a:t>
            </a:r>
            <a:endParaRPr sz="1000"/>
          </a:p>
        </p:txBody>
      </p:sp>
      <p:pic>
        <p:nvPicPr>
          <p:cNvPr id="139" name="Google Shape;139;p21"/>
          <p:cNvPicPr preferRelativeResize="0"/>
          <p:nvPr/>
        </p:nvPicPr>
        <p:blipFill rotWithShape="1">
          <a:blip r:embed="rId7">
            <a:alphaModFix/>
          </a:blip>
          <a:srcRect b="0" l="3900" r="-3899" t="0"/>
          <a:stretch/>
        </p:blipFill>
        <p:spPr>
          <a:xfrm>
            <a:off x="136600" y="4014551"/>
            <a:ext cx="1576776" cy="1055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257225" y="3698250"/>
            <a:ext cx="2126825" cy="1255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2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454125" y="1767925"/>
            <a:ext cx="2854750" cy="990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22"/>
          <p:cNvPicPr preferRelativeResize="0"/>
          <p:nvPr/>
        </p:nvPicPr>
        <p:blipFill rotWithShape="1">
          <a:blip r:embed="rId3">
            <a:alphaModFix/>
          </a:blip>
          <a:srcRect b="57151" l="0" r="0" t="9890"/>
          <a:stretch/>
        </p:blipFill>
        <p:spPr>
          <a:xfrm>
            <a:off x="311700" y="1315225"/>
            <a:ext cx="3050050" cy="48475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22"/>
          <p:cNvSpPr txBox="1"/>
          <p:nvPr>
            <p:ph type="ctrTitle"/>
          </p:nvPr>
        </p:nvSpPr>
        <p:spPr>
          <a:xfrm>
            <a:off x="311700" y="0"/>
            <a:ext cx="8520600" cy="92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6190"/>
              <a:buFont typeface="Arial"/>
              <a:buNone/>
            </a:pPr>
            <a:r>
              <a:rPr lang="da" sz="3780"/>
              <a:t>Forspændingskraft og tilspændingsmoment</a:t>
            </a:r>
            <a:endParaRPr/>
          </a:p>
        </p:txBody>
      </p:sp>
      <p:pic>
        <p:nvPicPr>
          <p:cNvPr id="148" name="Google Shape;148;p22"/>
          <p:cNvPicPr preferRelativeResize="0"/>
          <p:nvPr/>
        </p:nvPicPr>
        <p:blipFill rotWithShape="1">
          <a:blip r:embed="rId3">
            <a:alphaModFix/>
          </a:blip>
          <a:srcRect b="0" l="0" r="0" t="67042"/>
          <a:stretch/>
        </p:blipFill>
        <p:spPr>
          <a:xfrm>
            <a:off x="378625" y="2074676"/>
            <a:ext cx="3050050" cy="4847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49" name="Google Shape;149;p22"/>
          <p:cNvGraphicFramePr/>
          <p:nvPr/>
        </p:nvGraphicFramePr>
        <p:xfrm>
          <a:off x="5496875" y="1051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{FD1E95D4-DCCD-474D-924B-E2CB92BF3BD5}</a:tableStyleId>
              </a:tblPr>
              <a:tblGrid>
                <a:gridCol w="3335425"/>
              </a:tblGrid>
              <a:tr h="14416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da" sz="1200">
                          <a:solidFill>
                            <a:schemeClr val="dk2"/>
                          </a:solidFill>
                        </a:rPr>
                        <a:t>F</a:t>
                      </a:r>
                      <a:r>
                        <a:rPr baseline="-25000" lang="da" sz="1200">
                          <a:solidFill>
                            <a:schemeClr val="dk2"/>
                          </a:solidFill>
                        </a:rPr>
                        <a:t>t</a:t>
                      </a:r>
                      <a:r>
                        <a:rPr lang="da" sz="1200">
                          <a:solidFill>
                            <a:schemeClr val="dk2"/>
                          </a:solidFill>
                        </a:rPr>
                        <a:t> = Forspændingskraft [N]</a:t>
                      </a:r>
                      <a:endParaRPr sz="1200">
                        <a:solidFill>
                          <a:schemeClr val="dk2"/>
                        </a:solidFill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da" sz="1200">
                          <a:solidFill>
                            <a:schemeClr val="dk2"/>
                          </a:solidFill>
                        </a:rPr>
                        <a:t>A</a:t>
                      </a:r>
                      <a:r>
                        <a:rPr baseline="-25000" lang="da" sz="1200">
                          <a:solidFill>
                            <a:schemeClr val="dk2"/>
                          </a:solidFill>
                        </a:rPr>
                        <a:t>sp</a:t>
                      </a:r>
                      <a:r>
                        <a:rPr lang="da" sz="1200">
                          <a:solidFill>
                            <a:schemeClr val="dk2"/>
                          </a:solidFill>
                        </a:rPr>
                        <a:t> = Boltens spændingsareal [mm</a:t>
                      </a:r>
                      <a:r>
                        <a:rPr baseline="30000" lang="da" sz="1200">
                          <a:solidFill>
                            <a:schemeClr val="dk2"/>
                          </a:solidFill>
                        </a:rPr>
                        <a:t>2</a:t>
                      </a:r>
                      <a:r>
                        <a:rPr lang="da" sz="1200">
                          <a:solidFill>
                            <a:schemeClr val="dk2"/>
                          </a:solidFill>
                        </a:rPr>
                        <a:t>] </a:t>
                      </a:r>
                      <a:endParaRPr sz="1200">
                        <a:solidFill>
                          <a:schemeClr val="dk2"/>
                        </a:solidFill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da" sz="12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σ</a:t>
                      </a:r>
                      <a:r>
                        <a:rPr baseline="-25000" lang="da" sz="12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S</a:t>
                      </a:r>
                      <a:r>
                        <a:rPr lang="da" sz="12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 =Boltens flydespænding [N/mm</a:t>
                      </a:r>
                      <a:r>
                        <a:rPr baseline="30000" lang="da" sz="12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2</a:t>
                      </a:r>
                      <a:r>
                        <a:rPr lang="da" sz="12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]</a:t>
                      </a:r>
                      <a:endParaRPr sz="1200">
                        <a:solidFill>
                          <a:srgbClr val="4D5156"/>
                        </a:solidFill>
                        <a:highlight>
                          <a:schemeClr val="lt1"/>
                        </a:highlight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da" sz="12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d = boltens diameter [mm]</a:t>
                      </a:r>
                      <a:endParaRPr sz="1200">
                        <a:solidFill>
                          <a:srgbClr val="4D5156"/>
                        </a:solidFill>
                        <a:highlight>
                          <a:schemeClr val="lt1"/>
                        </a:highlight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da" sz="12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T = tilspændingsmoment [Nmm]</a:t>
                      </a:r>
                      <a:endParaRPr sz="1200">
                        <a:solidFill>
                          <a:srgbClr val="4D5156"/>
                        </a:solidFill>
                        <a:highlight>
                          <a:schemeClr val="lt1"/>
                        </a:highlight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150" name="Google Shape;150;p22"/>
          <p:cNvPicPr preferRelativeResize="0"/>
          <p:nvPr/>
        </p:nvPicPr>
        <p:blipFill rotWithShape="1">
          <a:blip r:embed="rId4">
            <a:alphaModFix/>
          </a:blip>
          <a:srcRect b="0" l="0" r="9755" t="21334"/>
          <a:stretch/>
        </p:blipFill>
        <p:spPr>
          <a:xfrm>
            <a:off x="6178200" y="2890950"/>
            <a:ext cx="2731075" cy="1339124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2"/>
          <p:cNvSpPr txBox="1"/>
          <p:nvPr/>
        </p:nvSpPr>
        <p:spPr>
          <a:xfrm>
            <a:off x="311700" y="847500"/>
            <a:ext cx="5866500" cy="6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 sz="1800">
                <a:solidFill>
                  <a:schemeClr val="dk2"/>
                </a:solidFill>
              </a:rPr>
              <a:t>Undgå over og underspænding af jeres bolte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52" name="Google Shape;152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57475" y="4334209"/>
            <a:ext cx="4306575" cy="6749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69012" y="2571745"/>
            <a:ext cx="3335425" cy="16965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3"/>
          <p:cNvSpPr txBox="1"/>
          <p:nvPr>
            <p:ph type="ctrTitle"/>
          </p:nvPr>
        </p:nvSpPr>
        <p:spPr>
          <a:xfrm>
            <a:off x="311700" y="0"/>
            <a:ext cx="8520600" cy="7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da" sz="3680"/>
              <a:t>Regneeksempel tilspændingsmoment</a:t>
            </a:r>
            <a:endParaRPr sz="3680"/>
          </a:p>
        </p:txBody>
      </p:sp>
      <p:pic>
        <p:nvPicPr>
          <p:cNvPr id="159" name="Google Shape;159;p23"/>
          <p:cNvPicPr preferRelativeResize="0"/>
          <p:nvPr/>
        </p:nvPicPr>
        <p:blipFill rotWithShape="1">
          <a:blip r:embed="rId3">
            <a:alphaModFix/>
          </a:blip>
          <a:srcRect b="57151" l="0" r="0" t="9890"/>
          <a:stretch/>
        </p:blipFill>
        <p:spPr>
          <a:xfrm>
            <a:off x="357975" y="1624200"/>
            <a:ext cx="2221211" cy="369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3"/>
          <p:cNvPicPr preferRelativeResize="0"/>
          <p:nvPr/>
        </p:nvPicPr>
        <p:blipFill rotWithShape="1">
          <a:blip r:embed="rId3">
            <a:alphaModFix/>
          </a:blip>
          <a:srcRect b="0" l="0" r="0" t="67042"/>
          <a:stretch/>
        </p:blipFill>
        <p:spPr>
          <a:xfrm>
            <a:off x="406713" y="2202577"/>
            <a:ext cx="2221211" cy="369173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3"/>
          <p:cNvSpPr txBox="1"/>
          <p:nvPr>
            <p:ph idx="1" type="subTitle"/>
          </p:nvPr>
        </p:nvSpPr>
        <p:spPr>
          <a:xfrm>
            <a:off x="357975" y="780975"/>
            <a:ext cx="8520600" cy="119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/>
              <a:t>En trike skal have udregnet tilspændingsmoment til sine hjulbolt </a:t>
            </a:r>
            <a:endParaRPr sz="1000"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-"/>
            </a:pPr>
            <a:r>
              <a:rPr lang="da" sz="1000"/>
              <a:t>Bolten er en M8 bolt</a:t>
            </a:r>
            <a:endParaRPr sz="1000"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-"/>
            </a:pPr>
            <a:r>
              <a:rPr lang="da" sz="1000"/>
              <a:t>Bolten er af kvaliteten 8.8 </a:t>
            </a:r>
            <a:endParaRPr baseline="30000"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/>
              <a:t>Beregn hvor hårdt bolten skal spændes i NM</a:t>
            </a:r>
            <a:endParaRPr sz="1000"/>
          </a:p>
        </p:txBody>
      </p:sp>
      <p:graphicFrame>
        <p:nvGraphicFramePr>
          <p:cNvPr id="162" name="Google Shape;162;p23"/>
          <p:cNvGraphicFramePr/>
          <p:nvPr/>
        </p:nvGraphicFramePr>
        <p:xfrm>
          <a:off x="5496875" y="1051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{FD1E95D4-DCCD-474D-924B-E2CB92BF3BD5}</a:tableStyleId>
              </a:tblPr>
              <a:tblGrid>
                <a:gridCol w="3335425"/>
              </a:tblGrid>
              <a:tr h="14416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da" sz="1200">
                          <a:solidFill>
                            <a:schemeClr val="dk2"/>
                          </a:solidFill>
                        </a:rPr>
                        <a:t>F</a:t>
                      </a:r>
                      <a:r>
                        <a:rPr baseline="-25000" lang="da" sz="1200">
                          <a:solidFill>
                            <a:schemeClr val="dk2"/>
                          </a:solidFill>
                        </a:rPr>
                        <a:t>t</a:t>
                      </a:r>
                      <a:r>
                        <a:rPr lang="da" sz="1200">
                          <a:solidFill>
                            <a:schemeClr val="dk2"/>
                          </a:solidFill>
                        </a:rPr>
                        <a:t> = Forspændingskraft [N]</a:t>
                      </a:r>
                      <a:endParaRPr sz="1200">
                        <a:solidFill>
                          <a:schemeClr val="dk2"/>
                        </a:solidFill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da" sz="1200">
                          <a:solidFill>
                            <a:schemeClr val="dk2"/>
                          </a:solidFill>
                        </a:rPr>
                        <a:t>A</a:t>
                      </a:r>
                      <a:r>
                        <a:rPr baseline="-25000" lang="da" sz="1200">
                          <a:solidFill>
                            <a:schemeClr val="dk2"/>
                          </a:solidFill>
                        </a:rPr>
                        <a:t>sp</a:t>
                      </a:r>
                      <a:r>
                        <a:rPr lang="da" sz="1200">
                          <a:solidFill>
                            <a:schemeClr val="dk2"/>
                          </a:solidFill>
                        </a:rPr>
                        <a:t> = Boltens spændingsareal [mm</a:t>
                      </a:r>
                      <a:r>
                        <a:rPr baseline="30000" lang="da" sz="1200">
                          <a:solidFill>
                            <a:schemeClr val="dk2"/>
                          </a:solidFill>
                        </a:rPr>
                        <a:t>2</a:t>
                      </a:r>
                      <a:r>
                        <a:rPr lang="da" sz="1200">
                          <a:solidFill>
                            <a:schemeClr val="dk2"/>
                          </a:solidFill>
                        </a:rPr>
                        <a:t>] </a:t>
                      </a:r>
                      <a:endParaRPr sz="1200">
                        <a:solidFill>
                          <a:schemeClr val="dk2"/>
                        </a:solidFill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da" sz="12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σ</a:t>
                      </a:r>
                      <a:r>
                        <a:rPr baseline="-25000" lang="da" sz="12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S</a:t>
                      </a:r>
                      <a:r>
                        <a:rPr lang="da" sz="12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 =Boltens flydespænding [N/mm</a:t>
                      </a:r>
                      <a:r>
                        <a:rPr baseline="30000" lang="da" sz="12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2</a:t>
                      </a:r>
                      <a:r>
                        <a:rPr lang="da" sz="12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]</a:t>
                      </a:r>
                      <a:endParaRPr sz="1200">
                        <a:solidFill>
                          <a:srgbClr val="4D5156"/>
                        </a:solidFill>
                        <a:highlight>
                          <a:schemeClr val="lt1"/>
                        </a:highlight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da" sz="12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d = boltens diameter [mm]</a:t>
                      </a:r>
                      <a:endParaRPr sz="1200">
                        <a:solidFill>
                          <a:srgbClr val="4D5156"/>
                        </a:solidFill>
                        <a:highlight>
                          <a:schemeClr val="lt1"/>
                        </a:highlight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da" sz="12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T = tilspændingsmoment [Nmm]</a:t>
                      </a:r>
                      <a:endParaRPr sz="1200">
                        <a:solidFill>
                          <a:srgbClr val="4D5156"/>
                        </a:solidFill>
                        <a:highlight>
                          <a:schemeClr val="lt1"/>
                        </a:highlight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163" name="Google Shape;163;p23"/>
          <p:cNvPicPr preferRelativeResize="0"/>
          <p:nvPr/>
        </p:nvPicPr>
        <p:blipFill rotWithShape="1">
          <a:blip r:embed="rId4">
            <a:alphaModFix/>
          </a:blip>
          <a:srcRect b="0" l="0" r="9755" t="21334"/>
          <a:stretch/>
        </p:blipFill>
        <p:spPr>
          <a:xfrm>
            <a:off x="6178200" y="2890950"/>
            <a:ext cx="2731075" cy="1339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57475" y="4334209"/>
            <a:ext cx="4306575" cy="6749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77650" y="2890950"/>
            <a:ext cx="2632725" cy="1339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4"/>
          <p:cNvSpPr txBox="1"/>
          <p:nvPr>
            <p:ph type="ctrTitle"/>
          </p:nvPr>
        </p:nvSpPr>
        <p:spPr>
          <a:xfrm>
            <a:off x="311700" y="0"/>
            <a:ext cx="8520600" cy="7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da" sz="3680"/>
              <a:t>Regneeksempel</a:t>
            </a:r>
            <a:r>
              <a:rPr lang="da" sz="3680"/>
              <a:t> tilspændingsmoment</a:t>
            </a:r>
            <a:endParaRPr sz="3680"/>
          </a:p>
        </p:txBody>
      </p:sp>
      <p:pic>
        <p:nvPicPr>
          <p:cNvPr id="171" name="Google Shape;171;p24"/>
          <p:cNvPicPr preferRelativeResize="0"/>
          <p:nvPr/>
        </p:nvPicPr>
        <p:blipFill rotWithShape="1">
          <a:blip r:embed="rId3">
            <a:alphaModFix/>
          </a:blip>
          <a:srcRect b="57151" l="0" r="0" t="9890"/>
          <a:stretch/>
        </p:blipFill>
        <p:spPr>
          <a:xfrm>
            <a:off x="357975" y="1624200"/>
            <a:ext cx="2221211" cy="369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4"/>
          <p:cNvPicPr preferRelativeResize="0"/>
          <p:nvPr/>
        </p:nvPicPr>
        <p:blipFill rotWithShape="1">
          <a:blip r:embed="rId3">
            <a:alphaModFix/>
          </a:blip>
          <a:srcRect b="0" l="0" r="0" t="67042"/>
          <a:stretch/>
        </p:blipFill>
        <p:spPr>
          <a:xfrm>
            <a:off x="406713" y="2202577"/>
            <a:ext cx="2221211" cy="369173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24"/>
          <p:cNvSpPr txBox="1"/>
          <p:nvPr>
            <p:ph idx="1" type="subTitle"/>
          </p:nvPr>
        </p:nvSpPr>
        <p:spPr>
          <a:xfrm>
            <a:off x="357975" y="780975"/>
            <a:ext cx="8520600" cy="119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/>
              <a:t>En trike skal have udregnet tilspændingsmoment til sine hjulbolt </a:t>
            </a:r>
            <a:endParaRPr sz="1000"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-"/>
            </a:pPr>
            <a:r>
              <a:rPr lang="da" sz="1000"/>
              <a:t>Bolten er en M8 bolt</a:t>
            </a:r>
            <a:endParaRPr sz="1000"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-"/>
            </a:pPr>
            <a:r>
              <a:rPr lang="da" sz="1000"/>
              <a:t>Bolten er af kvaliteten 8.8 </a:t>
            </a:r>
            <a:endParaRPr baseline="30000"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/>
              <a:t>Beregn boltens mål</a:t>
            </a:r>
            <a:endParaRPr sz="1000"/>
          </a:p>
        </p:txBody>
      </p:sp>
      <p:graphicFrame>
        <p:nvGraphicFramePr>
          <p:cNvPr id="174" name="Google Shape;174;p24"/>
          <p:cNvGraphicFramePr/>
          <p:nvPr/>
        </p:nvGraphicFramePr>
        <p:xfrm>
          <a:off x="5496875" y="1051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{FD1E95D4-DCCD-474D-924B-E2CB92BF3BD5}</a:tableStyleId>
              </a:tblPr>
              <a:tblGrid>
                <a:gridCol w="3335425"/>
              </a:tblGrid>
              <a:tr h="14416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da" sz="1200">
                          <a:solidFill>
                            <a:schemeClr val="dk2"/>
                          </a:solidFill>
                        </a:rPr>
                        <a:t>F</a:t>
                      </a:r>
                      <a:r>
                        <a:rPr baseline="-25000" lang="da" sz="1200">
                          <a:solidFill>
                            <a:schemeClr val="dk2"/>
                          </a:solidFill>
                        </a:rPr>
                        <a:t>t</a:t>
                      </a:r>
                      <a:r>
                        <a:rPr lang="da" sz="1200">
                          <a:solidFill>
                            <a:schemeClr val="dk2"/>
                          </a:solidFill>
                        </a:rPr>
                        <a:t> = Forspændingskraft [N]</a:t>
                      </a:r>
                      <a:endParaRPr sz="1200">
                        <a:solidFill>
                          <a:schemeClr val="dk2"/>
                        </a:solidFill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da" sz="1200">
                          <a:solidFill>
                            <a:schemeClr val="dk2"/>
                          </a:solidFill>
                        </a:rPr>
                        <a:t>A</a:t>
                      </a:r>
                      <a:r>
                        <a:rPr baseline="-25000" lang="da" sz="1200">
                          <a:solidFill>
                            <a:schemeClr val="dk2"/>
                          </a:solidFill>
                        </a:rPr>
                        <a:t>sp</a:t>
                      </a:r>
                      <a:r>
                        <a:rPr lang="da" sz="1200">
                          <a:solidFill>
                            <a:schemeClr val="dk2"/>
                          </a:solidFill>
                        </a:rPr>
                        <a:t> = Boltens spændingsareal [mm</a:t>
                      </a:r>
                      <a:r>
                        <a:rPr baseline="30000" lang="da" sz="1200">
                          <a:solidFill>
                            <a:schemeClr val="dk2"/>
                          </a:solidFill>
                        </a:rPr>
                        <a:t>2</a:t>
                      </a:r>
                      <a:r>
                        <a:rPr lang="da" sz="1200">
                          <a:solidFill>
                            <a:schemeClr val="dk2"/>
                          </a:solidFill>
                        </a:rPr>
                        <a:t>] </a:t>
                      </a:r>
                      <a:endParaRPr sz="1200">
                        <a:solidFill>
                          <a:schemeClr val="dk2"/>
                        </a:solidFill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da" sz="12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σ</a:t>
                      </a:r>
                      <a:r>
                        <a:rPr baseline="-25000" lang="da" sz="12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S</a:t>
                      </a:r>
                      <a:r>
                        <a:rPr lang="da" sz="12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 =Boltens flydespænding [N/mm</a:t>
                      </a:r>
                      <a:r>
                        <a:rPr baseline="30000" lang="da" sz="12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2</a:t>
                      </a:r>
                      <a:r>
                        <a:rPr lang="da" sz="12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]</a:t>
                      </a:r>
                      <a:endParaRPr sz="1200">
                        <a:solidFill>
                          <a:srgbClr val="4D5156"/>
                        </a:solidFill>
                        <a:highlight>
                          <a:schemeClr val="lt1"/>
                        </a:highlight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da" sz="12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d = boltens diameter [mm]</a:t>
                      </a:r>
                      <a:endParaRPr sz="1200">
                        <a:solidFill>
                          <a:srgbClr val="4D5156"/>
                        </a:solidFill>
                        <a:highlight>
                          <a:schemeClr val="lt1"/>
                        </a:highlight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da" sz="12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T = tilspændingsmoment [Nmm]</a:t>
                      </a:r>
                      <a:endParaRPr sz="1200">
                        <a:solidFill>
                          <a:srgbClr val="4D5156"/>
                        </a:solidFill>
                        <a:highlight>
                          <a:schemeClr val="lt1"/>
                        </a:highlight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175" name="Google Shape;175;p24"/>
          <p:cNvPicPr preferRelativeResize="0"/>
          <p:nvPr/>
        </p:nvPicPr>
        <p:blipFill rotWithShape="1">
          <a:blip r:embed="rId4">
            <a:alphaModFix/>
          </a:blip>
          <a:srcRect b="0" l="0" r="9755" t="21334"/>
          <a:stretch/>
        </p:blipFill>
        <p:spPr>
          <a:xfrm>
            <a:off x="6178200" y="2890950"/>
            <a:ext cx="2731075" cy="1339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57475" y="4334209"/>
            <a:ext cx="4306575" cy="6749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28425" y="1709475"/>
            <a:ext cx="2788958" cy="760625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78" name="Google Shape;178;p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693625" y="3541075"/>
            <a:ext cx="2632725" cy="1339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5"/>
          <p:cNvSpPr txBox="1"/>
          <p:nvPr>
            <p:ph type="ctrTitle"/>
          </p:nvPr>
        </p:nvSpPr>
        <p:spPr>
          <a:xfrm>
            <a:off x="311700" y="-227150"/>
            <a:ext cx="8520600" cy="124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Tryk spænding</a:t>
            </a:r>
            <a:endParaRPr/>
          </a:p>
        </p:txBody>
      </p:sp>
      <p:sp>
        <p:nvSpPr>
          <p:cNvPr id="184" name="Google Shape;184;p25"/>
          <p:cNvSpPr txBox="1"/>
          <p:nvPr>
            <p:ph idx="1" type="subTitle"/>
          </p:nvPr>
        </p:nvSpPr>
        <p:spPr>
          <a:xfrm>
            <a:off x="-105875" y="101395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s173</a:t>
            </a:r>
            <a:endParaRPr/>
          </a:p>
        </p:txBody>
      </p:sp>
      <p:pic>
        <p:nvPicPr>
          <p:cNvPr id="185" name="Google Shape;18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0588" y="1970152"/>
            <a:ext cx="2506138" cy="1943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38319" y="1674450"/>
            <a:ext cx="2228458" cy="3052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31052" y="2135279"/>
            <a:ext cx="1612361" cy="13442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6"/>
          <p:cNvSpPr txBox="1"/>
          <p:nvPr>
            <p:ph type="ctrTitle"/>
          </p:nvPr>
        </p:nvSpPr>
        <p:spPr>
          <a:xfrm>
            <a:off x="311700" y="-227150"/>
            <a:ext cx="8520600" cy="124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Forskydningsspænding</a:t>
            </a:r>
            <a:endParaRPr/>
          </a:p>
        </p:txBody>
      </p:sp>
      <p:sp>
        <p:nvSpPr>
          <p:cNvPr id="193" name="Google Shape;193;p26"/>
          <p:cNvSpPr txBox="1"/>
          <p:nvPr>
            <p:ph idx="1" type="subTitle"/>
          </p:nvPr>
        </p:nvSpPr>
        <p:spPr>
          <a:xfrm>
            <a:off x="-2367200" y="90220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S197</a:t>
            </a:r>
            <a:endParaRPr/>
          </a:p>
        </p:txBody>
      </p:sp>
      <p:pic>
        <p:nvPicPr>
          <p:cNvPr id="194" name="Google Shape;194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5968425" y="1929400"/>
            <a:ext cx="3495350" cy="166445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26"/>
          <p:cNvSpPr txBox="1"/>
          <p:nvPr/>
        </p:nvSpPr>
        <p:spPr>
          <a:xfrm>
            <a:off x="500975" y="1763200"/>
            <a:ext cx="5744400" cy="266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96" name="Google Shape;196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2" y="1424275"/>
            <a:ext cx="3354425" cy="14523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97" name="Google Shape;197;p26"/>
          <p:cNvGraphicFramePr/>
          <p:nvPr/>
        </p:nvGraphicFramePr>
        <p:xfrm>
          <a:off x="3354425" y="14242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{FD1E95D4-DCCD-474D-924B-E2CB92BF3BD5}</a:tableStyleId>
              </a:tblPr>
              <a:tblGrid>
                <a:gridCol w="3299000"/>
              </a:tblGrid>
              <a:tr h="17437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da" sz="1000">
                          <a:solidFill>
                            <a:schemeClr val="dk2"/>
                          </a:solidFill>
                        </a:rPr>
                        <a:t>Tau</a:t>
                      </a:r>
                      <a:r>
                        <a:rPr lang="da" sz="1000">
                          <a:solidFill>
                            <a:schemeClr val="dk2"/>
                          </a:solidFill>
                        </a:rPr>
                        <a:t> = Forskydningsspænding [N/mm</a:t>
                      </a:r>
                      <a:r>
                        <a:rPr baseline="30000" lang="da" sz="1000">
                          <a:solidFill>
                            <a:schemeClr val="dk2"/>
                          </a:solidFill>
                        </a:rPr>
                        <a:t>2</a:t>
                      </a:r>
                      <a:r>
                        <a:rPr lang="da" sz="1000">
                          <a:solidFill>
                            <a:schemeClr val="dk2"/>
                          </a:solidFill>
                        </a:rPr>
                        <a:t>]</a:t>
                      </a:r>
                      <a:endParaRPr sz="1000">
                        <a:solidFill>
                          <a:schemeClr val="dk2"/>
                        </a:solidFill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da" sz="1000">
                          <a:solidFill>
                            <a:schemeClr val="dk2"/>
                          </a:solidFill>
                        </a:rPr>
                        <a:t>F = kraft pr bolt [mm</a:t>
                      </a:r>
                      <a:r>
                        <a:rPr baseline="30000" lang="da" sz="1000">
                          <a:solidFill>
                            <a:schemeClr val="dk2"/>
                          </a:solidFill>
                        </a:rPr>
                        <a:t>2</a:t>
                      </a:r>
                      <a:r>
                        <a:rPr lang="da" sz="1000">
                          <a:solidFill>
                            <a:schemeClr val="dk2"/>
                          </a:solidFill>
                        </a:rPr>
                        <a:t>] </a:t>
                      </a:r>
                      <a:endParaRPr sz="1000">
                        <a:solidFill>
                          <a:schemeClr val="dk2"/>
                        </a:solidFill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da" sz="10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A</a:t>
                      </a:r>
                      <a:r>
                        <a:rPr lang="da" sz="10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 =tværsnitsarealet i bolten [mm</a:t>
                      </a:r>
                      <a:r>
                        <a:rPr baseline="30000" lang="da" sz="10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2</a:t>
                      </a:r>
                      <a:r>
                        <a:rPr lang="da" sz="10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]</a:t>
                      </a:r>
                      <a:endParaRPr sz="1000">
                        <a:solidFill>
                          <a:srgbClr val="4D5156"/>
                        </a:solidFill>
                        <a:highlight>
                          <a:schemeClr val="lt1"/>
                        </a:highlight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da" sz="10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f</a:t>
                      </a:r>
                      <a:r>
                        <a:rPr baseline="-25000" lang="da" sz="10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yd</a:t>
                      </a:r>
                      <a:r>
                        <a:rPr lang="da" sz="10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 = Regningsmæssig styrketal [N/mm</a:t>
                      </a:r>
                      <a:r>
                        <a:rPr baseline="30000" lang="da" sz="10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2</a:t>
                      </a:r>
                      <a:r>
                        <a:rPr lang="da" sz="10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]</a:t>
                      </a:r>
                      <a:endParaRPr sz="1000">
                        <a:solidFill>
                          <a:srgbClr val="4D5156"/>
                        </a:solidFill>
                        <a:highlight>
                          <a:schemeClr val="lt1"/>
                        </a:highlight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da" sz="10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C = 1 </a:t>
                      </a:r>
                      <a:r>
                        <a:rPr lang="da" sz="10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for</a:t>
                      </a:r>
                      <a:r>
                        <a:rPr lang="da" sz="10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 almindelige bolte 0.8 for pasbolte og nitter</a:t>
                      </a:r>
                      <a:endParaRPr sz="1000">
                        <a:solidFill>
                          <a:srgbClr val="4D5156"/>
                        </a:solidFill>
                        <a:highlight>
                          <a:schemeClr val="lt1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198" name="Google Shape;198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53950" y="4142551"/>
            <a:ext cx="4542599" cy="613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3356825"/>
            <a:ext cx="2265775" cy="1152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7"/>
          <p:cNvSpPr txBox="1"/>
          <p:nvPr>
            <p:ph type="ctrTitle"/>
          </p:nvPr>
        </p:nvSpPr>
        <p:spPr>
          <a:xfrm>
            <a:off x="311700" y="-928675"/>
            <a:ext cx="8520600" cy="1518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da" sz="3480"/>
              <a:t>Regneeksempel</a:t>
            </a:r>
            <a:r>
              <a:rPr lang="da" sz="3480"/>
              <a:t> </a:t>
            </a:r>
            <a:r>
              <a:rPr lang="da" sz="3480"/>
              <a:t>forskydningsspænding</a:t>
            </a:r>
            <a:endParaRPr sz="3480"/>
          </a:p>
        </p:txBody>
      </p:sp>
      <p:pic>
        <p:nvPicPr>
          <p:cNvPr id="205" name="Google Shape;20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448" y="3041550"/>
            <a:ext cx="2855375" cy="12363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06" name="Google Shape;206;p27"/>
          <p:cNvGraphicFramePr/>
          <p:nvPr/>
        </p:nvGraphicFramePr>
        <p:xfrm>
          <a:off x="5789575" y="4772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{FD1E95D4-DCCD-474D-924B-E2CB92BF3BD5}</a:tableStyleId>
              </a:tblPr>
              <a:tblGrid>
                <a:gridCol w="3354425"/>
              </a:tblGrid>
              <a:tr h="1518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da" sz="1000">
                          <a:solidFill>
                            <a:schemeClr val="dk2"/>
                          </a:solidFill>
                        </a:rPr>
                        <a:t>Tau = Forskydningsspænding [N/mm</a:t>
                      </a:r>
                      <a:r>
                        <a:rPr baseline="30000" lang="da" sz="1000">
                          <a:solidFill>
                            <a:schemeClr val="dk2"/>
                          </a:solidFill>
                        </a:rPr>
                        <a:t>2</a:t>
                      </a:r>
                      <a:r>
                        <a:rPr lang="da" sz="1000">
                          <a:solidFill>
                            <a:schemeClr val="dk2"/>
                          </a:solidFill>
                        </a:rPr>
                        <a:t>]</a:t>
                      </a:r>
                      <a:endParaRPr sz="1000">
                        <a:solidFill>
                          <a:schemeClr val="dk2"/>
                        </a:solidFill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da" sz="1000">
                          <a:solidFill>
                            <a:schemeClr val="dk2"/>
                          </a:solidFill>
                        </a:rPr>
                        <a:t>F = kraft pr bolt [mm</a:t>
                      </a:r>
                      <a:r>
                        <a:rPr baseline="30000" lang="da" sz="1000">
                          <a:solidFill>
                            <a:schemeClr val="dk2"/>
                          </a:solidFill>
                        </a:rPr>
                        <a:t>2</a:t>
                      </a:r>
                      <a:r>
                        <a:rPr lang="da" sz="1000">
                          <a:solidFill>
                            <a:schemeClr val="dk2"/>
                          </a:solidFill>
                        </a:rPr>
                        <a:t>] </a:t>
                      </a:r>
                      <a:endParaRPr sz="1000">
                        <a:solidFill>
                          <a:schemeClr val="dk2"/>
                        </a:solidFill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da" sz="10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A =tværsnitsarealet i bolten [mm</a:t>
                      </a:r>
                      <a:r>
                        <a:rPr baseline="30000" lang="da" sz="10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2</a:t>
                      </a:r>
                      <a:r>
                        <a:rPr lang="da" sz="10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]</a:t>
                      </a:r>
                      <a:endParaRPr sz="1000">
                        <a:solidFill>
                          <a:srgbClr val="4D5156"/>
                        </a:solidFill>
                        <a:highlight>
                          <a:schemeClr val="lt1"/>
                        </a:highlight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da" sz="10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f</a:t>
                      </a:r>
                      <a:r>
                        <a:rPr baseline="-25000" lang="da" sz="10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yd</a:t>
                      </a:r>
                      <a:r>
                        <a:rPr lang="da" sz="10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 = Regningsmæssig styrketal [N/mm</a:t>
                      </a:r>
                      <a:r>
                        <a:rPr baseline="30000" lang="da" sz="10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2</a:t>
                      </a:r>
                      <a:r>
                        <a:rPr lang="da" sz="10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]</a:t>
                      </a:r>
                      <a:endParaRPr sz="1000">
                        <a:solidFill>
                          <a:srgbClr val="4D5156"/>
                        </a:solidFill>
                        <a:highlight>
                          <a:schemeClr val="lt1"/>
                        </a:highlight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da" sz="10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C = 1 for almindelige bolte 0.8 for pasbolte og nitter</a:t>
                      </a:r>
                      <a:endParaRPr sz="1000">
                        <a:solidFill>
                          <a:srgbClr val="4D5156"/>
                        </a:solidFill>
                        <a:highlight>
                          <a:schemeClr val="lt1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207" name="Google Shape;207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88619" y="2999650"/>
            <a:ext cx="2855381" cy="1452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70950" y="3111250"/>
            <a:ext cx="1628502" cy="1927776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27"/>
          <p:cNvSpPr txBox="1"/>
          <p:nvPr>
            <p:ph idx="1" type="subTitle"/>
          </p:nvPr>
        </p:nvSpPr>
        <p:spPr>
          <a:xfrm>
            <a:off x="357975" y="780975"/>
            <a:ext cx="8520600" cy="119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/>
              <a:t>Et stålprofil er hængt på en væg med en m8 4.6 pasbolt</a:t>
            </a:r>
            <a:endParaRPr sz="1000"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-"/>
            </a:pPr>
            <a:r>
              <a:rPr lang="da" sz="1000"/>
              <a:t>Profilet vejer 30 kg 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/>
              <a:t>Kan bolten holde profilet?</a:t>
            </a:r>
            <a:endParaRPr sz="1000"/>
          </a:p>
        </p:txBody>
      </p:sp>
      <p:pic>
        <p:nvPicPr>
          <p:cNvPr id="210" name="Google Shape;210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1693" y="2698200"/>
            <a:ext cx="1828099" cy="46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2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11693" y="1870550"/>
            <a:ext cx="2562041" cy="759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8"/>
          <p:cNvSpPr txBox="1"/>
          <p:nvPr>
            <p:ph type="ctrTitle"/>
          </p:nvPr>
        </p:nvSpPr>
        <p:spPr>
          <a:xfrm>
            <a:off x="311700" y="-928675"/>
            <a:ext cx="8520600" cy="1518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da" sz="3480"/>
              <a:t>Regneeksempel forskydningsspænding</a:t>
            </a:r>
            <a:endParaRPr sz="3480"/>
          </a:p>
        </p:txBody>
      </p:sp>
      <p:pic>
        <p:nvPicPr>
          <p:cNvPr id="217" name="Google Shape;21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448" y="3041550"/>
            <a:ext cx="2855375" cy="12363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18" name="Google Shape;218;p28"/>
          <p:cNvGraphicFramePr/>
          <p:nvPr/>
        </p:nvGraphicFramePr>
        <p:xfrm>
          <a:off x="5789575" y="4772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{FD1E95D4-DCCD-474D-924B-E2CB92BF3BD5}</a:tableStyleId>
              </a:tblPr>
              <a:tblGrid>
                <a:gridCol w="3354425"/>
              </a:tblGrid>
              <a:tr h="1518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da" sz="1000">
                          <a:solidFill>
                            <a:schemeClr val="dk2"/>
                          </a:solidFill>
                        </a:rPr>
                        <a:t>Tau = Forskydningsspænding [N/mm</a:t>
                      </a:r>
                      <a:r>
                        <a:rPr baseline="30000" lang="da" sz="1000">
                          <a:solidFill>
                            <a:schemeClr val="dk2"/>
                          </a:solidFill>
                        </a:rPr>
                        <a:t>2</a:t>
                      </a:r>
                      <a:r>
                        <a:rPr lang="da" sz="1000">
                          <a:solidFill>
                            <a:schemeClr val="dk2"/>
                          </a:solidFill>
                        </a:rPr>
                        <a:t>]</a:t>
                      </a:r>
                      <a:endParaRPr sz="1000">
                        <a:solidFill>
                          <a:schemeClr val="dk2"/>
                        </a:solidFill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da" sz="1000">
                          <a:solidFill>
                            <a:schemeClr val="dk2"/>
                          </a:solidFill>
                        </a:rPr>
                        <a:t>F = kraft pr bolt [mm</a:t>
                      </a:r>
                      <a:r>
                        <a:rPr baseline="30000" lang="da" sz="1000">
                          <a:solidFill>
                            <a:schemeClr val="dk2"/>
                          </a:solidFill>
                        </a:rPr>
                        <a:t>2</a:t>
                      </a:r>
                      <a:r>
                        <a:rPr lang="da" sz="1000">
                          <a:solidFill>
                            <a:schemeClr val="dk2"/>
                          </a:solidFill>
                        </a:rPr>
                        <a:t>] </a:t>
                      </a:r>
                      <a:endParaRPr sz="1000">
                        <a:solidFill>
                          <a:schemeClr val="dk2"/>
                        </a:solidFill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da" sz="10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A =tværsnitsarealet i bolten [mm</a:t>
                      </a:r>
                      <a:r>
                        <a:rPr baseline="30000" lang="da" sz="10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2</a:t>
                      </a:r>
                      <a:r>
                        <a:rPr lang="da" sz="10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]</a:t>
                      </a:r>
                      <a:endParaRPr sz="1000">
                        <a:solidFill>
                          <a:srgbClr val="4D5156"/>
                        </a:solidFill>
                        <a:highlight>
                          <a:schemeClr val="lt1"/>
                        </a:highlight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da" sz="10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f</a:t>
                      </a:r>
                      <a:r>
                        <a:rPr baseline="-25000" lang="da" sz="10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yd</a:t>
                      </a:r>
                      <a:r>
                        <a:rPr lang="da" sz="10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 = Regningsmæssig styrketal [N/mm</a:t>
                      </a:r>
                      <a:r>
                        <a:rPr baseline="30000" lang="da" sz="10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2</a:t>
                      </a:r>
                      <a:r>
                        <a:rPr lang="da" sz="10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]</a:t>
                      </a:r>
                      <a:endParaRPr sz="1000">
                        <a:solidFill>
                          <a:srgbClr val="4D5156"/>
                        </a:solidFill>
                        <a:highlight>
                          <a:schemeClr val="lt1"/>
                        </a:highlight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da" sz="10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C = 1 for almindelige bolte 0.8 for pasbolte og nitter</a:t>
                      </a:r>
                      <a:endParaRPr sz="1000">
                        <a:solidFill>
                          <a:srgbClr val="4D5156"/>
                        </a:solidFill>
                        <a:highlight>
                          <a:schemeClr val="lt1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219" name="Google Shape;219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97674" y="2784200"/>
            <a:ext cx="4063625" cy="2066950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28"/>
          <p:cNvSpPr txBox="1"/>
          <p:nvPr>
            <p:ph idx="1" type="subTitle"/>
          </p:nvPr>
        </p:nvSpPr>
        <p:spPr>
          <a:xfrm>
            <a:off x="357975" y="780975"/>
            <a:ext cx="8520600" cy="119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/>
              <a:t>Et stålprofil er hængt på en væg med en m8 4.6 pasbolt</a:t>
            </a:r>
            <a:endParaRPr sz="1000"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-"/>
            </a:pPr>
            <a:r>
              <a:rPr lang="da" sz="1000"/>
              <a:t>Profilet vejer 30 kg 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/>
              <a:t>Kan bolten holde profilet?</a:t>
            </a:r>
            <a:endParaRPr sz="1000"/>
          </a:p>
        </p:txBody>
      </p:sp>
      <p:pic>
        <p:nvPicPr>
          <p:cNvPr id="221" name="Google Shape;221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1693" y="2698200"/>
            <a:ext cx="1828099" cy="46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1693" y="1870550"/>
            <a:ext cx="2562041" cy="759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9"/>
          <p:cNvSpPr txBox="1"/>
          <p:nvPr>
            <p:ph type="ctrTitle"/>
          </p:nvPr>
        </p:nvSpPr>
        <p:spPr>
          <a:xfrm>
            <a:off x="311700" y="-928675"/>
            <a:ext cx="8520600" cy="1518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da" sz="3480"/>
              <a:t>Regneeksempel forskydningsspænding</a:t>
            </a:r>
            <a:endParaRPr sz="3480"/>
          </a:p>
        </p:txBody>
      </p:sp>
      <p:pic>
        <p:nvPicPr>
          <p:cNvPr id="228" name="Google Shape;22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448" y="3041550"/>
            <a:ext cx="2855375" cy="12363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29" name="Google Shape;229;p29"/>
          <p:cNvGraphicFramePr/>
          <p:nvPr/>
        </p:nvGraphicFramePr>
        <p:xfrm>
          <a:off x="5789575" y="4772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{FD1E95D4-DCCD-474D-924B-E2CB92BF3BD5}</a:tableStyleId>
              </a:tblPr>
              <a:tblGrid>
                <a:gridCol w="3354425"/>
              </a:tblGrid>
              <a:tr h="1518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da" sz="1000">
                          <a:solidFill>
                            <a:schemeClr val="dk2"/>
                          </a:solidFill>
                        </a:rPr>
                        <a:t>Tau = Forskydningsspænding [N/mm</a:t>
                      </a:r>
                      <a:r>
                        <a:rPr baseline="30000" lang="da" sz="1000">
                          <a:solidFill>
                            <a:schemeClr val="dk2"/>
                          </a:solidFill>
                        </a:rPr>
                        <a:t>2</a:t>
                      </a:r>
                      <a:r>
                        <a:rPr lang="da" sz="1000">
                          <a:solidFill>
                            <a:schemeClr val="dk2"/>
                          </a:solidFill>
                        </a:rPr>
                        <a:t>]</a:t>
                      </a:r>
                      <a:endParaRPr sz="1000">
                        <a:solidFill>
                          <a:schemeClr val="dk2"/>
                        </a:solidFill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da" sz="1000">
                          <a:solidFill>
                            <a:schemeClr val="dk2"/>
                          </a:solidFill>
                        </a:rPr>
                        <a:t>F = kraft pr bolt [mm</a:t>
                      </a:r>
                      <a:r>
                        <a:rPr baseline="30000" lang="da" sz="1000">
                          <a:solidFill>
                            <a:schemeClr val="dk2"/>
                          </a:solidFill>
                        </a:rPr>
                        <a:t>2</a:t>
                      </a:r>
                      <a:r>
                        <a:rPr lang="da" sz="1000">
                          <a:solidFill>
                            <a:schemeClr val="dk2"/>
                          </a:solidFill>
                        </a:rPr>
                        <a:t>] </a:t>
                      </a:r>
                      <a:endParaRPr sz="1000">
                        <a:solidFill>
                          <a:schemeClr val="dk2"/>
                        </a:solidFill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da" sz="10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A =tværsnitsarealet i bolten [mm</a:t>
                      </a:r>
                      <a:r>
                        <a:rPr baseline="30000" lang="da" sz="10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2</a:t>
                      </a:r>
                      <a:r>
                        <a:rPr lang="da" sz="10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]</a:t>
                      </a:r>
                      <a:endParaRPr sz="1000">
                        <a:solidFill>
                          <a:srgbClr val="4D5156"/>
                        </a:solidFill>
                        <a:highlight>
                          <a:schemeClr val="lt1"/>
                        </a:highlight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da" sz="10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f</a:t>
                      </a:r>
                      <a:r>
                        <a:rPr baseline="-25000" lang="da" sz="10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yd</a:t>
                      </a:r>
                      <a:r>
                        <a:rPr lang="da" sz="10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 = Regningsmæssig styrketal [N/mm</a:t>
                      </a:r>
                      <a:r>
                        <a:rPr baseline="30000" lang="da" sz="10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2</a:t>
                      </a:r>
                      <a:r>
                        <a:rPr lang="da" sz="10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]</a:t>
                      </a:r>
                      <a:endParaRPr sz="1000">
                        <a:solidFill>
                          <a:srgbClr val="4D5156"/>
                        </a:solidFill>
                        <a:highlight>
                          <a:schemeClr val="lt1"/>
                        </a:highlight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da" sz="10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C = 1 for almindelige bolte 0.8 for pasbolte og nitter</a:t>
                      </a:r>
                      <a:endParaRPr sz="1000">
                        <a:solidFill>
                          <a:srgbClr val="4D5156"/>
                        </a:solidFill>
                        <a:highlight>
                          <a:schemeClr val="lt1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230" name="Google Shape;230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07790" y="1295375"/>
            <a:ext cx="2351537" cy="1196100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29"/>
          <p:cNvSpPr txBox="1"/>
          <p:nvPr>
            <p:ph idx="1" type="subTitle"/>
          </p:nvPr>
        </p:nvSpPr>
        <p:spPr>
          <a:xfrm>
            <a:off x="357975" y="780975"/>
            <a:ext cx="8520600" cy="119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/>
              <a:t>Et stålprofil er hængt på en væg med en m8 4.6 pasbolt</a:t>
            </a:r>
            <a:endParaRPr sz="1000"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-"/>
            </a:pPr>
            <a:r>
              <a:rPr lang="da" sz="1000"/>
              <a:t>Profilet vejer 30 kg 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/>
              <a:t>Kan bolten holde profilet?</a:t>
            </a:r>
            <a:endParaRPr sz="1000"/>
          </a:p>
        </p:txBody>
      </p:sp>
      <p:pic>
        <p:nvPicPr>
          <p:cNvPr id="232" name="Google Shape;232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1693" y="2698200"/>
            <a:ext cx="1828099" cy="46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1693" y="1870550"/>
            <a:ext cx="2562041" cy="75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583851" y="2664728"/>
            <a:ext cx="4352075" cy="2110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0"/>
          <p:cNvSpPr txBox="1"/>
          <p:nvPr>
            <p:ph type="ctrTitle"/>
          </p:nvPr>
        </p:nvSpPr>
        <p:spPr>
          <a:xfrm>
            <a:off x="311700" y="0"/>
            <a:ext cx="8520600" cy="90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Bøjespænding </a:t>
            </a:r>
            <a:endParaRPr/>
          </a:p>
        </p:txBody>
      </p:sp>
      <p:sp>
        <p:nvSpPr>
          <p:cNvPr id="240" name="Google Shape;240;p30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1" name="Google Shape;241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371650"/>
            <a:ext cx="3972051" cy="2654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30"/>
          <p:cNvPicPr preferRelativeResize="0"/>
          <p:nvPr/>
        </p:nvPicPr>
        <p:blipFill rotWithShape="1">
          <a:blip r:embed="rId4">
            <a:alphaModFix/>
          </a:blip>
          <a:srcRect b="0" l="3900" r="-3899" t="0"/>
          <a:stretch/>
        </p:blipFill>
        <p:spPr>
          <a:xfrm>
            <a:off x="4655025" y="1370974"/>
            <a:ext cx="3972050" cy="2659089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30"/>
          <p:cNvSpPr txBox="1"/>
          <p:nvPr>
            <p:ph idx="1" type="subTitle"/>
          </p:nvPr>
        </p:nvSpPr>
        <p:spPr>
          <a:xfrm>
            <a:off x="2727475" y="786600"/>
            <a:ext cx="6291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202-205 Maskinbogen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1"/>
          <p:cNvSpPr txBox="1"/>
          <p:nvPr>
            <p:ph type="ctrTitle"/>
          </p:nvPr>
        </p:nvSpPr>
        <p:spPr>
          <a:xfrm>
            <a:off x="311700" y="0"/>
            <a:ext cx="8520600" cy="90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Bøjespænding </a:t>
            </a:r>
            <a:endParaRPr/>
          </a:p>
        </p:txBody>
      </p:sp>
      <p:pic>
        <p:nvPicPr>
          <p:cNvPr id="249" name="Google Shape;249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982145"/>
            <a:ext cx="4052807" cy="24185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987150"/>
            <a:ext cx="3409325" cy="711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31"/>
          <p:cNvPicPr preferRelativeResize="0"/>
          <p:nvPr/>
        </p:nvPicPr>
        <p:blipFill rotWithShape="1">
          <a:blip r:embed="rId5">
            <a:alphaModFix/>
          </a:blip>
          <a:srcRect b="32526" l="0" r="0" t="28677"/>
          <a:stretch/>
        </p:blipFill>
        <p:spPr>
          <a:xfrm>
            <a:off x="4632350" y="2749398"/>
            <a:ext cx="4259176" cy="22031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52" name="Google Shape;252;p31"/>
          <p:cNvGraphicFramePr/>
          <p:nvPr/>
        </p:nvGraphicFramePr>
        <p:xfrm>
          <a:off x="4884825" y="1038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{FD1E95D4-DCCD-474D-924B-E2CB92BF3BD5}</a:tableStyleId>
              </a:tblPr>
              <a:tblGrid>
                <a:gridCol w="39323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da" sz="1200">
                          <a:solidFill>
                            <a:schemeClr val="dk2"/>
                          </a:solidFill>
                        </a:rPr>
                        <a:t>M = BøjningsMoment [Nmm]</a:t>
                      </a:r>
                      <a:endParaRPr sz="1200">
                        <a:solidFill>
                          <a:schemeClr val="dk2"/>
                        </a:solidFill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da" sz="1200">
                          <a:solidFill>
                            <a:schemeClr val="dk2"/>
                          </a:solidFill>
                        </a:rPr>
                        <a:t>W = Aksiale modstandsmoment [mm</a:t>
                      </a:r>
                      <a:r>
                        <a:rPr baseline="30000" lang="da" sz="1200">
                          <a:solidFill>
                            <a:schemeClr val="dk2"/>
                          </a:solidFill>
                        </a:rPr>
                        <a:t>3</a:t>
                      </a:r>
                      <a:r>
                        <a:rPr lang="da" sz="1200">
                          <a:solidFill>
                            <a:schemeClr val="dk2"/>
                          </a:solidFill>
                        </a:rPr>
                        <a:t>]</a:t>
                      </a:r>
                      <a:endParaRPr sz="1200">
                        <a:solidFill>
                          <a:schemeClr val="dk2"/>
                        </a:solidFill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da" sz="12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σ</a:t>
                      </a:r>
                      <a:r>
                        <a:rPr baseline="-25000" lang="da" sz="12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b</a:t>
                      </a:r>
                      <a:r>
                        <a:rPr lang="da" sz="12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 = Bøjningsspænding [N/mm</a:t>
                      </a:r>
                      <a:r>
                        <a:rPr baseline="30000" lang="da" sz="12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2</a:t>
                      </a:r>
                      <a:r>
                        <a:rPr lang="da" sz="12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]</a:t>
                      </a:r>
                      <a:endParaRPr sz="1200">
                        <a:solidFill>
                          <a:srgbClr val="4D5156"/>
                        </a:solidFill>
                        <a:highlight>
                          <a:schemeClr val="lt1"/>
                        </a:highlight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da" sz="12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σ</a:t>
                      </a:r>
                      <a:r>
                        <a:rPr baseline="-25000" lang="da" sz="12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b tilladelig</a:t>
                      </a:r>
                      <a:r>
                        <a:rPr lang="da" sz="12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= Den tilladte Bøjespænding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2"/>
          <p:cNvSpPr txBox="1"/>
          <p:nvPr>
            <p:ph type="ctrTitle"/>
          </p:nvPr>
        </p:nvSpPr>
        <p:spPr>
          <a:xfrm>
            <a:off x="311708" y="-1104400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Regne eksempel</a:t>
            </a:r>
            <a:endParaRPr/>
          </a:p>
        </p:txBody>
      </p:sp>
      <p:pic>
        <p:nvPicPr>
          <p:cNvPr id="258" name="Google Shape;258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15325" y="1219325"/>
            <a:ext cx="2335350" cy="84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32"/>
          <p:cNvPicPr preferRelativeResize="0"/>
          <p:nvPr/>
        </p:nvPicPr>
        <p:blipFill rotWithShape="1">
          <a:blip r:embed="rId4">
            <a:alphaModFix/>
          </a:blip>
          <a:srcRect b="0" l="3900" r="-3899" t="0"/>
          <a:stretch/>
        </p:blipFill>
        <p:spPr>
          <a:xfrm>
            <a:off x="7141027" y="90825"/>
            <a:ext cx="1563628" cy="1046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4750" y="4148625"/>
            <a:ext cx="2704526" cy="60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9075" y="3341750"/>
            <a:ext cx="3409325" cy="711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32"/>
          <p:cNvPicPr preferRelativeResize="0"/>
          <p:nvPr/>
        </p:nvPicPr>
        <p:blipFill rotWithShape="1">
          <a:blip r:embed="rId7">
            <a:alphaModFix/>
          </a:blip>
          <a:srcRect b="31600" l="0" r="0" t="28676"/>
          <a:stretch/>
        </p:blipFill>
        <p:spPr>
          <a:xfrm>
            <a:off x="4304100" y="2887598"/>
            <a:ext cx="4259176" cy="2255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3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64743" y="2113000"/>
            <a:ext cx="1828099" cy="46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3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64750" y="2798263"/>
            <a:ext cx="1828100" cy="448031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32"/>
          <p:cNvSpPr txBox="1"/>
          <p:nvPr>
            <p:ph idx="1" type="subTitle"/>
          </p:nvPr>
        </p:nvSpPr>
        <p:spPr>
          <a:xfrm>
            <a:off x="419075" y="869875"/>
            <a:ext cx="8520600" cy="119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/>
              <a:t>En trike skal have dimensioneret sin trækaksel</a:t>
            </a:r>
            <a:endParaRPr sz="1000"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-"/>
            </a:pPr>
            <a:r>
              <a:rPr lang="da" sz="1000"/>
              <a:t>Trikens vægt med passager er 200 Kg</a:t>
            </a:r>
            <a:endParaRPr sz="1000"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-"/>
            </a:pPr>
            <a:r>
              <a:rPr lang="da" sz="1000"/>
              <a:t>Afstanden fra hjul til leje er 100 mm</a:t>
            </a:r>
            <a:endParaRPr sz="1000"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-"/>
            </a:pPr>
            <a:r>
              <a:rPr lang="da" sz="1000"/>
              <a:t>akslen har et 6 mm hul, som går gennem</a:t>
            </a:r>
            <a:endParaRPr sz="1000"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-"/>
            </a:pPr>
            <a:r>
              <a:rPr lang="da" sz="1000"/>
              <a:t>Træk akslen produceres i s235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/>
              <a:t>Beregn akseldiameter</a:t>
            </a:r>
            <a:endParaRPr sz="10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3"/>
          <p:cNvSpPr txBox="1"/>
          <p:nvPr>
            <p:ph type="ctrTitle"/>
          </p:nvPr>
        </p:nvSpPr>
        <p:spPr>
          <a:xfrm>
            <a:off x="311708" y="-1104400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Regneeksempel</a:t>
            </a:r>
            <a:endParaRPr/>
          </a:p>
        </p:txBody>
      </p:sp>
      <p:pic>
        <p:nvPicPr>
          <p:cNvPr id="271" name="Google Shape;271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15325" y="1219325"/>
            <a:ext cx="2335350" cy="846575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33"/>
          <p:cNvSpPr txBox="1"/>
          <p:nvPr>
            <p:ph idx="1" type="subTitle"/>
          </p:nvPr>
        </p:nvSpPr>
        <p:spPr>
          <a:xfrm>
            <a:off x="419075" y="948200"/>
            <a:ext cx="8520600" cy="84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/>
              <a:t>En trike skal have dimensioneret sin </a:t>
            </a:r>
            <a:r>
              <a:rPr lang="da" sz="1000"/>
              <a:t>trækaksel</a:t>
            </a:r>
            <a:endParaRPr sz="1000"/>
          </a:p>
          <a:p>
            <a:pPr indent="-28257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da" sz="1000"/>
              <a:t>Trikens vægt med passager er </a:t>
            </a:r>
            <a:r>
              <a:rPr lang="da" sz="1000"/>
              <a:t>200 Kg</a:t>
            </a:r>
            <a:endParaRPr sz="1000"/>
          </a:p>
          <a:p>
            <a:pPr indent="-28257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da" sz="1000"/>
              <a:t>Afstanden fra hjul til leje er 100 mm</a:t>
            </a:r>
            <a:endParaRPr sz="1000"/>
          </a:p>
          <a:p>
            <a:pPr indent="-28257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da" sz="1000"/>
              <a:t>akslen har et 6 mm hul, som går gennem</a:t>
            </a:r>
            <a:endParaRPr sz="1000"/>
          </a:p>
          <a:p>
            <a:pPr indent="-28257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da" sz="1000"/>
              <a:t>Træk akslen produceres i s235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/>
              <a:t>Beregn akseldiameter</a:t>
            </a:r>
            <a:endParaRPr sz="1000"/>
          </a:p>
        </p:txBody>
      </p:sp>
      <p:pic>
        <p:nvPicPr>
          <p:cNvPr id="273" name="Google Shape;273;p33"/>
          <p:cNvPicPr preferRelativeResize="0"/>
          <p:nvPr/>
        </p:nvPicPr>
        <p:blipFill rotWithShape="1">
          <a:blip r:embed="rId4">
            <a:alphaModFix/>
          </a:blip>
          <a:srcRect b="0" l="3900" r="-3899" t="0"/>
          <a:stretch/>
        </p:blipFill>
        <p:spPr>
          <a:xfrm>
            <a:off x="7141027" y="90825"/>
            <a:ext cx="1563628" cy="1046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9075" y="3080675"/>
            <a:ext cx="1878425" cy="42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9075" y="2542400"/>
            <a:ext cx="2024625" cy="42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33"/>
          <p:cNvPicPr preferRelativeResize="0"/>
          <p:nvPr/>
        </p:nvPicPr>
        <p:blipFill rotWithShape="1">
          <a:blip r:embed="rId7">
            <a:alphaModFix/>
          </a:blip>
          <a:srcRect b="32468" l="0" r="0" t="28675"/>
          <a:stretch/>
        </p:blipFill>
        <p:spPr>
          <a:xfrm>
            <a:off x="311700" y="3618952"/>
            <a:ext cx="2611626" cy="135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3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19075" y="1716475"/>
            <a:ext cx="940396" cy="2935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3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19079" y="2145862"/>
            <a:ext cx="940396" cy="280737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33"/>
          <p:cNvSpPr txBox="1"/>
          <p:nvPr/>
        </p:nvSpPr>
        <p:spPr>
          <a:xfrm>
            <a:off x="3261700" y="1219325"/>
            <a:ext cx="3315900" cy="194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280" name="Google Shape;280;p3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354750" y="1250150"/>
            <a:ext cx="2859750" cy="2301925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33"/>
          <p:cNvSpPr txBox="1"/>
          <p:nvPr/>
        </p:nvSpPr>
        <p:spPr>
          <a:xfrm>
            <a:off x="6184800" y="3161825"/>
            <a:ext cx="2647500" cy="67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 sz="1300">
                <a:solidFill>
                  <a:schemeClr val="dk2"/>
                </a:solidFill>
              </a:rPr>
              <a:t>mm</a:t>
            </a:r>
            <a:endParaRPr sz="1300">
              <a:solidFill>
                <a:schemeClr val="dk2"/>
              </a:solidFill>
            </a:endParaRPr>
          </a:p>
        </p:txBody>
      </p:sp>
      <p:cxnSp>
        <p:nvCxnSpPr>
          <p:cNvPr id="282" name="Google Shape;282;p33"/>
          <p:cNvCxnSpPr/>
          <p:nvPr/>
        </p:nvCxnSpPr>
        <p:spPr>
          <a:xfrm>
            <a:off x="5068550" y="1963175"/>
            <a:ext cx="404100" cy="538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3" name="Google Shape;283;p33"/>
          <p:cNvCxnSpPr/>
          <p:nvPr/>
        </p:nvCxnSpPr>
        <p:spPr>
          <a:xfrm flipH="1">
            <a:off x="5001075" y="1963175"/>
            <a:ext cx="496800" cy="480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84" name="Google Shape;284;p33"/>
          <p:cNvSpPr txBox="1"/>
          <p:nvPr/>
        </p:nvSpPr>
        <p:spPr>
          <a:xfrm>
            <a:off x="5422100" y="2003325"/>
            <a:ext cx="3669600" cy="56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 sz="1800">
                <a:solidFill>
                  <a:schemeClr val="dk2"/>
                </a:solidFill>
              </a:rPr>
              <a:t>Nmm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4"/>
          <p:cNvSpPr txBox="1"/>
          <p:nvPr>
            <p:ph type="ctrTitle"/>
          </p:nvPr>
        </p:nvSpPr>
        <p:spPr>
          <a:xfrm>
            <a:off x="311700" y="73425"/>
            <a:ext cx="8520600" cy="101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Torsions</a:t>
            </a:r>
            <a:r>
              <a:rPr lang="da"/>
              <a:t>spænding</a:t>
            </a:r>
            <a:endParaRPr/>
          </a:p>
        </p:txBody>
      </p:sp>
      <p:sp>
        <p:nvSpPr>
          <p:cNvPr id="290" name="Google Shape;290;p34"/>
          <p:cNvSpPr txBox="1"/>
          <p:nvPr>
            <p:ph idx="1" type="subTitle"/>
          </p:nvPr>
        </p:nvSpPr>
        <p:spPr>
          <a:xfrm>
            <a:off x="1426200" y="1029400"/>
            <a:ext cx="6291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s176-178 og 202-208 Maskinbogen</a:t>
            </a:r>
            <a:endParaRPr/>
          </a:p>
        </p:txBody>
      </p:sp>
      <p:pic>
        <p:nvPicPr>
          <p:cNvPr id="291" name="Google Shape;291;p34"/>
          <p:cNvPicPr preferRelativeResize="0"/>
          <p:nvPr/>
        </p:nvPicPr>
        <p:blipFill rotWithShape="1">
          <a:blip r:embed="rId3">
            <a:alphaModFix/>
          </a:blip>
          <a:srcRect b="0" l="635" r="0" t="0"/>
          <a:stretch/>
        </p:blipFill>
        <p:spPr>
          <a:xfrm>
            <a:off x="798475" y="1612550"/>
            <a:ext cx="7547051" cy="2998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3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3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98" name="Google Shape;298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563" y="385675"/>
            <a:ext cx="7928875" cy="428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36"/>
          <p:cNvSpPr txBox="1"/>
          <p:nvPr>
            <p:ph type="ctrTitle"/>
          </p:nvPr>
        </p:nvSpPr>
        <p:spPr>
          <a:xfrm>
            <a:off x="311700" y="242800"/>
            <a:ext cx="8520600" cy="905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Hvad er </a:t>
            </a:r>
            <a:r>
              <a:rPr lang="da"/>
              <a:t>Torsionsspænding</a:t>
            </a:r>
            <a:r>
              <a:rPr lang="da"/>
              <a:t>?</a:t>
            </a:r>
            <a:endParaRPr/>
          </a:p>
        </p:txBody>
      </p:sp>
      <p:pic>
        <p:nvPicPr>
          <p:cNvPr id="304" name="Google Shape;304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5072" y="1261100"/>
            <a:ext cx="5219300" cy="732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35750" y="2438725"/>
            <a:ext cx="3268700" cy="1933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1700" y="2888075"/>
            <a:ext cx="1846975" cy="1034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35475" y="1343675"/>
            <a:ext cx="2587450" cy="544725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p36"/>
          <p:cNvSpPr txBox="1"/>
          <p:nvPr/>
        </p:nvSpPr>
        <p:spPr>
          <a:xfrm>
            <a:off x="6120450" y="2666200"/>
            <a:ext cx="18900" cy="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graphicFrame>
        <p:nvGraphicFramePr>
          <p:cNvPr id="309" name="Google Shape;309;p36"/>
          <p:cNvGraphicFramePr/>
          <p:nvPr/>
        </p:nvGraphicFramePr>
        <p:xfrm>
          <a:off x="6020700" y="1343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{FD1E95D4-DCCD-474D-924B-E2CB92BF3BD5}</a:tableStyleId>
              </a:tblPr>
              <a:tblGrid>
                <a:gridCol w="2948600"/>
              </a:tblGrid>
              <a:tr h="3389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" sz="1200">
                          <a:solidFill>
                            <a:schemeClr val="dk2"/>
                          </a:solidFill>
                        </a:rPr>
                        <a:t>T = Torsionsmoment [Nmm]</a:t>
                      </a:r>
                      <a:endParaRPr sz="1200">
                        <a:solidFill>
                          <a:schemeClr val="dk2"/>
                        </a:solidFill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" sz="1200">
                          <a:solidFill>
                            <a:schemeClr val="dk2"/>
                          </a:solidFill>
                        </a:rPr>
                        <a:t>F = Kraft [N]</a:t>
                      </a:r>
                      <a:endParaRPr sz="1200">
                        <a:solidFill>
                          <a:schemeClr val="dk2"/>
                        </a:solidFill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" sz="1200">
                          <a:solidFill>
                            <a:schemeClr val="dk2"/>
                          </a:solidFill>
                        </a:rPr>
                        <a:t>a = arm [mm]</a:t>
                      </a:r>
                      <a:endParaRPr sz="1200">
                        <a:solidFill>
                          <a:schemeClr val="dk2"/>
                        </a:solidFill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" sz="1200">
                          <a:solidFill>
                            <a:schemeClr val="dk2"/>
                          </a:solidFill>
                        </a:rPr>
                        <a:t>W</a:t>
                      </a:r>
                      <a:r>
                        <a:rPr baseline="-25000" lang="da" sz="1200">
                          <a:solidFill>
                            <a:schemeClr val="dk2"/>
                          </a:solidFill>
                        </a:rPr>
                        <a:t>p</a:t>
                      </a:r>
                      <a:r>
                        <a:rPr lang="da" sz="1200">
                          <a:solidFill>
                            <a:schemeClr val="dk2"/>
                          </a:solidFill>
                        </a:rPr>
                        <a:t>= Polære modstandsmoment [mm</a:t>
                      </a:r>
                      <a:r>
                        <a:rPr baseline="30000" lang="da" sz="1200">
                          <a:solidFill>
                            <a:schemeClr val="dk2"/>
                          </a:solidFill>
                        </a:rPr>
                        <a:t>3</a:t>
                      </a:r>
                      <a:r>
                        <a:rPr lang="da" sz="1200">
                          <a:solidFill>
                            <a:schemeClr val="dk2"/>
                          </a:solidFill>
                        </a:rPr>
                        <a:t>]</a:t>
                      </a:r>
                      <a:endParaRPr baseline="-25000" sz="1200">
                        <a:solidFill>
                          <a:schemeClr val="dk2"/>
                        </a:solidFill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" sz="1200">
                          <a:solidFill>
                            <a:schemeClr val="dk2"/>
                          </a:solidFill>
                        </a:rPr>
                        <a:t>𝛕</a:t>
                      </a:r>
                      <a:r>
                        <a:rPr baseline="-25000" lang="da" sz="1200">
                          <a:solidFill>
                            <a:schemeClr val="dk2"/>
                          </a:solidFill>
                        </a:rPr>
                        <a:t>t</a:t>
                      </a:r>
                      <a:r>
                        <a:rPr lang="da" sz="1200">
                          <a:solidFill>
                            <a:schemeClr val="dk2"/>
                          </a:solidFill>
                        </a:rPr>
                        <a:t> = Torsion Spænding [N/mm</a:t>
                      </a:r>
                      <a:r>
                        <a:rPr baseline="30000" lang="da" sz="1200">
                          <a:solidFill>
                            <a:schemeClr val="dk2"/>
                          </a:solidFill>
                        </a:rPr>
                        <a:t>2</a:t>
                      </a:r>
                      <a:r>
                        <a:rPr lang="da" sz="1200">
                          <a:solidFill>
                            <a:schemeClr val="dk2"/>
                          </a:solidFill>
                        </a:rPr>
                        <a:t>]</a:t>
                      </a:r>
                      <a:endParaRPr sz="1200">
                        <a:solidFill>
                          <a:schemeClr val="dk2"/>
                        </a:solidFill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200">
                        <a:solidFill>
                          <a:schemeClr val="dk2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2000">
                <a:solidFill>
                  <a:schemeClr val="dk2"/>
                </a:solidFill>
              </a:rPr>
              <a:t>Torsionsmoment fra en motor</a:t>
            </a:r>
            <a:endParaRPr sz="2000"/>
          </a:p>
        </p:txBody>
      </p:sp>
      <p:pic>
        <p:nvPicPr>
          <p:cNvPr id="315" name="Google Shape;315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00125" y="3011450"/>
            <a:ext cx="2143875" cy="2132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1017725"/>
            <a:ext cx="3851825" cy="10504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17" name="Google Shape;317;p37"/>
          <p:cNvGraphicFramePr/>
          <p:nvPr/>
        </p:nvGraphicFramePr>
        <p:xfrm>
          <a:off x="4925525" y="166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{FD1E95D4-DCCD-474D-924B-E2CB92BF3BD5}</a:tableStyleId>
              </a:tblPr>
              <a:tblGrid>
                <a:gridCol w="3935250"/>
              </a:tblGrid>
              <a:tr h="1466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" sz="180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</a:rPr>
                        <a:t>P = Effekt [W]</a:t>
                      </a:r>
                      <a:endParaRPr sz="180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" sz="180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</a:rPr>
                        <a:t>n = [omdrejninger/min] </a:t>
                      </a:r>
                      <a:endParaRPr sz="180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" sz="180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</a:rPr>
                        <a:t>D = Diameter [mm]</a:t>
                      </a:r>
                      <a:endParaRPr sz="180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da" sz="180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</a:rPr>
                        <a:t>T = Torsionsmoment [Nmm]</a:t>
                      </a:r>
                      <a:endParaRPr sz="180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18" name="Google Shape;318;p37"/>
          <p:cNvSpPr txBox="1"/>
          <p:nvPr>
            <p:ph type="title"/>
          </p:nvPr>
        </p:nvSpPr>
        <p:spPr>
          <a:xfrm>
            <a:off x="311700" y="21351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da" sz="2000">
                <a:solidFill>
                  <a:schemeClr val="dk2"/>
                </a:solidFill>
              </a:rPr>
              <a:t>Find </a:t>
            </a:r>
            <a:r>
              <a:rPr lang="da" sz="2000">
                <a:solidFill>
                  <a:schemeClr val="dk2"/>
                </a:solidFill>
              </a:rPr>
              <a:t>datablad</a:t>
            </a:r>
            <a:r>
              <a:rPr lang="da" sz="2000">
                <a:solidFill>
                  <a:schemeClr val="dk2"/>
                </a:solidFill>
              </a:rPr>
              <a:t> for motoren </a:t>
            </a:r>
            <a:endParaRPr sz="2000"/>
          </a:p>
        </p:txBody>
      </p:sp>
      <p:pic>
        <p:nvPicPr>
          <p:cNvPr id="319" name="Google Shape;319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7850" y="2571750"/>
            <a:ext cx="4267200" cy="83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7850" y="3457588"/>
            <a:ext cx="3851825" cy="155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3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783911" y="1758050"/>
            <a:ext cx="4218476" cy="824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38"/>
          <p:cNvSpPr txBox="1"/>
          <p:nvPr>
            <p:ph type="title"/>
          </p:nvPr>
        </p:nvSpPr>
        <p:spPr>
          <a:xfrm>
            <a:off x="311700" y="511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Regneeksempel</a:t>
            </a:r>
            <a:endParaRPr/>
          </a:p>
        </p:txBody>
      </p:sp>
      <p:sp>
        <p:nvSpPr>
          <p:cNvPr id="327" name="Google Shape;327;p38"/>
          <p:cNvSpPr txBox="1"/>
          <p:nvPr>
            <p:ph idx="1" type="body"/>
          </p:nvPr>
        </p:nvSpPr>
        <p:spPr>
          <a:xfrm>
            <a:off x="311700" y="515900"/>
            <a:ext cx="3672600" cy="194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1200"/>
              <a:t>En trike skal have dimensioneret sin trækaksel</a:t>
            </a:r>
            <a:endParaRPr sz="1200"/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SzPts val="900"/>
              <a:buChar char="-"/>
            </a:pPr>
            <a:r>
              <a:rPr lang="da" sz="900"/>
              <a:t>Motoren har 2 hestekræfter</a:t>
            </a:r>
            <a:endParaRPr sz="900"/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SzPts val="900"/>
              <a:buChar char="-"/>
            </a:pPr>
            <a:r>
              <a:rPr lang="da" sz="900"/>
              <a:t>motorens aksel er 20mm i diameter</a:t>
            </a:r>
            <a:endParaRPr sz="900"/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SzPts val="900"/>
              <a:buChar char="-"/>
            </a:pPr>
            <a:r>
              <a:rPr lang="da" sz="900"/>
              <a:t>Trækakslens tandhjul er 100mm i diameter</a:t>
            </a:r>
            <a:endParaRPr sz="900"/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SzPts val="900"/>
              <a:buChar char="-"/>
            </a:pPr>
            <a:r>
              <a:rPr lang="da" sz="900"/>
              <a:t>Motorens maksimale omdrejningstal er 6000 omdr/min</a:t>
            </a:r>
            <a:endParaRPr sz="900"/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SzPts val="900"/>
              <a:buChar char="-"/>
            </a:pPr>
            <a:r>
              <a:rPr lang="da" sz="900"/>
              <a:t>Trækakslen er en glat aksel</a:t>
            </a:r>
            <a:endParaRPr sz="900"/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SzPts val="900"/>
              <a:buChar char="-"/>
            </a:pPr>
            <a:r>
              <a:rPr lang="da" sz="900"/>
              <a:t>Trækakslen skal produceres i s235</a:t>
            </a:r>
            <a:endParaRPr sz="9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da" sz="900"/>
              <a:t>Beregn aksel diameteren ud fra torsionsspændingen</a:t>
            </a:r>
            <a:endParaRPr sz="9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900"/>
          </a:p>
        </p:txBody>
      </p:sp>
      <p:pic>
        <p:nvPicPr>
          <p:cNvPr id="328" name="Google Shape;328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85350" y="289250"/>
            <a:ext cx="2776150" cy="164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10300" y="3034825"/>
            <a:ext cx="1651207" cy="164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3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67650" y="3906575"/>
            <a:ext cx="1846975" cy="1034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7650" y="3234750"/>
            <a:ext cx="2099941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3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7650" y="2128488"/>
            <a:ext cx="1997325" cy="392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3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7650" y="2562923"/>
            <a:ext cx="1414733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3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572103" y="2187550"/>
            <a:ext cx="3232383" cy="271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3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140227" y="2187538"/>
            <a:ext cx="3569949" cy="697725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p38"/>
          <p:cNvSpPr txBox="1"/>
          <p:nvPr/>
        </p:nvSpPr>
        <p:spPr>
          <a:xfrm>
            <a:off x="5734200" y="4327775"/>
            <a:ext cx="3270300" cy="67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 sz="1800">
                <a:solidFill>
                  <a:schemeClr val="dk2"/>
                </a:solidFill>
              </a:rPr>
              <a:t>mm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39"/>
          <p:cNvSpPr txBox="1"/>
          <p:nvPr>
            <p:ph type="ctrTitle"/>
          </p:nvPr>
        </p:nvSpPr>
        <p:spPr>
          <a:xfrm>
            <a:off x="311700" y="73425"/>
            <a:ext cx="8520600" cy="101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3480"/>
              <a:t>Bøjespænding og Torsionsspænding</a:t>
            </a:r>
            <a:endParaRPr/>
          </a:p>
        </p:txBody>
      </p:sp>
      <p:sp>
        <p:nvSpPr>
          <p:cNvPr id="342" name="Google Shape;342;p39"/>
          <p:cNvSpPr txBox="1"/>
          <p:nvPr>
            <p:ph idx="1" type="subTitle"/>
          </p:nvPr>
        </p:nvSpPr>
        <p:spPr>
          <a:xfrm>
            <a:off x="2999100" y="1029400"/>
            <a:ext cx="31458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205 Maskinbogen</a:t>
            </a:r>
            <a:endParaRPr/>
          </a:p>
        </p:txBody>
      </p:sp>
      <p:pic>
        <p:nvPicPr>
          <p:cNvPr id="343" name="Google Shape;343;p39"/>
          <p:cNvPicPr preferRelativeResize="0"/>
          <p:nvPr/>
        </p:nvPicPr>
        <p:blipFill rotWithShape="1">
          <a:blip r:embed="rId3">
            <a:alphaModFix/>
          </a:blip>
          <a:srcRect b="0" l="3900" r="-3899" t="0"/>
          <a:stretch/>
        </p:blipFill>
        <p:spPr>
          <a:xfrm>
            <a:off x="2380900" y="1822001"/>
            <a:ext cx="4382198" cy="2933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40"/>
          <p:cNvSpPr txBox="1"/>
          <p:nvPr>
            <p:ph type="title"/>
          </p:nvPr>
        </p:nvSpPr>
        <p:spPr>
          <a:xfrm>
            <a:off x="311700" y="445025"/>
            <a:ext cx="8520600" cy="96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da" sz="3480"/>
              <a:t>Bøjespænding og Torsionsspænding</a:t>
            </a:r>
            <a:endParaRPr sz="1320"/>
          </a:p>
        </p:txBody>
      </p:sp>
      <p:pic>
        <p:nvPicPr>
          <p:cNvPr id="349" name="Google Shape;349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52475"/>
            <a:ext cx="3587775" cy="88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2091450"/>
            <a:ext cx="2220686" cy="9606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51" name="Google Shape;351;p40"/>
          <p:cNvGraphicFramePr/>
          <p:nvPr/>
        </p:nvGraphicFramePr>
        <p:xfrm>
          <a:off x="5056925" y="11524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{FD1E95D4-DCCD-474D-924B-E2CB92BF3BD5}</a:tableStyleId>
              </a:tblPr>
              <a:tblGrid>
                <a:gridCol w="4000500"/>
              </a:tblGrid>
              <a:tr h="14266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da" sz="1200">
                          <a:solidFill>
                            <a:schemeClr val="dk2"/>
                          </a:solidFill>
                        </a:rPr>
                        <a:t>M = BøjningsMoment [Nmm]</a:t>
                      </a:r>
                      <a:endParaRPr sz="1200">
                        <a:solidFill>
                          <a:schemeClr val="dk2"/>
                        </a:solidFill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da" sz="1200">
                          <a:solidFill>
                            <a:schemeClr val="dk2"/>
                          </a:solidFill>
                        </a:rPr>
                        <a:t>T = Torsionsmoment [Nmm]</a:t>
                      </a:r>
                      <a:endParaRPr sz="1200">
                        <a:solidFill>
                          <a:schemeClr val="dk2"/>
                        </a:solidFill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da" sz="1200">
                          <a:solidFill>
                            <a:schemeClr val="dk2"/>
                          </a:solidFill>
                        </a:rPr>
                        <a:t>M</a:t>
                      </a:r>
                      <a:r>
                        <a:rPr baseline="-25000" lang="da" sz="1200">
                          <a:solidFill>
                            <a:schemeClr val="dk2"/>
                          </a:solidFill>
                        </a:rPr>
                        <a:t>i</a:t>
                      </a:r>
                      <a:r>
                        <a:rPr lang="da" sz="1200">
                          <a:solidFill>
                            <a:schemeClr val="dk2"/>
                          </a:solidFill>
                        </a:rPr>
                        <a:t> = Det ideelle moment [Nmm]</a:t>
                      </a:r>
                      <a:endParaRPr sz="1200">
                        <a:solidFill>
                          <a:schemeClr val="dk2"/>
                        </a:solidFill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" sz="1200">
                          <a:solidFill>
                            <a:schemeClr val="dk2"/>
                          </a:solidFill>
                        </a:rPr>
                        <a:t>W = Aksiale modstandsmoment [mm</a:t>
                      </a:r>
                      <a:r>
                        <a:rPr baseline="30000" lang="da" sz="1200">
                          <a:solidFill>
                            <a:schemeClr val="dk2"/>
                          </a:solidFill>
                        </a:rPr>
                        <a:t>3</a:t>
                      </a:r>
                      <a:r>
                        <a:rPr lang="da" sz="1200">
                          <a:solidFill>
                            <a:schemeClr val="dk2"/>
                          </a:solidFill>
                        </a:rPr>
                        <a:t>]</a:t>
                      </a:r>
                      <a:endParaRPr sz="1200">
                        <a:solidFill>
                          <a:schemeClr val="dk2"/>
                        </a:solidFill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da" sz="12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σ</a:t>
                      </a:r>
                      <a:r>
                        <a:rPr baseline="-25000" lang="da" sz="12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i tilladelig</a:t>
                      </a:r>
                      <a:r>
                        <a:rPr lang="da" sz="1200">
                          <a:solidFill>
                            <a:srgbClr val="4D5156"/>
                          </a:solidFill>
                          <a:highlight>
                            <a:schemeClr val="lt1"/>
                          </a:highlight>
                        </a:rPr>
                        <a:t> = det samme som Den tilladte Bøjespænding</a:t>
                      </a:r>
                      <a:endParaRPr sz="1200">
                        <a:solidFill>
                          <a:schemeClr val="dk2"/>
                        </a:solidFill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352" name="Google Shape;352;p40"/>
          <p:cNvPicPr preferRelativeResize="0"/>
          <p:nvPr/>
        </p:nvPicPr>
        <p:blipFill rotWithShape="1">
          <a:blip r:embed="rId5">
            <a:alphaModFix/>
          </a:blip>
          <a:srcRect b="38406" l="0" r="0" t="28676"/>
          <a:stretch/>
        </p:blipFill>
        <p:spPr>
          <a:xfrm>
            <a:off x="4977400" y="3177250"/>
            <a:ext cx="3756751" cy="16487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40"/>
          <p:cNvPicPr preferRelativeResize="0"/>
          <p:nvPr/>
        </p:nvPicPr>
        <p:blipFill rotWithShape="1">
          <a:blip r:embed="rId6">
            <a:alphaModFix/>
          </a:blip>
          <a:srcRect b="18699" l="0" r="0" t="0"/>
          <a:stretch/>
        </p:blipFill>
        <p:spPr>
          <a:xfrm>
            <a:off x="311700" y="3102624"/>
            <a:ext cx="4052799" cy="1966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41"/>
          <p:cNvSpPr txBox="1"/>
          <p:nvPr>
            <p:ph type="title"/>
          </p:nvPr>
        </p:nvSpPr>
        <p:spPr>
          <a:xfrm>
            <a:off x="311700" y="-43850"/>
            <a:ext cx="3122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Regneeksempel</a:t>
            </a:r>
            <a:endParaRPr/>
          </a:p>
        </p:txBody>
      </p:sp>
      <p:pic>
        <p:nvPicPr>
          <p:cNvPr id="359" name="Google Shape;359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781875"/>
            <a:ext cx="1544025" cy="1535525"/>
          </a:xfrm>
          <a:prstGeom prst="rect">
            <a:avLst/>
          </a:prstGeom>
          <a:noFill/>
          <a:ln>
            <a:noFill/>
          </a:ln>
        </p:spPr>
      </p:pic>
      <p:sp>
        <p:nvSpPr>
          <p:cNvPr id="360" name="Google Shape;360;p41"/>
          <p:cNvSpPr txBox="1"/>
          <p:nvPr>
            <p:ph idx="1" type="body"/>
          </p:nvPr>
        </p:nvSpPr>
        <p:spPr>
          <a:xfrm>
            <a:off x="311700" y="345500"/>
            <a:ext cx="3489300" cy="142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" sz="1200"/>
              <a:t>En trike skal have dimensioneret sin trækaksel</a:t>
            </a:r>
            <a:endParaRPr sz="1200"/>
          </a:p>
          <a:p>
            <a:pPr indent="-28733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da" sz="1000"/>
              <a:t>Motoren har 2 hestekræfter</a:t>
            </a:r>
            <a:endParaRPr sz="1000"/>
          </a:p>
          <a:p>
            <a:pPr indent="-28733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da" sz="1000"/>
              <a:t>motorens aksel er 20mm i diameter</a:t>
            </a:r>
            <a:endParaRPr sz="1000"/>
          </a:p>
          <a:p>
            <a:pPr indent="-28733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da" sz="1000"/>
              <a:t>Trækakslens tandhjul er 100mm i diameter</a:t>
            </a:r>
            <a:endParaRPr sz="1000"/>
          </a:p>
          <a:p>
            <a:pPr indent="-28733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da" sz="1000"/>
              <a:t>Motorens maksimale omdrejningstal er 6000 omdr/min</a:t>
            </a:r>
            <a:endParaRPr sz="1000"/>
          </a:p>
          <a:p>
            <a:pPr indent="-28733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da" sz="1000"/>
              <a:t>Trækakslen skal produceres i s235</a:t>
            </a:r>
            <a:endParaRPr sz="1000"/>
          </a:p>
          <a:p>
            <a:pPr indent="-28733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da" sz="1000"/>
              <a:t>Trikens vægt med passager er 200 Kg</a:t>
            </a:r>
            <a:endParaRPr sz="1000"/>
          </a:p>
          <a:p>
            <a:pPr indent="-28733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da" sz="1000"/>
              <a:t>Afstanden fra hjul til leje er 100 mm</a:t>
            </a:r>
            <a:endParaRPr sz="1000"/>
          </a:p>
          <a:p>
            <a:pPr indent="-28733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da" sz="1000"/>
              <a:t>akslen har et 6 mm hul, som går gennem</a:t>
            </a:r>
            <a:endParaRPr sz="1000"/>
          </a:p>
        </p:txBody>
      </p:sp>
      <p:pic>
        <p:nvPicPr>
          <p:cNvPr id="361" name="Google Shape;361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00997" y="2988350"/>
            <a:ext cx="2723825" cy="625316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00997" y="3649264"/>
            <a:ext cx="1685936" cy="67613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p4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01000" y="2380050"/>
            <a:ext cx="2099941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p4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801000" y="1807348"/>
            <a:ext cx="1414733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4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801000" y="1401188"/>
            <a:ext cx="1997325" cy="392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4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800999" y="882850"/>
            <a:ext cx="1997325" cy="50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4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800999" y="364018"/>
            <a:ext cx="1997320" cy="504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41"/>
          <p:cNvPicPr preferRelativeResize="0"/>
          <p:nvPr/>
        </p:nvPicPr>
        <p:blipFill rotWithShape="1">
          <a:blip r:embed="rId11">
            <a:alphaModFix/>
          </a:blip>
          <a:srcRect b="38406" l="0" r="0" t="28676"/>
          <a:stretch/>
        </p:blipFill>
        <p:spPr>
          <a:xfrm>
            <a:off x="254713" y="3425850"/>
            <a:ext cx="3236673" cy="14204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42"/>
          <p:cNvSpPr txBox="1"/>
          <p:nvPr>
            <p:ph type="title"/>
          </p:nvPr>
        </p:nvSpPr>
        <p:spPr>
          <a:xfrm>
            <a:off x="311700" y="-43850"/>
            <a:ext cx="3122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Regneeksempel</a:t>
            </a:r>
            <a:endParaRPr/>
          </a:p>
        </p:txBody>
      </p:sp>
      <p:pic>
        <p:nvPicPr>
          <p:cNvPr id="374" name="Google Shape;374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781875"/>
            <a:ext cx="1544025" cy="1535525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Google Shape;375;p42"/>
          <p:cNvSpPr txBox="1"/>
          <p:nvPr>
            <p:ph idx="1" type="body"/>
          </p:nvPr>
        </p:nvSpPr>
        <p:spPr>
          <a:xfrm>
            <a:off x="46575" y="345500"/>
            <a:ext cx="3489300" cy="142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" sz="1200"/>
              <a:t>En trike skal have dimensioneret sin trækaksel</a:t>
            </a:r>
            <a:endParaRPr sz="1200"/>
          </a:p>
          <a:p>
            <a:pPr indent="-28733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da" sz="1000"/>
              <a:t>Motoren har 2 hestekræfter</a:t>
            </a:r>
            <a:endParaRPr sz="1000"/>
          </a:p>
          <a:p>
            <a:pPr indent="-28733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da" sz="1000"/>
              <a:t>motorens aksel er 20mm i diameter</a:t>
            </a:r>
            <a:endParaRPr sz="1000"/>
          </a:p>
          <a:p>
            <a:pPr indent="-28733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da" sz="1000"/>
              <a:t>Trækakslens tandhjul er 100mm i diameter</a:t>
            </a:r>
            <a:endParaRPr sz="1000"/>
          </a:p>
          <a:p>
            <a:pPr indent="-28733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da" sz="1000"/>
              <a:t>Motorens maksimale omdrejningstal er 6000 omdr/min</a:t>
            </a:r>
            <a:endParaRPr sz="1000"/>
          </a:p>
          <a:p>
            <a:pPr indent="-28733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da" sz="1000"/>
              <a:t>Trækakslen skal produceres i s235</a:t>
            </a:r>
            <a:endParaRPr sz="1000"/>
          </a:p>
          <a:p>
            <a:pPr indent="-28733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da" sz="1000"/>
              <a:t>Trikens vægt med passager er 200 Kg</a:t>
            </a:r>
            <a:endParaRPr sz="1000"/>
          </a:p>
          <a:p>
            <a:pPr indent="-28733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da" sz="1000"/>
              <a:t>Afstanden fra hjul til leje er 100 mm</a:t>
            </a:r>
            <a:endParaRPr sz="1000"/>
          </a:p>
          <a:p>
            <a:pPr indent="-28733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da" sz="1000"/>
              <a:t>akslen har et 6 mm hul, som går gennem</a:t>
            </a:r>
            <a:endParaRPr sz="1000"/>
          </a:p>
        </p:txBody>
      </p:sp>
      <p:pic>
        <p:nvPicPr>
          <p:cNvPr id="376" name="Google Shape;376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35872" y="2969825"/>
            <a:ext cx="2723825" cy="62531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35872" y="3630739"/>
            <a:ext cx="1685936" cy="67613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535875" y="2361525"/>
            <a:ext cx="2099941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4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535875" y="1788823"/>
            <a:ext cx="1414733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4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535875" y="1382663"/>
            <a:ext cx="1997325" cy="392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4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535874" y="864325"/>
            <a:ext cx="1997325" cy="50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p4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535874" y="345493"/>
            <a:ext cx="1997320" cy="504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42"/>
          <p:cNvPicPr preferRelativeResize="0"/>
          <p:nvPr/>
        </p:nvPicPr>
        <p:blipFill rotWithShape="1">
          <a:blip r:embed="rId11">
            <a:alphaModFix/>
          </a:blip>
          <a:srcRect b="38406" l="0" r="0" t="28676"/>
          <a:stretch/>
        </p:blipFill>
        <p:spPr>
          <a:xfrm>
            <a:off x="254713" y="3425850"/>
            <a:ext cx="3236673" cy="1420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p42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563912" y="4342475"/>
            <a:ext cx="1485924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42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04200" y="153595"/>
            <a:ext cx="2839800" cy="4823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43"/>
          <p:cNvSpPr txBox="1"/>
          <p:nvPr>
            <p:ph type="ctrTitle"/>
          </p:nvPr>
        </p:nvSpPr>
        <p:spPr>
          <a:xfrm>
            <a:off x="311700" y="-122300"/>
            <a:ext cx="8520600" cy="107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da" sz="3880"/>
              <a:t>Dimensionering af konstruktioner</a:t>
            </a:r>
            <a:endParaRPr sz="3880"/>
          </a:p>
        </p:txBody>
      </p:sp>
      <p:pic>
        <p:nvPicPr>
          <p:cNvPr id="391" name="Google Shape;391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26250" y="3290000"/>
            <a:ext cx="2117750" cy="211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Google Shape;392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33425" y="864640"/>
            <a:ext cx="1194550" cy="1205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1700" y="987150"/>
            <a:ext cx="3409325" cy="711425"/>
          </a:xfrm>
          <a:prstGeom prst="rect">
            <a:avLst/>
          </a:prstGeom>
          <a:noFill/>
          <a:ln>
            <a:noFill/>
          </a:ln>
        </p:spPr>
      </p:pic>
      <p:sp>
        <p:nvSpPr>
          <p:cNvPr id="394" name="Google Shape;394;p43"/>
          <p:cNvSpPr txBox="1"/>
          <p:nvPr>
            <p:ph idx="4294967295" type="body"/>
          </p:nvPr>
        </p:nvSpPr>
        <p:spPr>
          <a:xfrm>
            <a:off x="3982575" y="1698575"/>
            <a:ext cx="3101700" cy="274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/>
              <a:t>Ingen adgang til standard. Vi antager at </a:t>
            </a:r>
            <a:r>
              <a:rPr lang="da" sz="1500">
                <a:solidFill>
                  <a:srgbClr val="040C28"/>
                </a:solidFill>
                <a:highlight>
                  <a:srgbClr val="FFFFFF"/>
                </a:highlight>
              </a:rPr>
              <a:t>σ</a:t>
            </a:r>
            <a:r>
              <a:rPr baseline="-25000" lang="da" sz="1500">
                <a:solidFill>
                  <a:srgbClr val="040C28"/>
                </a:solidFill>
                <a:highlight>
                  <a:srgbClr val="FFFFFF"/>
                </a:highlight>
              </a:rPr>
              <a:t>b</a:t>
            </a:r>
            <a:r>
              <a:rPr lang="da" sz="1000"/>
              <a:t>:</a:t>
            </a:r>
            <a:endParaRPr sz="10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da" sz="1000"/>
              <a:t>Link til tabeller med modstandmoment: https://drive.google.com/file/d/1uKxva9d4UX4tPXzhe04GrZCm309DZqTd/view?usp=sharing</a:t>
            </a:r>
            <a:endParaRPr sz="1000"/>
          </a:p>
        </p:txBody>
      </p:sp>
      <p:pic>
        <p:nvPicPr>
          <p:cNvPr id="395" name="Google Shape;395;p4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982575" y="2069800"/>
            <a:ext cx="4524925" cy="1531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4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52400" y="1850975"/>
            <a:ext cx="3677776" cy="28467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1" name="Google Shape;401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6113" y="1528113"/>
            <a:ext cx="3178250" cy="1376150"/>
          </a:xfrm>
          <a:prstGeom prst="rect">
            <a:avLst/>
          </a:prstGeom>
          <a:noFill/>
          <a:ln>
            <a:noFill/>
          </a:ln>
        </p:spPr>
      </p:pic>
      <p:sp>
        <p:nvSpPr>
          <p:cNvPr id="402" name="Google Shape;402;p44"/>
          <p:cNvSpPr txBox="1"/>
          <p:nvPr>
            <p:ph type="ctrTitle"/>
          </p:nvPr>
        </p:nvSpPr>
        <p:spPr>
          <a:xfrm>
            <a:off x="311700" y="-122300"/>
            <a:ext cx="8520600" cy="107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da" sz="3880"/>
              <a:t>Regneeksempel</a:t>
            </a:r>
            <a:endParaRPr sz="3880"/>
          </a:p>
        </p:txBody>
      </p:sp>
      <p:pic>
        <p:nvPicPr>
          <p:cNvPr id="403" name="Google Shape;403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0575" y="3982775"/>
            <a:ext cx="3409325" cy="711425"/>
          </a:xfrm>
          <a:prstGeom prst="rect">
            <a:avLst/>
          </a:prstGeom>
          <a:noFill/>
          <a:ln>
            <a:noFill/>
          </a:ln>
        </p:spPr>
      </p:pic>
      <p:sp>
        <p:nvSpPr>
          <p:cNvPr id="404" name="Google Shape;404;p44"/>
          <p:cNvSpPr txBox="1"/>
          <p:nvPr>
            <p:ph idx="4294967295" type="body"/>
          </p:nvPr>
        </p:nvSpPr>
        <p:spPr>
          <a:xfrm>
            <a:off x="140575" y="885900"/>
            <a:ext cx="3672600" cy="64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1200"/>
              <a:t>En hulprofil skal dimensioneres</a:t>
            </a:r>
            <a:endParaRPr sz="1200"/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SzPts val="900"/>
              <a:buChar char="-"/>
            </a:pPr>
            <a:r>
              <a:rPr lang="da" sz="900"/>
              <a:t>midt på profilet er en belastning på 40 Kg</a:t>
            </a:r>
            <a:endParaRPr sz="900"/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SzPts val="900"/>
              <a:buChar char="-"/>
            </a:pPr>
            <a:r>
              <a:rPr lang="da" sz="900"/>
              <a:t>Hulprofilet er fastholdt i begge ender</a:t>
            </a:r>
            <a:endParaRPr sz="900"/>
          </a:p>
        </p:txBody>
      </p:sp>
      <p:pic>
        <p:nvPicPr>
          <p:cNvPr id="405" name="Google Shape;405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0574" y="3478275"/>
            <a:ext cx="1997325" cy="50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Google Shape;406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0574" y="2959444"/>
            <a:ext cx="1997320" cy="504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4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954675" y="1203563"/>
            <a:ext cx="3877624" cy="1312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4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733158" y="2571750"/>
            <a:ext cx="3322517" cy="2571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3" name="Google Shape;413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6113" y="1528113"/>
            <a:ext cx="3178250" cy="1376150"/>
          </a:xfrm>
          <a:prstGeom prst="rect">
            <a:avLst/>
          </a:prstGeom>
          <a:noFill/>
          <a:ln>
            <a:noFill/>
          </a:ln>
        </p:spPr>
      </p:pic>
      <p:sp>
        <p:nvSpPr>
          <p:cNvPr id="414" name="Google Shape;414;p45"/>
          <p:cNvSpPr txBox="1"/>
          <p:nvPr>
            <p:ph type="ctrTitle"/>
          </p:nvPr>
        </p:nvSpPr>
        <p:spPr>
          <a:xfrm>
            <a:off x="311700" y="-122300"/>
            <a:ext cx="8520600" cy="107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da" sz="3880"/>
              <a:t>Regneeksempel</a:t>
            </a:r>
            <a:endParaRPr sz="3880"/>
          </a:p>
        </p:txBody>
      </p:sp>
      <p:pic>
        <p:nvPicPr>
          <p:cNvPr id="415" name="Google Shape;415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0575" y="3982775"/>
            <a:ext cx="3409325" cy="711425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p45"/>
          <p:cNvSpPr txBox="1"/>
          <p:nvPr>
            <p:ph idx="4294967295" type="body"/>
          </p:nvPr>
        </p:nvSpPr>
        <p:spPr>
          <a:xfrm>
            <a:off x="140575" y="885900"/>
            <a:ext cx="3672600" cy="64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1200"/>
              <a:t>En Kvadratisk rør skal dimensioneres</a:t>
            </a:r>
            <a:endParaRPr sz="1200"/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SzPts val="900"/>
              <a:buChar char="-"/>
            </a:pPr>
            <a:r>
              <a:rPr lang="da" sz="900"/>
              <a:t>midt på profilet er en belastning på 40 Kg</a:t>
            </a:r>
            <a:endParaRPr sz="900"/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SzPts val="900"/>
              <a:buChar char="-"/>
            </a:pPr>
            <a:r>
              <a:rPr lang="da" sz="900"/>
              <a:t>Hulprofilet er fastholdt i begge ender</a:t>
            </a:r>
            <a:endParaRPr sz="900"/>
          </a:p>
        </p:txBody>
      </p:sp>
      <p:pic>
        <p:nvPicPr>
          <p:cNvPr id="417" name="Google Shape;417;p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0574" y="3478275"/>
            <a:ext cx="1997325" cy="50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8" name="Google Shape;418;p4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0574" y="2959444"/>
            <a:ext cx="1997320" cy="504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419" name="Google Shape;419;p4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954675" y="1203563"/>
            <a:ext cx="3877624" cy="1312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p4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226575" y="2904262"/>
            <a:ext cx="2917428" cy="232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421" name="Google Shape;421;p4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702300" y="2904262"/>
            <a:ext cx="2371875" cy="210678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22" name="Google Shape;422;p45"/>
          <p:cNvCxnSpPr/>
          <p:nvPr/>
        </p:nvCxnSpPr>
        <p:spPr>
          <a:xfrm flipH="1" rot="10800000">
            <a:off x="5020525" y="4731175"/>
            <a:ext cx="397800" cy="6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46"/>
          <p:cNvSpPr txBox="1"/>
          <p:nvPr>
            <p:ph type="ctrTitle"/>
          </p:nvPr>
        </p:nvSpPr>
        <p:spPr>
          <a:xfrm>
            <a:off x="311700" y="152725"/>
            <a:ext cx="8520600" cy="1143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Beregning af gearing</a:t>
            </a:r>
            <a:endParaRPr/>
          </a:p>
        </p:txBody>
      </p:sp>
      <p:pic>
        <p:nvPicPr>
          <p:cNvPr id="428" name="Google Shape;428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1925" y="2202800"/>
            <a:ext cx="2161927" cy="272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02656" y="2202790"/>
            <a:ext cx="1980894" cy="1017071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91445" y="3350188"/>
            <a:ext cx="2003305" cy="43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46"/>
          <p:cNvPicPr preferRelativeResize="0"/>
          <p:nvPr/>
        </p:nvPicPr>
        <p:blipFill rotWithShape="1">
          <a:blip r:embed="rId6">
            <a:alphaModFix/>
          </a:blip>
          <a:srcRect b="0" l="0" r="0" t="23289"/>
          <a:stretch/>
        </p:blipFill>
        <p:spPr>
          <a:xfrm>
            <a:off x="2902650" y="3912725"/>
            <a:ext cx="2202975" cy="432175"/>
          </a:xfrm>
          <a:prstGeom prst="rect">
            <a:avLst/>
          </a:prstGeom>
          <a:noFill/>
          <a:ln>
            <a:noFill/>
          </a:ln>
        </p:spPr>
      </p:pic>
      <p:sp>
        <p:nvSpPr>
          <p:cNvPr id="432" name="Google Shape;432;p46"/>
          <p:cNvSpPr txBox="1"/>
          <p:nvPr>
            <p:ph idx="4294967295" type="body"/>
          </p:nvPr>
        </p:nvSpPr>
        <p:spPr>
          <a:xfrm>
            <a:off x="311700" y="1348275"/>
            <a:ext cx="3672600" cy="64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1200"/>
              <a:t>En drift trike skal kunne køre 50 Km/t</a:t>
            </a:r>
            <a:endParaRPr sz="1200"/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SzPts val="900"/>
              <a:buChar char="-"/>
            </a:pPr>
            <a:r>
              <a:rPr lang="da" sz="900"/>
              <a:t>Motorens omdrejningstal er 2000 Omdr/min</a:t>
            </a:r>
            <a:endParaRPr sz="900"/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SzPts val="900"/>
              <a:buChar char="-"/>
            </a:pPr>
            <a:r>
              <a:rPr lang="da" sz="900"/>
              <a:t>trikens </a:t>
            </a:r>
            <a:r>
              <a:rPr lang="da" sz="900"/>
              <a:t>hjul</a:t>
            </a:r>
            <a:r>
              <a:rPr lang="da" sz="900"/>
              <a:t> 20 Cm i diameter</a:t>
            </a:r>
            <a:endParaRPr sz="900"/>
          </a:p>
        </p:txBody>
      </p:sp>
      <p:graphicFrame>
        <p:nvGraphicFramePr>
          <p:cNvPr id="433" name="Google Shape;433;p46"/>
          <p:cNvGraphicFramePr/>
          <p:nvPr/>
        </p:nvGraphicFramePr>
        <p:xfrm>
          <a:off x="5192350" y="1296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{FD1E95D4-DCCD-474D-924B-E2CB92BF3BD5}</a:tableStyleId>
              </a:tblPr>
              <a:tblGrid>
                <a:gridCol w="3935250"/>
              </a:tblGrid>
              <a:tr h="1466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" sz="180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</a:rPr>
                        <a:t>P = Effekt [W]</a:t>
                      </a:r>
                      <a:endParaRPr sz="180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" sz="180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</a:rPr>
                        <a:t>n = [omdrejninger/Timen] </a:t>
                      </a:r>
                      <a:endParaRPr sz="180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" sz="180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</a:rPr>
                        <a:t>D = Diameter [km]</a:t>
                      </a:r>
                      <a:endParaRPr sz="180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" sz="180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</a:rPr>
                        <a:t>O = Omkreds [km]</a:t>
                      </a:r>
                      <a:endParaRPr sz="180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da" sz="180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</a:rPr>
                        <a:t>v = Hastighed [km/Timen]</a:t>
                      </a:r>
                      <a:endParaRPr sz="180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7"/>
          <p:cNvSpPr txBox="1"/>
          <p:nvPr>
            <p:ph type="ctrTitle"/>
          </p:nvPr>
        </p:nvSpPr>
        <p:spPr>
          <a:xfrm>
            <a:off x="311700" y="152725"/>
            <a:ext cx="8520600" cy="1143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Beregning af gearing</a:t>
            </a:r>
            <a:endParaRPr/>
          </a:p>
        </p:txBody>
      </p:sp>
      <p:pic>
        <p:nvPicPr>
          <p:cNvPr id="439" name="Google Shape;439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1925" y="2202800"/>
            <a:ext cx="2161927" cy="272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0" name="Google Shape;440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02656" y="2202790"/>
            <a:ext cx="1980894" cy="1017071"/>
          </a:xfrm>
          <a:prstGeom prst="rect">
            <a:avLst/>
          </a:prstGeom>
          <a:noFill/>
          <a:ln>
            <a:noFill/>
          </a:ln>
        </p:spPr>
      </p:pic>
      <p:pic>
        <p:nvPicPr>
          <p:cNvPr id="441" name="Google Shape;441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91445" y="3350188"/>
            <a:ext cx="2003305" cy="43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2" name="Google Shape;442;p47"/>
          <p:cNvPicPr preferRelativeResize="0"/>
          <p:nvPr/>
        </p:nvPicPr>
        <p:blipFill rotWithShape="1">
          <a:blip r:embed="rId6">
            <a:alphaModFix/>
          </a:blip>
          <a:srcRect b="0" l="0" r="0" t="23289"/>
          <a:stretch/>
        </p:blipFill>
        <p:spPr>
          <a:xfrm>
            <a:off x="2902650" y="3912725"/>
            <a:ext cx="2202975" cy="432175"/>
          </a:xfrm>
          <a:prstGeom prst="rect">
            <a:avLst/>
          </a:prstGeom>
          <a:noFill/>
          <a:ln>
            <a:noFill/>
          </a:ln>
        </p:spPr>
      </p:pic>
      <p:sp>
        <p:nvSpPr>
          <p:cNvPr id="443" name="Google Shape;443;p47"/>
          <p:cNvSpPr txBox="1"/>
          <p:nvPr>
            <p:ph idx="4294967295" type="body"/>
          </p:nvPr>
        </p:nvSpPr>
        <p:spPr>
          <a:xfrm>
            <a:off x="311700" y="1348275"/>
            <a:ext cx="3672600" cy="64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1666"/>
              <a:buFont typeface="Arial"/>
              <a:buNone/>
            </a:pPr>
            <a:r>
              <a:rPr lang="da" sz="1200"/>
              <a:t>En drift trike skal kunne køre 50 Km/t</a:t>
            </a:r>
            <a:endParaRPr sz="1200"/>
          </a:p>
          <a:p>
            <a:pPr indent="-27717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da" sz="900"/>
              <a:t>Motorens omdrejningstal er 2000 Omdr/min</a:t>
            </a:r>
            <a:endParaRPr sz="900"/>
          </a:p>
          <a:p>
            <a:pPr indent="-27717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da" sz="900"/>
              <a:t>trikens hjul 20 Cm i diameter</a:t>
            </a:r>
            <a:endParaRPr sz="900"/>
          </a:p>
          <a:p>
            <a:pPr indent="-27717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da" sz="900"/>
              <a:t>Motorens aksel er 10mm</a:t>
            </a:r>
            <a:endParaRPr sz="900"/>
          </a:p>
        </p:txBody>
      </p:sp>
      <p:graphicFrame>
        <p:nvGraphicFramePr>
          <p:cNvPr id="444" name="Google Shape;444;p47"/>
          <p:cNvGraphicFramePr/>
          <p:nvPr/>
        </p:nvGraphicFramePr>
        <p:xfrm>
          <a:off x="5192350" y="1296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{FD1E95D4-DCCD-474D-924B-E2CB92BF3BD5}</a:tableStyleId>
              </a:tblPr>
              <a:tblGrid>
                <a:gridCol w="3935250"/>
              </a:tblGrid>
              <a:tr h="1105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" sz="120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</a:rPr>
                        <a:t>n = [omdrejninger/Timen] </a:t>
                      </a:r>
                      <a:endParaRPr sz="120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" sz="120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</a:rPr>
                        <a:t>D = Diameter [km]</a:t>
                      </a:r>
                      <a:endParaRPr sz="120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" sz="120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</a:rPr>
                        <a:t>O = Omkreds [km]</a:t>
                      </a:r>
                      <a:endParaRPr sz="120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da" sz="120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</a:rPr>
                        <a:t>v = Hastighed [km/Timen]</a:t>
                      </a:r>
                      <a:endParaRPr sz="120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445" name="Google Shape;445;p4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58025" y="2554875"/>
            <a:ext cx="3733575" cy="23421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