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  <p:sldId id="262" r:id="rId9"/>
    <p:sldId id="264" r:id="rId10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82B90F-ADC2-907E-892F-11C3BF18AB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3317FE04-484A-399F-F16A-BCE46BF535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6A52BE1-16EB-DA0C-EEC3-5413350EE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2C3E-5F71-476C-A9AB-6E62DF06BE33}" type="datetimeFigureOut">
              <a:rPr lang="da-DK" smtClean="0"/>
              <a:t>09-11-2023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ED26D09-E4AC-CF60-4E30-8117A742B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AD1CB30-9DF5-7B26-6C9C-64B58BAFA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8466-D7B1-425B-A5FF-E5C3BC55014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52826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CF1CED-9E03-8A23-68C9-330F0AA18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07A5F4C2-0881-BB73-A7E9-0A70E25E6F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86F3AFB-68A5-C224-33FC-9A2D505D2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2C3E-5F71-476C-A9AB-6E62DF06BE33}" type="datetimeFigureOut">
              <a:rPr lang="da-DK" smtClean="0"/>
              <a:t>09-11-2023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034863C-8119-3F98-2814-92AA2C97E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A310DCD-90B3-FDD5-FB0F-A8E058961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8466-D7B1-425B-A5FF-E5C3BC55014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82092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6B7EEBC5-B6AA-4F48-A151-865ACF303E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26DABC5-2D0D-5530-2037-0000F56CC4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3B799C8-EC5C-9AB3-CF59-6B3A51F53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2C3E-5F71-476C-A9AB-6E62DF06BE33}" type="datetimeFigureOut">
              <a:rPr lang="da-DK" smtClean="0"/>
              <a:t>09-11-2023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A879C70-345E-D007-9997-369E210F8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593CD92-0627-E5F4-88A1-97DE6E109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8466-D7B1-425B-A5FF-E5C3BC55014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506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CA1653-CD56-D3C0-F6EA-94894F96E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DFD1849-DADA-BC6B-7C97-9C930BB31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2556D39-3E18-9F9F-55CC-4EAEA75D4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2C3E-5F71-476C-A9AB-6E62DF06BE33}" type="datetimeFigureOut">
              <a:rPr lang="da-DK" smtClean="0"/>
              <a:t>09-11-2023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B2AB92C-31B8-1313-92A8-382606B54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C012873-4CE5-E60A-9492-DA08AED24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8466-D7B1-425B-A5FF-E5C3BC55014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9241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C68992-73B6-3A6E-1CE1-048EAAA20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62B3616-8496-4E1E-0C25-32D9B5294E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B3DAE86-A4B0-9EEF-F4B3-E679236E1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2C3E-5F71-476C-A9AB-6E62DF06BE33}" type="datetimeFigureOut">
              <a:rPr lang="da-DK" smtClean="0"/>
              <a:t>09-11-2023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4DB1762-125B-328F-41B2-09C8E54B5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B3536A5-AD12-FD99-59BB-886A6D38E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8466-D7B1-425B-A5FF-E5C3BC55014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37931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812D9-9FC9-9133-3DF3-DCE77F0FC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29F342C-1542-A648-E8B0-088EC49BEB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10A4574-35FF-4C8D-4420-781223EDD2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D4007D7-06A6-5767-CC5E-76D76DFBB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2C3E-5F71-476C-A9AB-6E62DF06BE33}" type="datetimeFigureOut">
              <a:rPr lang="da-DK" smtClean="0"/>
              <a:t>09-11-2023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411537E-4489-8B32-BA59-7AB1B1EE1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B1510B6-1387-059D-8DA2-1A39086C8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8466-D7B1-425B-A5FF-E5C3BC55014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08861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295F5B-E5D6-0656-D603-9A14E1DCA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A3492A8-A4AC-0450-E41F-06A2488CD2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29B6E0D-0224-88E4-1379-8CF1F510C2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62D49F95-65BC-B793-0ADE-4A2BAB4684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8C5FDA92-A447-7C91-CF71-AE2FDF34A4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D689E70B-34C9-3D93-3853-DE7691A3F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2C3E-5F71-476C-A9AB-6E62DF06BE33}" type="datetimeFigureOut">
              <a:rPr lang="da-DK" smtClean="0"/>
              <a:t>09-11-2023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1BCF013C-EA42-E262-91DA-B50E88F79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B33A9BB4-CC16-BCED-244E-ADC713726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8466-D7B1-425B-A5FF-E5C3BC55014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39599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5E66A7-95E6-D557-4130-4453A2E54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F210D80-90EE-9B51-9BA8-723EA4EBA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2C3E-5F71-476C-A9AB-6E62DF06BE33}" type="datetimeFigureOut">
              <a:rPr lang="da-DK" smtClean="0"/>
              <a:t>09-11-2023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7AC8E86-CE1D-820F-8FB8-E38E729E7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53B14EA-D78B-D0DC-9059-524EDEE65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8466-D7B1-425B-A5FF-E5C3BC55014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29472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10459018-9BB1-A2BF-D4BF-841A89630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2C3E-5F71-476C-A9AB-6E62DF06BE33}" type="datetimeFigureOut">
              <a:rPr lang="da-DK" smtClean="0"/>
              <a:t>09-11-2023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B88A1E8A-381D-2FF4-D194-D31CE0CC2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6A24EC3-96D7-8213-75F2-456F28F0D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8466-D7B1-425B-A5FF-E5C3BC55014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60886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F6DDFD-E56B-2B16-A964-69DD14CA9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6F8D5FA-8024-CC18-AC66-86C38E2F7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4C4734E-200B-FAD3-B82D-0D1468A8A3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9C34F80-0266-16E4-B3BD-ECACE3C7F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2C3E-5F71-476C-A9AB-6E62DF06BE33}" type="datetimeFigureOut">
              <a:rPr lang="da-DK" smtClean="0"/>
              <a:t>09-11-2023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12FF42E-F94A-C692-A1D4-CBE91E82D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A3A3D84-DF79-3023-3D66-1ABAA9311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8466-D7B1-425B-A5FF-E5C3BC55014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9983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7F579E-F0E5-AD46-B66A-A7885FE95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6A9B491E-AE69-A242-92A7-FCA5F5F0A7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A69C3AE-071B-9B6E-0D96-3663EA64FD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7D67BEB-43DD-BCCF-A452-EF32243D4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2C3E-5F71-476C-A9AB-6E62DF06BE33}" type="datetimeFigureOut">
              <a:rPr lang="da-DK" smtClean="0"/>
              <a:t>09-11-2023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987DA99-EECB-6039-4A81-7472F79A2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CEA77F3-DB25-BAF6-4FA8-72A33D58B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8466-D7B1-425B-A5FF-E5C3BC55014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69017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1000B4ED-9ED1-A966-638C-0F24502DB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0EDC47E-5F28-9EAC-9109-A7CA6E88AB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199B010-21AF-3D70-65D3-FD1714D427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92C3E-5F71-476C-A9AB-6E62DF06BE33}" type="datetimeFigureOut">
              <a:rPr lang="da-DK" smtClean="0"/>
              <a:t>09-11-2023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7305993-815A-8D2D-50EE-09EC8E3369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D195F5A-DE31-F7D6-EB9E-8B3052AF81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A8466-D7B1-425B-A5FF-E5C3BC55014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85530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275263-39EF-7DB6-2742-37BD97E958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NV-biologi 2023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B56F5D6-ECC7-904C-3850-3A77E708AB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  <a:p>
            <a:r>
              <a:rPr lang="da-DK" dirty="0"/>
              <a:t>Hvad lærte I?</a:t>
            </a:r>
          </a:p>
          <a:p>
            <a:r>
              <a:rPr lang="da-DK" dirty="0"/>
              <a:t>Hvad skulle I have lært?!</a:t>
            </a:r>
          </a:p>
        </p:txBody>
      </p:sp>
    </p:spTree>
    <p:extLst>
      <p:ext uri="{BB962C8B-B14F-4D97-AF65-F5344CB8AC3E}">
        <p14:creationId xmlns:p14="http://schemas.microsoft.com/office/powerpoint/2010/main" val="1700596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C95320-E00C-FD5C-0529-603F562A8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lærte du i NV-biologi?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1581C1B-5B13-1D4C-D763-07D3685B2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a-DK" dirty="0"/>
              <a:t>Individuel brainstorm (5 min):</a:t>
            </a:r>
          </a:p>
          <a:p>
            <a:r>
              <a:rPr lang="da-DK" dirty="0"/>
              <a:t>Skriv alle de fagbegreber, teorier, forsøg osv. ned, du kan huske fra undervisningen i NV-biologi</a:t>
            </a:r>
          </a:p>
          <a:p>
            <a:endParaRPr lang="da-DK" dirty="0"/>
          </a:p>
          <a:p>
            <a:r>
              <a:rPr lang="da-DK" dirty="0"/>
              <a:t>De fire vækstfaser/den mikrobielle vækstkurve, </a:t>
            </a:r>
            <a:r>
              <a:rPr lang="da-DK" dirty="0" err="1"/>
              <a:t>Liebigs</a:t>
            </a:r>
            <a:r>
              <a:rPr lang="da-DK" dirty="0"/>
              <a:t> minimumslov, bjørnedyr, fødekæder og fødenet, eukaryote og prokaryote celler, respiration og fotosyntese, grænser for liv, osmose, tryk, temperatur, pH, abiotiske faktorer, cellens opbygning, alger, algekultur, </a:t>
            </a:r>
            <a:r>
              <a:rPr lang="da-DK" i="1" dirty="0" err="1"/>
              <a:t>terraforming</a:t>
            </a:r>
            <a:r>
              <a:rPr lang="da-DK" dirty="0"/>
              <a:t> af Mars, DNA, levende organismer, </a:t>
            </a:r>
            <a:r>
              <a:rPr lang="da-DK" dirty="0" err="1"/>
              <a:t>turbiditetsmåler</a:t>
            </a:r>
            <a:r>
              <a:rPr lang="da-DK" dirty="0"/>
              <a:t> – spektrofotometer (</a:t>
            </a:r>
            <a:r>
              <a:rPr lang="da-DK" dirty="0" err="1"/>
              <a:t>absorbans</a:t>
            </a:r>
            <a:r>
              <a:rPr lang="da-DK" dirty="0"/>
              <a:t>), respirationstab, aerob og anaerob respiration</a:t>
            </a:r>
          </a:p>
        </p:txBody>
      </p:sp>
    </p:spTree>
    <p:extLst>
      <p:ext uri="{BB962C8B-B14F-4D97-AF65-F5344CB8AC3E}">
        <p14:creationId xmlns:p14="http://schemas.microsoft.com/office/powerpoint/2010/main" val="1655921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A82F9F-FD86-6E99-F7D8-13858E370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skulle du have lært i NV-biologi?</a:t>
            </a:r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7E477362-F6E0-EFD4-EE9A-55E93633CD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0516229"/>
              </p:ext>
            </p:extLst>
          </p:nvPr>
        </p:nvGraphicFramePr>
        <p:xfrm>
          <a:off x="619125" y="1501775"/>
          <a:ext cx="10915650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5583">
                  <a:extLst>
                    <a:ext uri="{9D8B030D-6E8A-4147-A177-3AD203B41FA5}">
                      <a16:colId xmlns:a16="http://schemas.microsoft.com/office/drawing/2014/main" val="2110295580"/>
                    </a:ext>
                  </a:extLst>
                </a:gridCol>
                <a:gridCol w="3183732">
                  <a:extLst>
                    <a:ext uri="{9D8B030D-6E8A-4147-A177-3AD203B41FA5}">
                      <a16:colId xmlns:a16="http://schemas.microsoft.com/office/drawing/2014/main" val="3885239571"/>
                    </a:ext>
                  </a:extLst>
                </a:gridCol>
                <a:gridCol w="6466335">
                  <a:extLst>
                    <a:ext uri="{9D8B030D-6E8A-4147-A177-3AD203B41FA5}">
                      <a16:colId xmlns:a16="http://schemas.microsoft.com/office/drawing/2014/main" val="2055660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sz="2800" dirty="0"/>
                        <a:t>Modul nr.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Aktiviteter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Fagligt indhold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846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Film, lærebog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Biologi, liv: def., krav, udvikling på Jorden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2983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sz="2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”Mikroskopi” øv.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Celler (eukaryoter: alger, bjørnedyr)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74513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sz="28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Algeforsøg 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Tilpasninger til miljøer, inkl. ekstreme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16788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sz="28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 err="1"/>
                        <a:t>Gruppearb</a:t>
                      </a:r>
                      <a:r>
                        <a:rPr lang="da-DK" sz="2800" dirty="0"/>
                        <a:t>., alger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 err="1"/>
                        <a:t>Liebigs</a:t>
                      </a:r>
                      <a:r>
                        <a:rPr lang="da-DK" sz="2800" dirty="0"/>
                        <a:t> lov, vækstkurve, fødekæder/-net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8011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sz="28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Delehold 1 øv.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Fotosyntese, respiration, vækstfaktorer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77634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sz="28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Delehold 2 øv.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(samme, plus spektrofotometri)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4904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sz="28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Artikel, podcast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i="1" dirty="0" err="1"/>
                        <a:t>Terraforming</a:t>
                      </a:r>
                      <a:r>
                        <a:rPr lang="da-DK" sz="2800" dirty="0"/>
                        <a:t> Mars, bjørnedyr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80162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sz="28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Oplæg? </a:t>
                      </a:r>
                      <a:r>
                        <a:rPr lang="da-DK" sz="2800" dirty="0" err="1"/>
                        <a:t>Eks.dok</a:t>
                      </a:r>
                      <a:r>
                        <a:rPr lang="da-DK" sz="28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Algeforsøg slut (graf og konklusion)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22957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2135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1E8D58-1C65-CB42-FDEC-2E499855F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Lærebogsuddrag: Det cellulære liv s. 9-13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C34A37C-5705-7914-1EEE-331A3ADAA3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1527"/>
            <a:ext cx="10515600" cy="4351338"/>
          </a:xfrm>
        </p:spPr>
        <p:txBody>
          <a:bodyPr/>
          <a:lstStyle/>
          <a:p>
            <a:r>
              <a:rPr lang="da-DK" dirty="0"/>
              <a:t>(Introduktion)</a:t>
            </a:r>
          </a:p>
          <a:p>
            <a:r>
              <a:rPr lang="da-DK" dirty="0"/>
              <a:t>Livets kendetegn</a:t>
            </a:r>
          </a:p>
          <a:p>
            <a:r>
              <a:rPr lang="da-DK" dirty="0"/>
              <a:t>Virus – på grænsen til liv</a:t>
            </a:r>
          </a:p>
          <a:p>
            <a:r>
              <a:rPr lang="da-DK" dirty="0"/>
              <a:t>Liv trives næsten overalt på Jorden</a:t>
            </a:r>
          </a:p>
          <a:p>
            <a:r>
              <a:rPr lang="da-DK" dirty="0"/>
              <a:t>Intet liv uden vand</a:t>
            </a:r>
          </a:p>
          <a:p>
            <a:r>
              <a:rPr lang="da-DK" dirty="0"/>
              <a:t>Solens livgivende stråler kan også være farlige</a:t>
            </a:r>
          </a:p>
          <a:p>
            <a:r>
              <a:rPr lang="da-DK" dirty="0"/>
              <a:t>Spontan genese</a:t>
            </a:r>
          </a:p>
          <a:p>
            <a:pPr lvl="1"/>
            <a:r>
              <a:rPr lang="da-DK" dirty="0"/>
              <a:t>To forsøg: tjek opstillinger for variabelkontrol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57D6922F-E174-A22C-114F-C7FA6C640737}"/>
              </a:ext>
            </a:extLst>
          </p:cNvPr>
          <p:cNvSpPr txBox="1"/>
          <p:nvPr/>
        </p:nvSpPr>
        <p:spPr>
          <a:xfrm rot="1016851">
            <a:off x="7048500" y="2264967"/>
            <a:ext cx="4229100" cy="193899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rgbClr val="FF0000"/>
                </a:solidFill>
              </a:rPr>
              <a:t>Find din egen biologimappe på Google drev (skolemailadresse). </a:t>
            </a:r>
          </a:p>
          <a:p>
            <a:r>
              <a:rPr lang="da-DK" sz="2400" dirty="0">
                <a:solidFill>
                  <a:srgbClr val="FF0000"/>
                </a:solidFill>
              </a:rPr>
              <a:t>Opret et Google docs og skriv stikord/noter til hvert af lærebogsuddragets afsnit.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AA7171B6-781A-BBBE-22F6-CD9439C04C13}"/>
              </a:ext>
            </a:extLst>
          </p:cNvPr>
          <p:cNvSpPr txBox="1"/>
          <p:nvPr/>
        </p:nvSpPr>
        <p:spPr>
          <a:xfrm>
            <a:off x="7381875" y="4919130"/>
            <a:ext cx="2962276" cy="83099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rgbClr val="0070C0"/>
                </a:solidFill>
              </a:rPr>
              <a:t>Undtagen dette afsnit, som vi tager fælles!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8A02FDDA-925B-D8F3-76F1-17E56B21BD37}"/>
              </a:ext>
            </a:extLst>
          </p:cNvPr>
          <p:cNvSpPr/>
          <p:nvPr/>
        </p:nvSpPr>
        <p:spPr>
          <a:xfrm>
            <a:off x="838200" y="4913175"/>
            <a:ext cx="6543675" cy="83099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2553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E98D6D-9018-25F8-EF8C-FEDB32FB4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Test af hypotesen ”Spontan genese”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BCCA667-0D04-4B66-9E30-F297A8F34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Kan liv opstå af sig selv?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2D62D03F-0F42-A7D9-B47D-4FF7CA6769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312" y="2405856"/>
            <a:ext cx="8605838" cy="3641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882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E320BE-DD71-1A7B-BD91-A592C86C7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Spontan genese: forsøg 1. Variabelkontrol?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80D6DD9D-3DA4-4DFD-FD66-1C80EEDBD2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9437" y="1990725"/>
            <a:ext cx="3914775" cy="4000500"/>
          </a:xfrm>
          <a:prstGeom prst="rect">
            <a:avLst/>
          </a:prstGeom>
        </p:spPr>
      </p:pic>
      <p:sp>
        <p:nvSpPr>
          <p:cNvPr id="5" name="Pil: højre 4">
            <a:extLst>
              <a:ext uri="{FF2B5EF4-FFF2-40B4-BE49-F238E27FC236}">
                <a16:creationId xmlns:a16="http://schemas.microsoft.com/office/drawing/2014/main" id="{E11B17F3-FFD4-C37A-AF19-F9D298E8D10A}"/>
              </a:ext>
            </a:extLst>
          </p:cNvPr>
          <p:cNvSpPr/>
          <p:nvPr/>
        </p:nvSpPr>
        <p:spPr>
          <a:xfrm>
            <a:off x="4838701" y="3514725"/>
            <a:ext cx="1600200" cy="7620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7A4BB6B0-6CA5-DDA9-4E5B-034B21EB13C5}"/>
              </a:ext>
            </a:extLst>
          </p:cNvPr>
          <p:cNvSpPr txBox="1"/>
          <p:nvPr/>
        </p:nvSpPr>
        <p:spPr>
          <a:xfrm>
            <a:off x="1509379" y="1994476"/>
            <a:ext cx="200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dirty="0"/>
              <a:t>Beskidt tøj</a:t>
            </a:r>
          </a:p>
        </p:txBody>
      </p:sp>
      <p:sp>
        <p:nvSpPr>
          <p:cNvPr id="9" name="Ligebenet trapez 8">
            <a:extLst>
              <a:ext uri="{FF2B5EF4-FFF2-40B4-BE49-F238E27FC236}">
                <a16:creationId xmlns:a16="http://schemas.microsoft.com/office/drawing/2014/main" id="{C1320993-BEEE-4800-BE22-77843EEC4DE6}"/>
              </a:ext>
            </a:extLst>
          </p:cNvPr>
          <p:cNvSpPr/>
          <p:nvPr/>
        </p:nvSpPr>
        <p:spPr>
          <a:xfrm rot="10800000">
            <a:off x="1433512" y="3305175"/>
            <a:ext cx="2181225" cy="2190750"/>
          </a:xfrm>
          <a:prstGeom prst="trapezoid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Kombinationstegning: figur 9">
            <a:extLst>
              <a:ext uri="{FF2B5EF4-FFF2-40B4-BE49-F238E27FC236}">
                <a16:creationId xmlns:a16="http://schemas.microsoft.com/office/drawing/2014/main" id="{9BE816F8-6AE2-012C-B643-F0F793CFFBDE}"/>
              </a:ext>
            </a:extLst>
          </p:cNvPr>
          <p:cNvSpPr/>
          <p:nvPr/>
        </p:nvSpPr>
        <p:spPr>
          <a:xfrm>
            <a:off x="1054227" y="2800351"/>
            <a:ext cx="2910554" cy="1011972"/>
          </a:xfrm>
          <a:custGeom>
            <a:avLst/>
            <a:gdLst>
              <a:gd name="connsiteX0" fmla="*/ 24479 w 2910554"/>
              <a:gd name="connsiteY0" fmla="*/ 323850 h 590550"/>
              <a:gd name="connsiteX1" fmla="*/ 14954 w 2910554"/>
              <a:gd name="connsiteY1" fmla="*/ 542925 h 590550"/>
              <a:gd name="connsiteX2" fmla="*/ 53054 w 2910554"/>
              <a:gd name="connsiteY2" fmla="*/ 571500 h 590550"/>
              <a:gd name="connsiteX3" fmla="*/ 214979 w 2910554"/>
              <a:gd name="connsiteY3" fmla="*/ 552450 h 590550"/>
              <a:gd name="connsiteX4" fmla="*/ 243554 w 2910554"/>
              <a:gd name="connsiteY4" fmla="*/ 542925 h 590550"/>
              <a:gd name="connsiteX5" fmla="*/ 300704 w 2910554"/>
              <a:gd name="connsiteY5" fmla="*/ 466725 h 590550"/>
              <a:gd name="connsiteX6" fmla="*/ 357854 w 2910554"/>
              <a:gd name="connsiteY6" fmla="*/ 352425 h 590550"/>
              <a:gd name="connsiteX7" fmla="*/ 395954 w 2910554"/>
              <a:gd name="connsiteY7" fmla="*/ 342900 h 590550"/>
              <a:gd name="connsiteX8" fmla="*/ 634079 w 2910554"/>
              <a:gd name="connsiteY8" fmla="*/ 352425 h 590550"/>
              <a:gd name="connsiteX9" fmla="*/ 738854 w 2910554"/>
              <a:gd name="connsiteY9" fmla="*/ 419100 h 590550"/>
              <a:gd name="connsiteX10" fmla="*/ 805529 w 2910554"/>
              <a:gd name="connsiteY10" fmla="*/ 457200 h 590550"/>
              <a:gd name="connsiteX11" fmla="*/ 996029 w 2910554"/>
              <a:gd name="connsiteY11" fmla="*/ 485775 h 590550"/>
              <a:gd name="connsiteX12" fmla="*/ 1205579 w 2910554"/>
              <a:gd name="connsiteY12" fmla="*/ 457200 h 590550"/>
              <a:gd name="connsiteX13" fmla="*/ 1300829 w 2910554"/>
              <a:gd name="connsiteY13" fmla="*/ 381000 h 590550"/>
              <a:gd name="connsiteX14" fmla="*/ 1434179 w 2910554"/>
              <a:gd name="connsiteY14" fmla="*/ 304800 h 590550"/>
              <a:gd name="connsiteX15" fmla="*/ 1500854 w 2910554"/>
              <a:gd name="connsiteY15" fmla="*/ 295275 h 590550"/>
              <a:gd name="connsiteX16" fmla="*/ 1643729 w 2910554"/>
              <a:gd name="connsiteY16" fmla="*/ 333375 h 590550"/>
              <a:gd name="connsiteX17" fmla="*/ 1719929 w 2910554"/>
              <a:gd name="connsiteY17" fmla="*/ 381000 h 590550"/>
              <a:gd name="connsiteX18" fmla="*/ 1872329 w 2910554"/>
              <a:gd name="connsiteY18" fmla="*/ 438150 h 590550"/>
              <a:gd name="connsiteX19" fmla="*/ 1958054 w 2910554"/>
              <a:gd name="connsiteY19" fmla="*/ 466725 h 590550"/>
              <a:gd name="connsiteX20" fmla="*/ 2062829 w 2910554"/>
              <a:gd name="connsiteY20" fmla="*/ 476250 h 590550"/>
              <a:gd name="connsiteX21" fmla="*/ 2491454 w 2910554"/>
              <a:gd name="connsiteY21" fmla="*/ 504825 h 590550"/>
              <a:gd name="connsiteX22" fmla="*/ 2558129 w 2910554"/>
              <a:gd name="connsiteY22" fmla="*/ 542925 h 590550"/>
              <a:gd name="connsiteX23" fmla="*/ 2701004 w 2910554"/>
              <a:gd name="connsiteY23" fmla="*/ 590550 h 590550"/>
              <a:gd name="connsiteX24" fmla="*/ 2834354 w 2910554"/>
              <a:gd name="connsiteY24" fmla="*/ 542925 h 590550"/>
              <a:gd name="connsiteX25" fmla="*/ 2881979 w 2910554"/>
              <a:gd name="connsiteY25" fmla="*/ 485775 h 590550"/>
              <a:gd name="connsiteX26" fmla="*/ 2910554 w 2910554"/>
              <a:gd name="connsiteY26" fmla="*/ 371475 h 590550"/>
              <a:gd name="connsiteX27" fmla="*/ 2891504 w 2910554"/>
              <a:gd name="connsiteY27" fmla="*/ 228600 h 590550"/>
              <a:gd name="connsiteX28" fmla="*/ 2872454 w 2910554"/>
              <a:gd name="connsiteY28" fmla="*/ 180975 h 590550"/>
              <a:gd name="connsiteX29" fmla="*/ 2805779 w 2910554"/>
              <a:gd name="connsiteY29" fmla="*/ 152400 h 590550"/>
              <a:gd name="connsiteX30" fmla="*/ 2224754 w 2910554"/>
              <a:gd name="connsiteY30" fmla="*/ 142875 h 590550"/>
              <a:gd name="connsiteX31" fmla="*/ 2100929 w 2910554"/>
              <a:gd name="connsiteY31" fmla="*/ 114300 h 590550"/>
              <a:gd name="connsiteX32" fmla="*/ 1986629 w 2910554"/>
              <a:gd name="connsiteY32" fmla="*/ 95250 h 590550"/>
              <a:gd name="connsiteX33" fmla="*/ 1748504 w 2910554"/>
              <a:gd name="connsiteY33" fmla="*/ 38100 h 590550"/>
              <a:gd name="connsiteX34" fmla="*/ 1510379 w 2910554"/>
              <a:gd name="connsiteY34" fmla="*/ 0 h 590550"/>
              <a:gd name="connsiteX35" fmla="*/ 1053179 w 2910554"/>
              <a:gd name="connsiteY35" fmla="*/ 19050 h 590550"/>
              <a:gd name="connsiteX36" fmla="*/ 415004 w 2910554"/>
              <a:gd name="connsiteY36" fmla="*/ 57150 h 590550"/>
              <a:gd name="connsiteX37" fmla="*/ 367379 w 2910554"/>
              <a:gd name="connsiteY37" fmla="*/ 76200 h 590550"/>
              <a:gd name="connsiteX38" fmla="*/ 281654 w 2910554"/>
              <a:gd name="connsiteY38" fmla="*/ 123825 h 590550"/>
              <a:gd name="connsiteX39" fmla="*/ 243554 w 2910554"/>
              <a:gd name="connsiteY39" fmla="*/ 152400 h 590550"/>
              <a:gd name="connsiteX40" fmla="*/ 186404 w 2910554"/>
              <a:gd name="connsiteY40" fmla="*/ 180975 h 590550"/>
              <a:gd name="connsiteX41" fmla="*/ 100679 w 2910554"/>
              <a:gd name="connsiteY41" fmla="*/ 247650 h 590550"/>
              <a:gd name="connsiteX42" fmla="*/ 24479 w 2910554"/>
              <a:gd name="connsiteY42" fmla="*/ 323850 h 590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910554" h="590550">
                <a:moveTo>
                  <a:pt x="24479" y="323850"/>
                </a:moveTo>
                <a:cubicBezTo>
                  <a:pt x="10191" y="373063"/>
                  <a:pt x="-17092" y="408334"/>
                  <a:pt x="14954" y="542925"/>
                </a:cubicBezTo>
                <a:cubicBezTo>
                  <a:pt x="18631" y="558368"/>
                  <a:pt x="40354" y="561975"/>
                  <a:pt x="53054" y="571500"/>
                </a:cubicBezTo>
                <a:cubicBezTo>
                  <a:pt x="107029" y="565150"/>
                  <a:pt x="161233" y="560512"/>
                  <a:pt x="214979" y="552450"/>
                </a:cubicBezTo>
                <a:cubicBezTo>
                  <a:pt x="224908" y="550961"/>
                  <a:pt x="235384" y="548761"/>
                  <a:pt x="243554" y="542925"/>
                </a:cubicBezTo>
                <a:cubicBezTo>
                  <a:pt x="270689" y="523543"/>
                  <a:pt x="290228" y="498154"/>
                  <a:pt x="300704" y="466725"/>
                </a:cubicBezTo>
                <a:cubicBezTo>
                  <a:pt x="320935" y="406033"/>
                  <a:pt x="303419" y="386447"/>
                  <a:pt x="357854" y="352425"/>
                </a:cubicBezTo>
                <a:cubicBezTo>
                  <a:pt x="368955" y="345487"/>
                  <a:pt x="383254" y="346075"/>
                  <a:pt x="395954" y="342900"/>
                </a:cubicBezTo>
                <a:cubicBezTo>
                  <a:pt x="475329" y="346075"/>
                  <a:pt x="555035" y="344521"/>
                  <a:pt x="634079" y="352425"/>
                </a:cubicBezTo>
                <a:cubicBezTo>
                  <a:pt x="680483" y="357065"/>
                  <a:pt x="703732" y="394785"/>
                  <a:pt x="738854" y="419100"/>
                </a:cubicBezTo>
                <a:cubicBezTo>
                  <a:pt x="759900" y="433670"/>
                  <a:pt x="781762" y="447693"/>
                  <a:pt x="805529" y="457200"/>
                </a:cubicBezTo>
                <a:cubicBezTo>
                  <a:pt x="865156" y="481051"/>
                  <a:pt x="934001" y="480606"/>
                  <a:pt x="996029" y="485775"/>
                </a:cubicBezTo>
                <a:cubicBezTo>
                  <a:pt x="1065879" y="476250"/>
                  <a:pt x="1138911" y="480117"/>
                  <a:pt x="1205579" y="457200"/>
                </a:cubicBezTo>
                <a:cubicBezTo>
                  <a:pt x="1244030" y="443982"/>
                  <a:pt x="1267867" y="404806"/>
                  <a:pt x="1300829" y="381000"/>
                </a:cubicBezTo>
                <a:cubicBezTo>
                  <a:pt x="1318218" y="368442"/>
                  <a:pt x="1404900" y="313809"/>
                  <a:pt x="1434179" y="304800"/>
                </a:cubicBezTo>
                <a:cubicBezTo>
                  <a:pt x="1455637" y="298198"/>
                  <a:pt x="1478629" y="298450"/>
                  <a:pt x="1500854" y="295275"/>
                </a:cubicBezTo>
                <a:cubicBezTo>
                  <a:pt x="1566222" y="304613"/>
                  <a:pt x="1580535" y="301778"/>
                  <a:pt x="1643729" y="333375"/>
                </a:cubicBezTo>
                <a:cubicBezTo>
                  <a:pt x="1670520" y="346770"/>
                  <a:pt x="1693457" y="366985"/>
                  <a:pt x="1719929" y="381000"/>
                </a:cubicBezTo>
                <a:cubicBezTo>
                  <a:pt x="1801084" y="423965"/>
                  <a:pt x="1794578" y="413853"/>
                  <a:pt x="1872329" y="438150"/>
                </a:cubicBezTo>
                <a:cubicBezTo>
                  <a:pt x="1901079" y="447134"/>
                  <a:pt x="1928518" y="460818"/>
                  <a:pt x="1958054" y="466725"/>
                </a:cubicBezTo>
                <a:cubicBezTo>
                  <a:pt x="1992442" y="473603"/>
                  <a:pt x="2027849" y="473751"/>
                  <a:pt x="2062829" y="476250"/>
                </a:cubicBezTo>
                <a:lnTo>
                  <a:pt x="2491454" y="504825"/>
                </a:lnTo>
                <a:cubicBezTo>
                  <a:pt x="2513679" y="517525"/>
                  <a:pt x="2534933" y="532100"/>
                  <a:pt x="2558129" y="542925"/>
                </a:cubicBezTo>
                <a:cubicBezTo>
                  <a:pt x="2606407" y="565455"/>
                  <a:pt x="2650479" y="576114"/>
                  <a:pt x="2701004" y="590550"/>
                </a:cubicBezTo>
                <a:cubicBezTo>
                  <a:pt x="2745454" y="574675"/>
                  <a:pt x="2793506" y="566574"/>
                  <a:pt x="2834354" y="542925"/>
                </a:cubicBezTo>
                <a:cubicBezTo>
                  <a:pt x="2855814" y="530501"/>
                  <a:pt x="2869484" y="507195"/>
                  <a:pt x="2881979" y="485775"/>
                </a:cubicBezTo>
                <a:cubicBezTo>
                  <a:pt x="2899589" y="455586"/>
                  <a:pt x="2904986" y="404880"/>
                  <a:pt x="2910554" y="371475"/>
                </a:cubicBezTo>
                <a:cubicBezTo>
                  <a:pt x="2904204" y="323850"/>
                  <a:pt x="2900927" y="275713"/>
                  <a:pt x="2891504" y="228600"/>
                </a:cubicBezTo>
                <a:cubicBezTo>
                  <a:pt x="2888151" y="211834"/>
                  <a:pt x="2885233" y="192334"/>
                  <a:pt x="2872454" y="180975"/>
                </a:cubicBezTo>
                <a:cubicBezTo>
                  <a:pt x="2854382" y="164911"/>
                  <a:pt x="2829917" y="153820"/>
                  <a:pt x="2805779" y="152400"/>
                </a:cubicBezTo>
                <a:cubicBezTo>
                  <a:pt x="2612412" y="141025"/>
                  <a:pt x="2418429" y="146050"/>
                  <a:pt x="2224754" y="142875"/>
                </a:cubicBezTo>
                <a:cubicBezTo>
                  <a:pt x="2183479" y="133350"/>
                  <a:pt x="2142466" y="122607"/>
                  <a:pt x="2100929" y="114300"/>
                </a:cubicBezTo>
                <a:cubicBezTo>
                  <a:pt x="2063054" y="106725"/>
                  <a:pt x="2024382" y="103413"/>
                  <a:pt x="1986629" y="95250"/>
                </a:cubicBezTo>
                <a:cubicBezTo>
                  <a:pt x="1906844" y="77999"/>
                  <a:pt x="1829108" y="50997"/>
                  <a:pt x="1748504" y="38100"/>
                </a:cubicBezTo>
                <a:lnTo>
                  <a:pt x="1510379" y="0"/>
                </a:lnTo>
                <a:lnTo>
                  <a:pt x="1053179" y="19050"/>
                </a:lnTo>
                <a:cubicBezTo>
                  <a:pt x="157812" y="69923"/>
                  <a:pt x="1088291" y="32213"/>
                  <a:pt x="415004" y="57150"/>
                </a:cubicBezTo>
                <a:cubicBezTo>
                  <a:pt x="399129" y="63500"/>
                  <a:pt x="382040" y="67403"/>
                  <a:pt x="367379" y="76200"/>
                </a:cubicBezTo>
                <a:cubicBezTo>
                  <a:pt x="276476" y="130742"/>
                  <a:pt x="360762" y="104048"/>
                  <a:pt x="281654" y="123825"/>
                </a:cubicBezTo>
                <a:cubicBezTo>
                  <a:pt x="268954" y="133350"/>
                  <a:pt x="257167" y="144232"/>
                  <a:pt x="243554" y="152400"/>
                </a:cubicBezTo>
                <a:cubicBezTo>
                  <a:pt x="225291" y="163358"/>
                  <a:pt x="204125" y="169161"/>
                  <a:pt x="186404" y="180975"/>
                </a:cubicBezTo>
                <a:cubicBezTo>
                  <a:pt x="125902" y="221309"/>
                  <a:pt x="195785" y="209608"/>
                  <a:pt x="100679" y="247650"/>
                </a:cubicBezTo>
                <a:cubicBezTo>
                  <a:pt x="46462" y="269337"/>
                  <a:pt x="38767" y="274637"/>
                  <a:pt x="24479" y="323850"/>
                </a:cubicBez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D27971CB-545B-5EAA-99D0-FBCC8AE48376}"/>
              </a:ext>
            </a:extLst>
          </p:cNvPr>
          <p:cNvSpPr txBox="1"/>
          <p:nvPr/>
        </p:nvSpPr>
        <p:spPr>
          <a:xfrm>
            <a:off x="1971675" y="3876675"/>
            <a:ext cx="11620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dirty="0">
                <a:solidFill>
                  <a:schemeClr val="bg1"/>
                </a:solidFill>
              </a:rPr>
              <a:t>Krukke med korn</a:t>
            </a: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1B0D2619-C7E4-E998-BF84-2756E53C228A}"/>
              </a:ext>
            </a:extLst>
          </p:cNvPr>
          <p:cNvSpPr txBox="1"/>
          <p:nvPr/>
        </p:nvSpPr>
        <p:spPr>
          <a:xfrm>
            <a:off x="4729163" y="2750403"/>
            <a:ext cx="2000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dirty="0"/>
              <a:t>Tid: </a:t>
            </a:r>
          </a:p>
          <a:p>
            <a:pPr algn="ctr"/>
            <a:r>
              <a:rPr lang="da-DK" sz="2400" dirty="0"/>
              <a:t>nogle få dage</a:t>
            </a:r>
          </a:p>
        </p:txBody>
      </p:sp>
      <p:sp>
        <p:nvSpPr>
          <p:cNvPr id="13" name="Pil: nedad 12">
            <a:extLst>
              <a:ext uri="{FF2B5EF4-FFF2-40B4-BE49-F238E27FC236}">
                <a16:creationId xmlns:a16="http://schemas.microsoft.com/office/drawing/2014/main" id="{A667759D-8562-4749-0299-6F79BAD6C5BB}"/>
              </a:ext>
            </a:extLst>
          </p:cNvPr>
          <p:cNvSpPr/>
          <p:nvPr/>
        </p:nvSpPr>
        <p:spPr>
          <a:xfrm>
            <a:off x="2305050" y="2457484"/>
            <a:ext cx="323850" cy="348911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58361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E98D6D-9018-25F8-EF8C-FEDB32FB4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Test af hypotesen ”Spontan genese”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BCCA667-0D04-4B66-9E30-F297A8F34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Kan liv opstå af sig selv?</a:t>
            </a:r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7CC9EE10-F6E2-7FD6-2F6B-0A4D17DF8C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2447925"/>
            <a:ext cx="8226264" cy="3978275"/>
          </a:xfrm>
          <a:prstGeom prst="rect">
            <a:avLst/>
          </a:prstGeom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72A489FE-86D0-0A41-7238-5365D08D860D}"/>
              </a:ext>
            </a:extLst>
          </p:cNvPr>
          <p:cNvSpPr/>
          <p:nvPr/>
        </p:nvSpPr>
        <p:spPr>
          <a:xfrm>
            <a:off x="2133600" y="2438400"/>
            <a:ext cx="3362325" cy="3524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B6F1ECAD-843E-51B7-CAC4-5BB3C0DA0D6A}"/>
              </a:ext>
            </a:extLst>
          </p:cNvPr>
          <p:cNvSpPr/>
          <p:nvPr/>
        </p:nvSpPr>
        <p:spPr>
          <a:xfrm>
            <a:off x="9086851" y="5981700"/>
            <a:ext cx="1196814" cy="444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cxnSp>
        <p:nvCxnSpPr>
          <p:cNvPr id="10" name="Lige forbindelse 9">
            <a:extLst>
              <a:ext uri="{FF2B5EF4-FFF2-40B4-BE49-F238E27FC236}">
                <a16:creationId xmlns:a16="http://schemas.microsoft.com/office/drawing/2014/main" id="{C9CEED9E-CB8D-A08B-AB07-D3FC9913CC53}"/>
              </a:ext>
            </a:extLst>
          </p:cNvPr>
          <p:cNvCxnSpPr/>
          <p:nvPr/>
        </p:nvCxnSpPr>
        <p:spPr>
          <a:xfrm>
            <a:off x="6096000" y="4191000"/>
            <a:ext cx="405765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Lige forbindelse 10">
            <a:extLst>
              <a:ext uri="{FF2B5EF4-FFF2-40B4-BE49-F238E27FC236}">
                <a16:creationId xmlns:a16="http://schemas.microsoft.com/office/drawing/2014/main" id="{B35CB938-DC0B-8D39-DFB2-6100DA6FD865}"/>
              </a:ext>
            </a:extLst>
          </p:cNvPr>
          <p:cNvCxnSpPr>
            <a:cxnSpLocks/>
          </p:cNvCxnSpPr>
          <p:nvPr/>
        </p:nvCxnSpPr>
        <p:spPr>
          <a:xfrm flipV="1">
            <a:off x="2219325" y="4562475"/>
            <a:ext cx="7934325" cy="666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Lige forbindelse 12">
            <a:extLst>
              <a:ext uri="{FF2B5EF4-FFF2-40B4-BE49-F238E27FC236}">
                <a16:creationId xmlns:a16="http://schemas.microsoft.com/office/drawing/2014/main" id="{3A0DE079-CEE5-3315-562E-830FE4B9C828}"/>
              </a:ext>
            </a:extLst>
          </p:cNvPr>
          <p:cNvCxnSpPr>
            <a:cxnSpLocks/>
          </p:cNvCxnSpPr>
          <p:nvPr/>
        </p:nvCxnSpPr>
        <p:spPr>
          <a:xfrm>
            <a:off x="2219325" y="4981575"/>
            <a:ext cx="1600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Lige forbindelse 14">
            <a:extLst>
              <a:ext uri="{FF2B5EF4-FFF2-40B4-BE49-F238E27FC236}">
                <a16:creationId xmlns:a16="http://schemas.microsoft.com/office/drawing/2014/main" id="{98368130-15C5-A7AB-24AB-7F257FA99161}"/>
              </a:ext>
            </a:extLst>
          </p:cNvPr>
          <p:cNvCxnSpPr>
            <a:cxnSpLocks/>
          </p:cNvCxnSpPr>
          <p:nvPr/>
        </p:nvCxnSpPr>
        <p:spPr>
          <a:xfrm>
            <a:off x="3686175" y="5286375"/>
            <a:ext cx="6467475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Lige forbindelse 16">
            <a:extLst>
              <a:ext uri="{FF2B5EF4-FFF2-40B4-BE49-F238E27FC236}">
                <a16:creationId xmlns:a16="http://schemas.microsoft.com/office/drawing/2014/main" id="{667708E0-2409-B3A7-E2B9-4BA862BD638C}"/>
              </a:ext>
            </a:extLst>
          </p:cNvPr>
          <p:cNvCxnSpPr>
            <a:cxnSpLocks/>
          </p:cNvCxnSpPr>
          <p:nvPr/>
        </p:nvCxnSpPr>
        <p:spPr>
          <a:xfrm>
            <a:off x="2219325" y="5676900"/>
            <a:ext cx="1533525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9025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B8DAB0-8791-28B4-BBA8-2ED119769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Spontan genese: forsøg 2. Variabelkontrol?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EBAA31FB-490F-8709-6F07-37A666EEFA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81175"/>
            <a:ext cx="5514975" cy="5076825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23EB631B-0932-16D7-4698-284BB5ABF1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2700" y="1690688"/>
            <a:ext cx="5619750" cy="3952875"/>
          </a:xfrm>
          <a:prstGeom prst="rect">
            <a:avLst/>
          </a:prstGeom>
        </p:spPr>
      </p:pic>
      <p:sp>
        <p:nvSpPr>
          <p:cNvPr id="6" name="Pil: højre 5">
            <a:extLst>
              <a:ext uri="{FF2B5EF4-FFF2-40B4-BE49-F238E27FC236}">
                <a16:creationId xmlns:a16="http://schemas.microsoft.com/office/drawing/2014/main" id="{45B4CDBE-DD79-6782-B752-05BE33684A47}"/>
              </a:ext>
            </a:extLst>
          </p:cNvPr>
          <p:cNvSpPr/>
          <p:nvPr/>
        </p:nvSpPr>
        <p:spPr>
          <a:xfrm>
            <a:off x="5734050" y="3981449"/>
            <a:ext cx="1066800" cy="48577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C0FCDD03-2BCC-DB57-3A4E-0D8D72A2BB39}"/>
              </a:ext>
            </a:extLst>
          </p:cNvPr>
          <p:cNvSpPr/>
          <p:nvPr/>
        </p:nvSpPr>
        <p:spPr>
          <a:xfrm>
            <a:off x="6324600" y="2339976"/>
            <a:ext cx="1476375" cy="7048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647EA008-AE1C-EFE6-85EA-90BBE0C021BC}"/>
              </a:ext>
            </a:extLst>
          </p:cNvPr>
          <p:cNvSpPr txBox="1"/>
          <p:nvPr/>
        </p:nvSpPr>
        <p:spPr>
          <a:xfrm>
            <a:off x="5839778" y="3582342"/>
            <a:ext cx="607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/>
              <a:t>Tid</a:t>
            </a:r>
          </a:p>
        </p:txBody>
      </p:sp>
    </p:spTree>
    <p:extLst>
      <p:ext uri="{BB962C8B-B14F-4D97-AF65-F5344CB8AC3E}">
        <p14:creationId xmlns:p14="http://schemas.microsoft.com/office/powerpoint/2010/main" val="1723198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3AA644-7884-3A89-1361-14E7EB3B3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a-DK" dirty="0"/>
              <a:t>Hvad er det, der falder ned fra luften?!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21EDACE-D2C0-249A-8294-511DF324F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73375"/>
            <a:ext cx="8982075" cy="3775075"/>
          </a:xfrm>
        </p:spPr>
        <p:txBody>
          <a:bodyPr numCol="2">
            <a:normAutofit lnSpcReduction="10000"/>
          </a:bodyPr>
          <a:lstStyle/>
          <a:p>
            <a:pPr marL="0" indent="0">
              <a:buNone/>
            </a:pPr>
            <a:r>
              <a:rPr lang="da-DK" dirty="0"/>
              <a:t>Vi skal bruge disse materialer:</a:t>
            </a:r>
          </a:p>
          <a:p>
            <a:pPr lvl="1"/>
            <a:endParaRPr lang="da-DK" dirty="0"/>
          </a:p>
          <a:p>
            <a:pPr lvl="1"/>
            <a:r>
              <a:rPr lang="da-DK" dirty="0" err="1"/>
              <a:t>Bluecap</a:t>
            </a:r>
            <a:r>
              <a:rPr lang="da-DK" dirty="0"/>
              <a:t> flaske</a:t>
            </a:r>
          </a:p>
          <a:p>
            <a:pPr lvl="1"/>
            <a:r>
              <a:rPr lang="da-DK" dirty="0"/>
              <a:t>Måleglas</a:t>
            </a:r>
          </a:p>
          <a:p>
            <a:pPr lvl="1"/>
            <a:r>
              <a:rPr lang="da-DK" dirty="0"/>
              <a:t>Demineraliseret vand</a:t>
            </a:r>
          </a:p>
          <a:p>
            <a:pPr lvl="1"/>
            <a:r>
              <a:rPr lang="da-DK" dirty="0"/>
              <a:t>Digitalvægt</a:t>
            </a:r>
          </a:p>
          <a:p>
            <a:pPr lvl="1"/>
            <a:r>
              <a:rPr lang="da-DK" dirty="0"/>
              <a:t>Vejebåd og teske</a:t>
            </a:r>
          </a:p>
          <a:p>
            <a:pPr lvl="1"/>
            <a:r>
              <a:rPr lang="da-DK" dirty="0"/>
              <a:t>LB-agar</a:t>
            </a:r>
          </a:p>
          <a:p>
            <a:pPr lvl="1"/>
            <a:r>
              <a:rPr lang="da-DK" dirty="0"/>
              <a:t>Mikrobølgeovn</a:t>
            </a:r>
          </a:p>
          <a:p>
            <a:pPr marL="457200" lvl="1" indent="0">
              <a:buNone/>
            </a:pPr>
            <a:endParaRPr lang="da-DK" dirty="0"/>
          </a:p>
          <a:p>
            <a:pPr lvl="1"/>
            <a:endParaRPr lang="da-DK" dirty="0"/>
          </a:p>
          <a:p>
            <a:pPr lvl="1"/>
            <a:endParaRPr lang="da-DK" dirty="0"/>
          </a:p>
          <a:p>
            <a:pPr lvl="1"/>
            <a:r>
              <a:rPr lang="da-DK" dirty="0"/>
              <a:t>Grydelapper</a:t>
            </a:r>
          </a:p>
          <a:p>
            <a:pPr lvl="1"/>
            <a:r>
              <a:rPr lang="da-DK" dirty="0"/>
              <a:t>Petriskåle af plast</a:t>
            </a:r>
          </a:p>
          <a:p>
            <a:pPr lvl="1"/>
            <a:r>
              <a:rPr lang="da-DK" dirty="0"/>
              <a:t>Tape</a:t>
            </a:r>
          </a:p>
          <a:p>
            <a:pPr lvl="1"/>
            <a:r>
              <a:rPr lang="da-DK" dirty="0"/>
              <a:t>Tusch</a:t>
            </a:r>
          </a:p>
          <a:p>
            <a:pPr lvl="1"/>
            <a:r>
              <a:rPr lang="da-DK" dirty="0"/>
              <a:t>Kamera</a:t>
            </a:r>
          </a:p>
          <a:p>
            <a:pPr lvl="1"/>
            <a:r>
              <a:rPr lang="da-DK" dirty="0"/>
              <a:t>Varmeskab</a:t>
            </a:r>
          </a:p>
          <a:p>
            <a:pPr lvl="1"/>
            <a:r>
              <a:rPr lang="da-DK" dirty="0"/>
              <a:t>Ur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045E7CED-F611-E47A-1358-7A716CD7C8EC}"/>
              </a:ext>
            </a:extLst>
          </p:cNvPr>
          <p:cNvSpPr txBox="1"/>
          <p:nvPr/>
        </p:nvSpPr>
        <p:spPr>
          <a:xfrm>
            <a:off x="1216819" y="1853734"/>
            <a:ext cx="9758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>
                <a:solidFill>
                  <a:srgbClr val="7030A0"/>
                </a:solidFill>
              </a:rPr>
              <a:t>På mandag laver vi et forsøg med ”det, der falder ned fra luften”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6C76E8D7-FF0B-95F6-E5F6-76B25CD31479}"/>
              </a:ext>
            </a:extLst>
          </p:cNvPr>
          <p:cNvSpPr txBox="1"/>
          <p:nvPr/>
        </p:nvSpPr>
        <p:spPr>
          <a:xfrm rot="1239977">
            <a:off x="8896350" y="3774508"/>
            <a:ext cx="2371725" cy="156966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rgbClr val="7030A0"/>
                </a:solidFill>
              </a:rPr>
              <a:t>Slå de ord op, </a:t>
            </a:r>
          </a:p>
          <a:p>
            <a:r>
              <a:rPr lang="da-DK" sz="2400" dirty="0">
                <a:solidFill>
                  <a:srgbClr val="7030A0"/>
                </a:solidFill>
              </a:rPr>
              <a:t>du ikke kender.</a:t>
            </a:r>
          </a:p>
          <a:p>
            <a:r>
              <a:rPr lang="da-DK" sz="2400" dirty="0">
                <a:solidFill>
                  <a:srgbClr val="7030A0"/>
                </a:solidFill>
              </a:rPr>
              <a:t>Hvordan skal vi opstille forsøget?</a:t>
            </a:r>
          </a:p>
        </p:txBody>
      </p:sp>
    </p:spTree>
    <p:extLst>
      <p:ext uri="{BB962C8B-B14F-4D97-AF65-F5344CB8AC3E}">
        <p14:creationId xmlns:p14="http://schemas.microsoft.com/office/powerpoint/2010/main" val="718948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421</Words>
  <Application>Microsoft Office PowerPoint</Application>
  <PresentationFormat>Widescreen</PresentationFormat>
  <Paragraphs>84</Paragraphs>
  <Slides>9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Office-tema</vt:lpstr>
      <vt:lpstr>NV-biologi 2023</vt:lpstr>
      <vt:lpstr>Hvad lærte du i NV-biologi?</vt:lpstr>
      <vt:lpstr>Hvad skulle du have lært i NV-biologi?</vt:lpstr>
      <vt:lpstr>Lærebogsuddrag: Det cellulære liv s. 9-13</vt:lpstr>
      <vt:lpstr>Test af hypotesen ”Spontan genese”</vt:lpstr>
      <vt:lpstr>Spontan genese: forsøg 1. Variabelkontrol?</vt:lpstr>
      <vt:lpstr>Test af hypotesen ”Spontan genese”</vt:lpstr>
      <vt:lpstr>Spontan genese: forsøg 2. Variabelkontrol?</vt:lpstr>
      <vt:lpstr>Hvad er det, der falder ned fra luften?!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NV-biologi 2023</dc:title>
  <dc:creator>Charlotte Skov</dc:creator>
  <cp:lastModifiedBy>Charlotte Skov</cp:lastModifiedBy>
  <cp:revision>19</cp:revision>
  <dcterms:created xsi:type="dcterms:W3CDTF">2023-11-08T20:00:30Z</dcterms:created>
  <dcterms:modified xsi:type="dcterms:W3CDTF">2023-11-09T10:34:17Z</dcterms:modified>
</cp:coreProperties>
</file>