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727B8C-E459-90CD-B45F-34187015D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D1FE3E6-52CF-B507-852D-9CED6A854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CD119AC-5F16-7C48-B0DD-0C752303B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B33AEA-6138-DC62-E1D1-1F022EFCD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CAFE6B-7EEA-F3A9-9BEB-F454AB0F4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2682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C1583-C924-81B3-1F9B-314A4F233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E51E98E-8F0D-A7AB-4073-ADB0E76FB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5278CE-60D0-F547-4293-62B3F7DB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3083C01-FFC4-6244-2A11-9FC3A39D2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2927A53-CF26-549E-985E-AC53D193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592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3D1B1BD-E616-A7AB-38B8-1880E6E7D9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2FB332E-63DB-0178-C3B9-329BEB575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4C14E3E-4AC0-14C8-1D2A-04D5CA9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919A412-DD71-41FE-893F-85954E1C9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98BD7CC-3C04-0A9B-40AF-9C12A7F84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774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1A8F61-EF9F-F0D1-9F80-798EA3FD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1F324F-5212-2FBB-621D-9FF62EE6F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1EAEE1-6E8C-94BD-2F5C-CF56C2EF6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4B083AE-96ED-5523-DD7C-5258D44CB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B67824-A1CA-B3E6-0812-29D3C71D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081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66D7CB-1D9D-430F-66F1-B46222052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4EC062B-7B1D-4302-0925-C4141553C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CFF6838-0FFB-497B-1B3F-2527915D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E1AAED4-6D18-FFB5-641E-C2AB749D9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FDD125-9279-569E-8FA6-F2F7498BB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49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C8DF8-E3DF-1FDE-7486-B5A56A611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B13BFC-21C5-592E-0536-2F198E7B2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539494B-22D5-C8EF-773E-B8B60AC22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867C374-15E5-E452-BA24-F0292A93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6475925-6E96-6E3C-2ED9-1DCF2B991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3656DF4-1106-EBF0-F500-DA4266946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1899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F48FF6-C940-B30E-3CA1-24037718C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F2FEB86-C102-C161-C93F-79C287F39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31C480E-F808-0231-FCF1-8C85C0984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BB6BE2B-8E45-1D0B-DC3C-80AE56BDA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01942B7-A81A-EF72-DDEF-AE3059ED34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1052186-D586-1554-BAD3-888C5FD90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3387A13-FD8C-C4CD-B420-1E8C82893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3FB3E2F-FF5F-6E92-9AF6-E00990336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321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C7955A-5204-8091-4126-8E02A70CC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1C70F77-7C20-AE14-0958-C36BA1361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4FE27B0-34F8-C8A9-202E-3382E2C7C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4E126CB-FBF4-4DDD-EA57-F3849A736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745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8622648-3EA4-7FF6-90B5-B303B15CA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6EB5DBA-0CED-EE50-C8E8-02DB652A6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F7BCB6E-F172-8C3C-1723-2CCBB3BFF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441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BFC999-7260-4DEC-E7C2-A7C0F638D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41EA06-93C2-5508-FFA0-91206BAA1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C7FEEFC-5E79-27D7-143F-9CC61981D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1FBE826-B6C2-1C3E-5265-F584AAAB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16B16A9-A32D-EEB0-E02B-4D6419D3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024BA38-E762-9919-003A-5120AE04D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091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827E9-0C0E-F03B-8EC7-43728B052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2D3DED7-C336-AAE6-4923-0FF0816870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F36576B-AD69-F4D5-4B31-1755D2684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5F5C094-86C8-9880-5B8F-AB8CCAD38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B89C5E6-E8AB-9798-7A20-C92512F41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DBC0512-99C2-F305-3579-4D5BDAB0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6154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3ABE803-2080-5CF0-D48B-3795B449D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D85194A-F959-3E3D-019B-F1C1E5C53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6129E0B-A1B5-1B95-0F8B-5FBA98D937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5831F-939A-4E84-8091-7649AF45FE74}" type="datetimeFigureOut">
              <a:rPr lang="da-DK" smtClean="0"/>
              <a:t>02-01-2024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9BB947-8E13-4A3C-12BF-261AC01E4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4B7A160-EE52-ABE5-684D-EDC9004E36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A127A-8DEF-4A9B-8132-095BFD1E7F6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97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xoRG0eYghQ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95AEBA-07C5-33F1-36C2-5486F0B3E7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1y BI </a:t>
            </a:r>
            <a:r>
              <a:rPr lang="da-DK" dirty="0" err="1"/>
              <a:t>Alien</a:t>
            </a:r>
            <a:r>
              <a:rPr lang="da-DK" dirty="0"/>
              <a:t> </a:t>
            </a:r>
            <a:r>
              <a:rPr lang="da-DK" dirty="0" err="1"/>
              <a:t>Egg</a:t>
            </a:r>
            <a:r>
              <a:rPr lang="da-DK" dirty="0"/>
              <a:t> forsøg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3B9AD16-7F07-8B3C-ABB7-1C5885D87E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Journal pointer fra Lotte</a:t>
            </a:r>
          </a:p>
        </p:txBody>
      </p:sp>
    </p:spTree>
    <p:extLst>
      <p:ext uri="{BB962C8B-B14F-4D97-AF65-F5344CB8AC3E}">
        <p14:creationId xmlns:p14="http://schemas.microsoft.com/office/powerpoint/2010/main" val="433231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7C960D-0AAA-C9EB-87D1-335749558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Konklusion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095D94A-1503-492F-390B-E309E6FB9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Også en vigtig del af journalen: her skal læser gerne blive klogere på, hvad I fandt ud af i forsøget/forsøgene</a:t>
            </a:r>
          </a:p>
          <a:p>
            <a:r>
              <a:rPr lang="da-DK" dirty="0"/>
              <a:t>Evaluer hypoteserne en for en: skal de forkastes eller beholdes?</a:t>
            </a:r>
          </a:p>
          <a:p>
            <a:r>
              <a:rPr lang="da-DK" dirty="0"/>
              <a:t>Oprems de vigtigste resultater = det I fandt ud af</a:t>
            </a:r>
          </a:p>
          <a:p>
            <a:r>
              <a:rPr lang="da-DK" dirty="0"/>
              <a:t>Tjek, om formålet blev opfyldt</a:t>
            </a:r>
          </a:p>
          <a:p>
            <a:endParaRPr lang="da-DK" dirty="0"/>
          </a:p>
          <a:p>
            <a:r>
              <a:rPr lang="da-DK" dirty="0"/>
              <a:t>Der skal IKKE stå noget om fejlkilder: lav en stærk slutning!</a:t>
            </a:r>
          </a:p>
        </p:txBody>
      </p:sp>
    </p:spTree>
    <p:extLst>
      <p:ext uri="{BB962C8B-B14F-4D97-AF65-F5344CB8AC3E}">
        <p14:creationId xmlns:p14="http://schemas.microsoft.com/office/powerpoint/2010/main" val="206590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211912-B66D-23B3-22A2-58111E032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Æg-</a:t>
            </a:r>
            <a:r>
              <a:rPr lang="da-DK" dirty="0" err="1"/>
              <a:t>stra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03CA2A-F93B-0BF0-D939-E06FC91E2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https://www.youtube.com/watch?v=xoRG0eYghQs</a:t>
            </a:r>
            <a:r>
              <a:rPr lang="da-DK" dirty="0"/>
              <a:t> – se hvordan reaktionen mellem eddikesyre (</a:t>
            </a:r>
            <a:r>
              <a:rPr lang="da-DK" dirty="0" err="1"/>
              <a:t>acetic</a:t>
            </a:r>
            <a:r>
              <a:rPr lang="da-DK" dirty="0"/>
              <a:t> acid) og kalk (</a:t>
            </a:r>
            <a:r>
              <a:rPr lang="da-DK" dirty="0" err="1"/>
              <a:t>calciumcarbonat</a:t>
            </a:r>
            <a:r>
              <a:rPr lang="da-DK" dirty="0"/>
              <a:t>) bliver til calciumacetat, carbondioxid og vand (reaktionen afstemmes)</a:t>
            </a:r>
          </a:p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94277870-BB8D-49BC-41DA-A6B00250C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466" y="3105150"/>
            <a:ext cx="6333067" cy="3562350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17F2FDC5-06D3-937E-69D0-1A29D6DBFF0F}"/>
              </a:ext>
            </a:extLst>
          </p:cNvPr>
          <p:cNvSpPr/>
          <p:nvPr/>
        </p:nvSpPr>
        <p:spPr>
          <a:xfrm>
            <a:off x="7781925" y="3734199"/>
            <a:ext cx="361950" cy="1901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1594247-B19D-0E82-D59B-EE106D62E6B2}"/>
              </a:ext>
            </a:extLst>
          </p:cNvPr>
          <p:cNvSpPr txBox="1"/>
          <p:nvPr/>
        </p:nvSpPr>
        <p:spPr>
          <a:xfrm>
            <a:off x="9648825" y="4667250"/>
            <a:ext cx="2171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rgbClr val="FF0000"/>
                </a:solidFill>
              </a:rPr>
              <a:t>Æg-</a:t>
            </a:r>
            <a:r>
              <a:rPr lang="da-DK" b="1" dirty="0" err="1">
                <a:solidFill>
                  <a:srgbClr val="FF0000"/>
                </a:solidFill>
              </a:rPr>
              <a:t>stra</a:t>
            </a:r>
            <a:r>
              <a:rPr lang="da-DK" b="1" dirty="0">
                <a:solidFill>
                  <a:srgbClr val="FF0000"/>
                </a:solidFill>
              </a:rPr>
              <a:t> æg-</a:t>
            </a:r>
            <a:r>
              <a:rPr lang="da-DK" b="1" dirty="0" err="1">
                <a:solidFill>
                  <a:srgbClr val="FF0000"/>
                </a:solidFill>
              </a:rPr>
              <a:t>stra</a:t>
            </a:r>
            <a:r>
              <a:rPr lang="da-DK" b="1" dirty="0">
                <a:solidFill>
                  <a:srgbClr val="FF0000"/>
                </a:solidFill>
              </a:rPr>
              <a:t>:</a:t>
            </a:r>
          </a:p>
          <a:p>
            <a:r>
              <a:rPr lang="da-DK" dirty="0">
                <a:solidFill>
                  <a:srgbClr val="FF0000"/>
                </a:solidFill>
              </a:rPr>
              <a:t>Hvad mon der sker med surhedsgraden (pH) i opløsningen?</a:t>
            </a:r>
          </a:p>
        </p:txBody>
      </p:sp>
    </p:spTree>
    <p:extLst>
      <p:ext uri="{BB962C8B-B14F-4D97-AF65-F5344CB8AC3E}">
        <p14:creationId xmlns:p14="http://schemas.microsoft.com/office/powerpoint/2010/main" val="86606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BD38C2-4866-78C8-BD52-AC147413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Journalens opbygning: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24481B-1E66-1D87-8D04-3D6D02BCA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Forside</a:t>
            </a:r>
          </a:p>
          <a:p>
            <a:r>
              <a:rPr lang="da-DK" dirty="0"/>
              <a:t>Formål</a:t>
            </a:r>
          </a:p>
          <a:p>
            <a:r>
              <a:rPr lang="da-DK" dirty="0"/>
              <a:t>Hypoteser</a:t>
            </a:r>
          </a:p>
          <a:p>
            <a:r>
              <a:rPr lang="da-DK" dirty="0"/>
              <a:t>Materialer</a:t>
            </a:r>
          </a:p>
          <a:p>
            <a:r>
              <a:rPr lang="da-DK" dirty="0"/>
              <a:t>Metoder</a:t>
            </a:r>
          </a:p>
          <a:p>
            <a:r>
              <a:rPr lang="da-DK" dirty="0"/>
              <a:t>Resultater</a:t>
            </a:r>
          </a:p>
          <a:p>
            <a:r>
              <a:rPr lang="da-DK" dirty="0"/>
              <a:t>Fejlkilder</a:t>
            </a:r>
          </a:p>
          <a:p>
            <a:r>
              <a:rPr lang="da-DK" dirty="0"/>
              <a:t>Konklusion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76570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866F4F-EFDA-BF48-D03D-67286CE6F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Forside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82F8F9-9D14-11B0-89CE-28DBFD24D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Nej tak til sidehoved! </a:t>
            </a:r>
          </a:p>
          <a:p>
            <a:r>
              <a:rPr lang="da-DK" dirty="0"/>
              <a:t>Skriv ALLE relevante oplysninger på forsiden</a:t>
            </a:r>
          </a:p>
          <a:p>
            <a:r>
              <a:rPr lang="da-DK" dirty="0"/>
              <a:t>Evt. illustration relevant for indholdet</a:t>
            </a:r>
          </a:p>
          <a:p>
            <a:r>
              <a:rPr lang="da-DK" dirty="0"/>
              <a:t>Nej tak til sidetal (men forsiden tæller som side 1)</a:t>
            </a:r>
          </a:p>
        </p:txBody>
      </p:sp>
    </p:spTree>
    <p:extLst>
      <p:ext uri="{BB962C8B-B14F-4D97-AF65-F5344CB8AC3E}">
        <p14:creationId xmlns:p14="http://schemas.microsoft.com/office/powerpoint/2010/main" val="1734283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B1082D-4EFB-5CD2-4F5D-61DA0361D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20C3C0-1024-D250-CC63-BF9A4900C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Hjælp læser i gang med journalen. Hvad kommer de næste sider til at handle om?</a:t>
            </a:r>
          </a:p>
          <a:p>
            <a:r>
              <a:rPr lang="da-DK" dirty="0"/>
              <a:t>Introducer begreberne diffusion, osmose og osmotisk aktive stoffer (</a:t>
            </a:r>
            <a:r>
              <a:rPr lang="da-DK" dirty="0">
                <a:solidFill>
                  <a:srgbClr val="FF0000"/>
                </a:solidFill>
              </a:rPr>
              <a:t>det er ikke nok, at vand har en koncentrationsforskel over en membran </a:t>
            </a:r>
            <a:r>
              <a:rPr lang="da-DK" dirty="0"/>
              <a:t>– tænk på forsøget: </a:t>
            </a:r>
            <a:r>
              <a:rPr lang="da-DK" b="1" dirty="0"/>
              <a:t>Vær ond ved gær</a:t>
            </a:r>
            <a:r>
              <a:rPr lang="da-DK" dirty="0"/>
              <a:t>, delforsøg med mel) </a:t>
            </a:r>
          </a:p>
          <a:p>
            <a:r>
              <a:rPr lang="da-DK" dirty="0"/>
              <a:t>Forklar gerne opbygningen af et hønseæg: blommen = ægcellen, hviden er en proteinrig masse omgivet af en hinde og en kalkskal</a:t>
            </a:r>
          </a:p>
          <a:p>
            <a:r>
              <a:rPr lang="da-DK" dirty="0"/>
              <a:t>Husk at forklare, at der er to forsøg: forsøg 1 (2 hvide æg, kvalitativt), forsøg 2 (1 brunt æg, kvantitativt)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5302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9F096A-AC44-12F8-60A6-CCAE02D24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Hypoteser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AB6EBC-F23A-F0E4-4D56-6B7BA16AC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en hypotese for, hvad der sker efter hver behandling (først eddike, så sirup og til sidst farvet vand), dvs. mindst tre hypoteser</a:t>
            </a:r>
          </a:p>
          <a:p>
            <a:r>
              <a:rPr lang="da-DK" dirty="0"/>
              <a:t>Husk at begrunde jeres bud på resultaterne: ”Vi tror </a:t>
            </a:r>
            <a:r>
              <a:rPr lang="da-DK" dirty="0" err="1"/>
              <a:t>xyz</a:t>
            </a:r>
            <a:r>
              <a:rPr lang="da-DK" dirty="0"/>
              <a:t>.” Hvorfor?!</a:t>
            </a:r>
          </a:p>
        </p:txBody>
      </p:sp>
    </p:spTree>
    <p:extLst>
      <p:ext uri="{BB962C8B-B14F-4D97-AF65-F5344CB8AC3E}">
        <p14:creationId xmlns:p14="http://schemas.microsoft.com/office/powerpoint/2010/main" val="4224816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9AC6EE-7375-2883-95CA-DE2061F99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Materialer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F5DF773-0C20-EFE4-8701-D93606279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Vigtigt at få nævnt alle materialerne, så andre kan eftergøre forsøgene</a:t>
            </a:r>
          </a:p>
          <a:p>
            <a:r>
              <a:rPr lang="da-DK" dirty="0"/>
              <a:t>Opstil gerne materialerne i den rækkefølge, I brugte dem i</a:t>
            </a:r>
          </a:p>
          <a:p>
            <a:r>
              <a:rPr lang="da-DK" dirty="0"/>
              <a:t>Det hedder et bægerglas, ikke et bæreglas</a:t>
            </a:r>
          </a:p>
        </p:txBody>
      </p:sp>
    </p:spTree>
    <p:extLst>
      <p:ext uri="{BB962C8B-B14F-4D97-AF65-F5344CB8AC3E}">
        <p14:creationId xmlns:p14="http://schemas.microsoft.com/office/powerpoint/2010/main" val="64022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6F5C1-218E-CCCB-B684-AEE29F4B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Metoder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FACEAC-02CA-7EE9-A324-2E04AEEB8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Forklar trin for trin hvad I gjorde ved æggene, men UDEN at afsløre resultaterne.</a:t>
            </a:r>
          </a:p>
          <a:p>
            <a:r>
              <a:rPr lang="da-DK" dirty="0"/>
              <a:t>Eksempel: ”Vi lagde et hvidt hønseæg i hver sit sylteglas og dækkede dem med 5% eddike. Efter to døgn tog vi æggene op, tørrede dem let med papir, vaskede glassene af, lagde et æg i hvert glas og dækkede dem med lys sirup.”</a:t>
            </a:r>
          </a:p>
          <a:p>
            <a:r>
              <a:rPr lang="da-DK" dirty="0"/>
              <a:t>Husk, der var forskel på de to forsøg: de hvide æg kom i eddike, sirup og farvet vand, mens det brune æg kun kom i eddike og sirup</a:t>
            </a:r>
          </a:p>
          <a:p>
            <a:r>
              <a:rPr lang="da-DK" dirty="0"/>
              <a:t>Oplys gerne datoer og sted for udførelsen af undersøgelsen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535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6199A-8F55-C7C8-BCB4-CE62F82D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Resultater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F465B0-1927-73C7-3109-11183DA51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Dette er det vigtigste afsnit i journalen: her bidrager I med ny viden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r>
              <a:rPr lang="da-DK" dirty="0"/>
              <a:t>Del gerne op i de to forsøg (kvalitativt og kvantitativt)</a:t>
            </a:r>
          </a:p>
          <a:p>
            <a:r>
              <a:rPr lang="da-DK" dirty="0">
                <a:sym typeface="Wingdings" panose="05000000000000000000" pitchFamily="2" charset="2"/>
              </a:rPr>
              <a:t>Sørg for at skrive sammenhængende brødtekst om, hvad I fandt ud af</a:t>
            </a:r>
          </a:p>
          <a:p>
            <a:r>
              <a:rPr lang="da-DK" dirty="0">
                <a:sym typeface="Wingdings" panose="05000000000000000000" pitchFamily="2" charset="2"/>
              </a:rPr>
              <a:t>Indsæt fotos fra forsøget og forsyn hvert foto med </a:t>
            </a:r>
            <a:r>
              <a:rPr lang="da-DK" dirty="0"/>
              <a:t>figurnummer og figurtekst, så det er let at henvise til dem i brødteksten</a:t>
            </a:r>
            <a:endParaRPr lang="da-DK" dirty="0">
              <a:sym typeface="Wingdings" panose="05000000000000000000" pitchFamily="2" charset="2"/>
            </a:endParaRPr>
          </a:p>
          <a:p>
            <a:r>
              <a:rPr lang="da-DK" dirty="0"/>
              <a:t>Indsæt en tabel med tal fra forsøg 2 og brug tallene til noget (udregn længdetilvækst eller vægttab m.m.)</a:t>
            </a:r>
          </a:p>
          <a:p>
            <a:r>
              <a:rPr lang="da-DK" dirty="0"/>
              <a:t>Det skal ikke være en gættekonkurrence: forklar læser, hvad I fandt ud af. Hjælp læser med at forstå fotografier og tal.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18030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6E7BDF-BDB7-9DA2-8400-F9201D101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Fejlkilder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C428BA-DA25-0E9A-6F6D-C7540A0D4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Hvis noget gik galt under udførelsen af forsøget, skal I redegøre for fejlen(e) og vurdere, i hvilken grad den/de påvirkede resultaterne</a:t>
            </a:r>
          </a:p>
          <a:p>
            <a:r>
              <a:rPr lang="da-DK" dirty="0"/>
              <a:t>Hvis resultaterne er (alt for) fejlbehæftede, kan de nemlig ikke bruges, når hypoteserne skal evalueres</a:t>
            </a:r>
          </a:p>
          <a:p>
            <a:endParaRPr lang="da-DK" dirty="0"/>
          </a:p>
          <a:p>
            <a:r>
              <a:rPr lang="da-DK" dirty="0"/>
              <a:t>Det er IKKE en fejl, at vi ikke målte og vejede de hvide æg</a:t>
            </a:r>
          </a:p>
          <a:p>
            <a:r>
              <a:rPr lang="da-DK" dirty="0"/>
              <a:t>Det er IKKE en fejl, at vi ikke kom det brune æg i farvet vand</a:t>
            </a:r>
          </a:p>
          <a:p>
            <a:r>
              <a:rPr lang="da-DK" dirty="0"/>
              <a:t>Det er IKKE en fejl, at vi ikke påbegyndte de to forsøg samtidigt</a:t>
            </a:r>
          </a:p>
        </p:txBody>
      </p:sp>
    </p:spTree>
    <p:extLst>
      <p:ext uri="{BB962C8B-B14F-4D97-AF65-F5344CB8AC3E}">
        <p14:creationId xmlns:p14="http://schemas.microsoft.com/office/powerpoint/2010/main" val="3011253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666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1y BI Alien Egg forsøg</vt:lpstr>
      <vt:lpstr>Journalens opbygning:</vt:lpstr>
      <vt:lpstr>Forside</vt:lpstr>
      <vt:lpstr>Formål</vt:lpstr>
      <vt:lpstr>Hypoteser</vt:lpstr>
      <vt:lpstr>Materialer</vt:lpstr>
      <vt:lpstr>Metoder</vt:lpstr>
      <vt:lpstr>Resultater</vt:lpstr>
      <vt:lpstr>Fejlkilder</vt:lpstr>
      <vt:lpstr>Konklusion</vt:lpstr>
      <vt:lpstr>Æg-stra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1y BI Alien Egg forsøg</dc:title>
  <dc:creator>Charlotte Skov</dc:creator>
  <cp:lastModifiedBy>Charlotte Skov</cp:lastModifiedBy>
  <cp:revision>7</cp:revision>
  <dcterms:created xsi:type="dcterms:W3CDTF">2024-01-02T19:58:33Z</dcterms:created>
  <dcterms:modified xsi:type="dcterms:W3CDTF">2024-01-02T20:33:09Z</dcterms:modified>
</cp:coreProperties>
</file>