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g/b7NMFTUPIJ6NRg9D3aJV2xP4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f4c8917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f4c8917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f4c89174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f4c89174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Frustration + frikvarter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87abe3163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287abe3163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67f644e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 dirty="0"/>
              <a:t>https://www.pnas.org/doi/full/10.1073/pnas.0810883106 (2009), https://www.uq.edu.au/news/article/2013/06/fear-of-komodo-dragon-bacteria-wrapped-myth</a:t>
            </a:r>
            <a:endParaRPr dirty="0"/>
          </a:p>
        </p:txBody>
      </p:sp>
      <p:sp>
        <p:nvSpPr>
          <p:cNvPr id="102" name="Google Shape;102;g2867f644e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67f644ea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2867f644ea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67f644e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867f644e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67f644ea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867f644ea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a.dk/ungdomsuddannelse/viden-om-ubnu-gymnasiet" TargetMode="External"/><Relationship Id="rId7" Type="http://schemas.openxmlformats.org/officeDocument/2006/relationships/hyperlink" Target="https://www.ncbi.nlm.nih.gov/pmc/articles/PMC2391206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ewscientist.com/article/dn17156-venom-is-key-to-komodo-dragons-killing-power/" TargetMode="External"/><Relationship Id="rId5" Type="http://schemas.openxmlformats.org/officeDocument/2006/relationships/hyperlink" Target="https://www.ind.ku.dk/Nyheder/2022/ubnu/" TargetMode="External"/><Relationship Id="rId4" Type="http://schemas.openxmlformats.org/officeDocument/2006/relationships/hyperlink" Target="https://www.ind.ku.dk/publikationer/inds_skriftserie/2014-36/Kompendie-IBSE_ny_web2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ef4c89174d_0_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/>
              <a:t>UBNU - </a:t>
            </a:r>
            <a:r>
              <a:rPr lang="da-DK" b="1"/>
              <a:t>U</a:t>
            </a:r>
            <a:r>
              <a:rPr lang="da-DK"/>
              <a:t>ndersøgelses</a:t>
            </a:r>
            <a:r>
              <a:rPr lang="da-DK" b="1"/>
              <a:t>B</a:t>
            </a:r>
            <a:r>
              <a:rPr lang="da-DK"/>
              <a:t>aseret </a:t>
            </a:r>
            <a:r>
              <a:rPr lang="da-DK" b="1"/>
              <a:t>N</a:t>
            </a:r>
            <a:r>
              <a:rPr lang="da-DK"/>
              <a:t>aturvidenskabs</a:t>
            </a:r>
            <a:r>
              <a:rPr lang="da-DK" b="1"/>
              <a:t>U</a:t>
            </a:r>
            <a:r>
              <a:rPr lang="da-DK"/>
              <a:t>ndervisning.</a:t>
            </a:r>
            <a:endParaRPr/>
          </a:p>
        </p:txBody>
      </p:sp>
      <p:sp>
        <p:nvSpPr>
          <p:cNvPr id="85" name="Google Shape;85;g1ef4c89174d_0_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g1ef4c89174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675" y="1825625"/>
            <a:ext cx="5908651" cy="446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 t="3127" r="2083" b="5941"/>
          <a:stretch/>
        </p:blipFill>
        <p:spPr>
          <a:xfrm>
            <a:off x="0" y="965200"/>
            <a:ext cx="8953500" cy="49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 txBox="1">
            <a:spLocks noGrp="1"/>
          </p:cNvSpPr>
          <p:nvPr>
            <p:ph type="body" idx="1"/>
          </p:nvPr>
        </p:nvSpPr>
        <p:spPr>
          <a:xfrm>
            <a:off x="523875" y="1512158"/>
            <a:ext cx="8416925" cy="152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I 2006 lagde Flora, en hun-komodovaran i Chester Zoo, et kuld æg, der klækkede og blev til unger.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Flora havde aldrig været sammen med en han-varan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3" name="Google Shape;163;p15" descr="Billedresultat for komodovaran klækk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575" y="4178300"/>
            <a:ext cx="3918185" cy="205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 rotWithShape="1">
          <a:blip r:embed="rId4">
            <a:alphaModFix/>
          </a:blip>
          <a:srcRect l="1" t="6206" r="1985" b="4553"/>
          <a:stretch/>
        </p:blipFill>
        <p:spPr>
          <a:xfrm>
            <a:off x="4559301" y="3429000"/>
            <a:ext cx="4381499" cy="32537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 txBox="1"/>
          <p:nvPr/>
        </p:nvSpPr>
        <p:spPr>
          <a:xfrm>
            <a:off x="523875" y="414605"/>
            <a:ext cx="69818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a-DK" sz="4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Flora fra Chester Zoo</a:t>
            </a: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Hvad ved vi?</a:t>
            </a:r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body" idx="1"/>
          </p:nvPr>
        </p:nvSpPr>
        <p:spPr>
          <a:xfrm>
            <a:off x="695325" y="214153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Flora lagde 11 æg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8 af æggene klækkede – det blev alle hanner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De tre unger, der døde før klækning, var også hanner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I London Zoo fik en anden komodovaran, Sungai, 4 unger, der også var hanner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Det var to år siden, hun havde været sammen med en han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2" name="Google Shape;172;p16" descr="Billedresultat for komodovaran klækk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207092"/>
            <a:ext cx="3438105" cy="180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Senere…….</a:t>
            </a:r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Sungai parres med en han, Raja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De får et blandet kuld af hunner og hanner</a:t>
            </a:r>
            <a:endParaRPr/>
          </a:p>
        </p:txBody>
      </p:sp>
      <p:pic>
        <p:nvPicPr>
          <p:cNvPr id="179" name="Google Shape;179;p17" descr="Billedresultat for komododrag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9924" y="2832100"/>
            <a:ext cx="5381625" cy="35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 b="1">
                <a:solidFill>
                  <a:srgbClr val="C00000"/>
                </a:solidFill>
              </a:rPr>
              <a:t>DNA test</a:t>
            </a:r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body" idx="1"/>
          </p:nvPr>
        </p:nvSpPr>
        <p:spPr>
          <a:xfrm>
            <a:off x="466725" y="1268414"/>
            <a:ext cx="7886700" cy="211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DNA test blev lavet på både unger og forældre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Allelpar på syv udvalgte kromosomer blev undersøgt</a:t>
            </a:r>
            <a:endParaRPr/>
          </a:p>
        </p:txBody>
      </p: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721" y="2483910"/>
            <a:ext cx="975914" cy="331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 b="1">
                <a:solidFill>
                  <a:srgbClr val="C00000"/>
                </a:solidFill>
              </a:rPr>
              <a:t>DNA test - resultat</a:t>
            </a:r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1"/>
          </p:nvPr>
        </p:nvSpPr>
        <p:spPr>
          <a:xfrm>
            <a:off x="466725" y="1268414"/>
            <a:ext cx="7886700" cy="211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DNA test blev lavet på både unger og forældre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De allele gener på syv udvalgte kromosomer blev undersøgt</a:t>
            </a:r>
            <a:endParaRPr/>
          </a:p>
        </p:txBody>
      </p:sp>
      <p:pic>
        <p:nvPicPr>
          <p:cNvPr id="193" name="Google Shape;19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68414"/>
            <a:ext cx="9144000" cy="5260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 b="1">
                <a:solidFill>
                  <a:srgbClr val="C00000"/>
                </a:solidFill>
              </a:rPr>
              <a:t>I skal forske nu…….</a:t>
            </a:r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a-DK"/>
              <a:t>Brug jeres viden om meiose og mitose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>
            <a:off x="421953" y="2620961"/>
            <a:ext cx="5252700" cy="2739900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a-DK" sz="32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Lav en skitse over: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a-DK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potentielle forklaringer på, hvordan ungerne kan være opstået uden at have en far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a-DK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Udvælg den forklaring, I synes er bedst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1325" y="1052513"/>
            <a:ext cx="172402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4">
            <a:alphaModFix/>
          </a:blip>
          <a:srcRect b="4243"/>
          <a:stretch/>
        </p:blipFill>
        <p:spPr>
          <a:xfrm>
            <a:off x="6095698" y="3724274"/>
            <a:ext cx="2757013" cy="265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700575" y="5679375"/>
            <a:ext cx="17241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B49C68E-386B-27DE-1F2B-9FA517F72983}"/>
              </a:ext>
            </a:extLst>
          </p:cNvPr>
          <p:cNvSpPr txBox="1"/>
          <p:nvPr/>
        </p:nvSpPr>
        <p:spPr>
          <a:xfrm>
            <a:off x="1109685" y="5729069"/>
            <a:ext cx="366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Skriv jeres svar i et Google docs og læg det i holdmappen på drev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Præsentation af forslag</a:t>
            </a:r>
            <a:endParaRPr/>
          </a:p>
        </p:txBody>
      </p:sp>
      <p:pic>
        <p:nvPicPr>
          <p:cNvPr id="211" name="Google Shape;211;p21" descr="E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4653" y="2575778"/>
            <a:ext cx="6060697" cy="378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8" name="Google Shape;2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472140"/>
            <a:ext cx="8234563" cy="570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Hanner eller hunner?</a:t>
            </a:r>
            <a:endParaRPr/>
          </a:p>
        </p:txBody>
      </p:sp>
      <p:pic>
        <p:nvPicPr>
          <p:cNvPr id="224" name="Google Shape;224;p23" descr="komodovaranen lever mest ale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452486"/>
            <a:ext cx="7778389" cy="5195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f4c89174d_0_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dirty="0"/>
              <a:t>UBNU - forklaret</a:t>
            </a:r>
            <a:endParaRPr dirty="0"/>
          </a:p>
        </p:txBody>
      </p:sp>
      <p:sp>
        <p:nvSpPr>
          <p:cNvPr id="92" name="Google Shape;92;g1ef4c89174d_0_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Forudsætning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Elevernes forudsætninger undersøges, og fasen bruges til at spore eleverne ind på emnet. Giver læreren et overblik over elevernes forforståelse.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Fang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En konkret anvendelse / undersøgelse / problem der kan fange elevernes opmærksomhed, og der kan fungere som omdrejningspunkt for samtale.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Forsk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Eleverne undersøger selv begreber, fænomener, sammenhænge, samler observationer og prøver at komme forklaringer.</a:t>
            </a:r>
            <a:endParaRPr dirty="0"/>
          </a:p>
        </p:txBody>
      </p:sp>
      <p:sp>
        <p:nvSpPr>
          <p:cNvPr id="93" name="Google Shape;93;g1ef4c89174d_0_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Forklar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Eleverne starter med at forklare, hvad de har observeret i grupper/plenum. Læreren kommenterer og motiverer. 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Læreren har her også mulighed for at introducere nye begreber.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Forlæng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 dirty="0"/>
              <a:t>Perspektivering af emnet til andre områder hvor samme teori / fænomen / model findes eller bruges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da-DK" dirty="0"/>
              <a:t>Feedback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1800" dirty="0"/>
              <a:t>Løbende vejledning, opmuntring, motivering af elever fra lærerens side. Mulighed for at guide eleverne i en retning.</a:t>
            </a:r>
            <a:endParaRPr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Hvorfor var alle afkom hanner?</a:t>
            </a:r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a-DK" dirty="0"/>
              <a:t>Hvad styrer kønsdannelsen hos komodovaraner?</a:t>
            </a:r>
            <a:br>
              <a:rPr lang="da-DK" dirty="0"/>
            </a:br>
            <a:br>
              <a:rPr lang="da-DK" dirty="0"/>
            </a:br>
            <a:r>
              <a:rPr lang="da-DK" dirty="0"/>
              <a:t>Diskuter i grupperne – vær klar til at dele jeres forslag i plenum.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da-DK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97A3984-A6DC-A4FB-9BD5-1BB6D3DF5AB7}"/>
              </a:ext>
            </a:extLst>
          </p:cNvPr>
          <p:cNvSpPr txBox="1"/>
          <p:nvPr/>
        </p:nvSpPr>
        <p:spPr>
          <a:xfrm>
            <a:off x="628650" y="3887286"/>
            <a:ext cx="366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Skriv jeres svar i et Google docs og læg det i holdmappen på drev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Kønsudvikling hos mennesker</a:t>
            </a:r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1690689"/>
            <a:ext cx="7283138" cy="499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660" y="1568460"/>
            <a:ext cx="7006244" cy="4875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Kønsudvikling hos komodovaraner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Evolutions-forskere</a:t>
            </a:r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body" idx="1"/>
          </p:nvPr>
        </p:nvSpPr>
        <p:spPr>
          <a:xfrm>
            <a:off x="628650" y="1458574"/>
            <a:ext cx="7886700" cy="197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da-DK" sz="2400" dirty="0"/>
              <a:t>I 2019 viste det sig, at ud af de 6.000 komodovaraner, der findes, er der kun 500 fødedygtige hunner.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da-DK" sz="2400" dirty="0"/>
              <a:t>Tyveri og smugling af disse dyr kan have store konsekvenser for den naturlige bestand af dyrene – især hvis der fjernes hunner.</a:t>
            </a: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2" name="Google Shape;252;p27"/>
          <p:cNvSpPr txBox="1"/>
          <p:nvPr/>
        </p:nvSpPr>
        <p:spPr>
          <a:xfrm>
            <a:off x="628650" y="3634243"/>
            <a:ext cx="7886700" cy="2985433"/>
          </a:xfrm>
          <a:prstGeom prst="rect">
            <a:avLst/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1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Diskuter: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</a:pPr>
            <a:r>
              <a:rPr lang="da-DK" sz="28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Kan den ukønnede formering være årsag til den skæve kønsfordeling?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Char char="•"/>
            </a:pPr>
            <a:r>
              <a:rPr lang="da-DK" sz="2800" b="0" i="0" u="none" strike="noStrike" cap="none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Hvorfor kan denne formeringsstrategi have været fordelagtig for komodovaranerne i deres oprindelige habitat?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g287abe3163d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365125"/>
            <a:ext cx="78867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/>
        </p:nvSpPr>
        <p:spPr>
          <a:xfrm>
            <a:off x="508000" y="642937"/>
            <a:ext cx="8178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a-DK" sz="32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Er ukønnet formering svaret på reproduktion?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" name="Google Shape;265;p28"/>
          <p:cNvGrpSpPr/>
          <p:nvPr/>
        </p:nvGrpSpPr>
        <p:grpSpPr>
          <a:xfrm>
            <a:off x="749300" y="2465614"/>
            <a:ext cx="7937500" cy="2419350"/>
            <a:chOff x="749300" y="2171700"/>
            <a:chExt cx="7937500" cy="2419350"/>
          </a:xfrm>
        </p:grpSpPr>
        <p:sp>
          <p:nvSpPr>
            <p:cNvPr id="266" name="Google Shape;266;p28"/>
            <p:cNvSpPr/>
            <p:nvPr/>
          </p:nvSpPr>
          <p:spPr>
            <a:xfrm>
              <a:off x="749300" y="2743200"/>
              <a:ext cx="7937500" cy="184785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rPr lang="da-DK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Partenogenese virker som en nem måde at reproducere sig på, hvorfor er det ikke blevet mere udbredt i dyreverdenen?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572000" y="2171700"/>
              <a:ext cx="254000" cy="152400"/>
            </a:xfrm>
            <a:prstGeom prst="ellipse">
              <a:avLst/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8" name="Google Shape;268;p28"/>
            <p:cNvCxnSpPr/>
            <p:nvPr/>
          </p:nvCxnSpPr>
          <p:spPr>
            <a:xfrm flipH="1">
              <a:off x="3987800" y="2298700"/>
              <a:ext cx="609600" cy="444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9" name="Google Shape;269;p28"/>
            <p:cNvCxnSpPr/>
            <p:nvPr/>
          </p:nvCxnSpPr>
          <p:spPr>
            <a:xfrm>
              <a:off x="4754880" y="2264410"/>
              <a:ext cx="546100" cy="469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a-DK"/>
              <a:t>Litteratur:</a:t>
            </a:r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a-DK" sz="2400" dirty="0"/>
              <a:t>Undersøgelsesbaseret undervisning:</a:t>
            </a:r>
            <a:endParaRPr dirty="0"/>
          </a:p>
          <a:p>
            <a:pPr marL="228600" lvl="0" indent="-19431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63C1"/>
              </a:buClr>
              <a:buSzPct val="100000"/>
              <a:buChar char="•"/>
            </a:pPr>
            <a:r>
              <a:rPr lang="da-DK" sz="2400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https://www.eva.dk/ungdomsuddannelse/viden-om-ubnu-gymnasiet</a:t>
            </a:r>
            <a:endParaRPr sz="2400" dirty="0"/>
          </a:p>
          <a:p>
            <a:pPr marL="228600" lvl="0" indent="-19431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-DK" sz="2400" u="sng" dirty="0">
                <a:solidFill>
                  <a:schemeClr val="hlink"/>
                </a:solidFill>
                <a:hlinkClick r:id="rId4"/>
              </a:rPr>
              <a:t>https://www.ind.ku.dk/publikationer/inds_skriftserie/2014-36/Kompendie-IBSE_ny_web2.pdf</a:t>
            </a:r>
            <a:endParaRPr dirty="0"/>
          </a:p>
          <a:p>
            <a:pPr marL="228600" lvl="0" indent="-19436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1777"/>
              <a:buChar char="•"/>
            </a:pPr>
            <a:r>
              <a:rPr lang="da-DK" sz="2358" u="sng" dirty="0">
                <a:solidFill>
                  <a:schemeClr val="hlink"/>
                </a:solidFill>
                <a:hlinkClick r:id="rId5"/>
              </a:rPr>
              <a:t>Simple greb kan gøre de gamle elevøvelser mere undersøgelsesbaserede – Københavns Universitet (ku.dk)</a:t>
            </a:r>
            <a:endParaRPr sz="2358" dirty="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a-DK" sz="2400" dirty="0"/>
              <a:t>Giftkirtler hos komodovaraner: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a-DK" sz="2400" u="sng" dirty="0">
                <a:solidFill>
                  <a:schemeClr val="hlink"/>
                </a:solidFill>
                <a:hlinkClick r:id="rId6"/>
              </a:rPr>
              <a:t>https://www.newscientist.com/article/dn17156-venom-is-key-to-komodo-dragons-killing-power/</a:t>
            </a:r>
            <a:endParaRPr lang="da-DK" sz="2400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da-DK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a-DK" sz="2400" dirty="0"/>
              <a:t>Indavl </a:t>
            </a:r>
            <a:r>
              <a:rPr lang="da-DK" sz="2400"/>
              <a:t>hos komodovaraner:</a:t>
            </a:r>
            <a:endParaRPr lang="da-DK"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da-DK" sz="2350" u="sng" dirty="0">
                <a:solidFill>
                  <a:schemeClr val="hlink"/>
                </a:solidFill>
                <a:hlinkClick r:id="rId7"/>
              </a:rPr>
              <a:t>Virgin </a:t>
            </a:r>
            <a:r>
              <a:rPr lang="da-DK" sz="2350" u="sng" dirty="0" err="1">
                <a:solidFill>
                  <a:schemeClr val="hlink"/>
                </a:solidFill>
                <a:hlinkClick r:id="rId7"/>
              </a:rPr>
              <a:t>birth</a:t>
            </a:r>
            <a:r>
              <a:rPr lang="da-DK" sz="2350" u="sng" dirty="0">
                <a:solidFill>
                  <a:schemeClr val="hlink"/>
                </a:solidFill>
                <a:hlinkClick r:id="rId7"/>
              </a:rPr>
              <a:t>, </a:t>
            </a:r>
            <a:r>
              <a:rPr lang="da-DK" sz="2350" u="sng" dirty="0" err="1">
                <a:solidFill>
                  <a:schemeClr val="hlink"/>
                </a:solidFill>
                <a:hlinkClick r:id="rId7"/>
              </a:rPr>
              <a:t>genetic</a:t>
            </a:r>
            <a:r>
              <a:rPr lang="da-DK" sz="2350" u="sng" dirty="0">
                <a:solidFill>
                  <a:schemeClr val="hlink"/>
                </a:solidFill>
                <a:hlinkClick r:id="rId7"/>
              </a:rPr>
              <a:t> variation and </a:t>
            </a:r>
            <a:r>
              <a:rPr lang="da-DK" sz="2350" u="sng" dirty="0" err="1">
                <a:solidFill>
                  <a:schemeClr val="hlink"/>
                </a:solidFill>
                <a:hlinkClick r:id="rId7"/>
              </a:rPr>
              <a:t>inbreeding</a:t>
            </a:r>
            <a:r>
              <a:rPr lang="da-DK" sz="2350" u="sng" dirty="0">
                <a:solidFill>
                  <a:schemeClr val="hlink"/>
                </a:solidFill>
                <a:hlinkClick r:id="rId7"/>
              </a:rPr>
              <a:t> - PMC (nih.gov)</a:t>
            </a:r>
            <a:endParaRPr sz="235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0" descr="Komodo Var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7162" y="843431"/>
            <a:ext cx="9458325" cy="472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67f644ea2_0_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Komodovaraner</a:t>
            </a:r>
            <a:endParaRPr/>
          </a:p>
        </p:txBody>
      </p:sp>
      <p:sp>
        <p:nvSpPr>
          <p:cNvPr id="105" name="Google Shape;105;g2867f644ea2_0_0"/>
          <p:cNvSpPr txBox="1">
            <a:spLocks noGrp="1"/>
          </p:cNvSpPr>
          <p:nvPr>
            <p:ph type="body" idx="1"/>
          </p:nvPr>
        </p:nvSpPr>
        <p:spPr>
          <a:xfrm>
            <a:off x="4228262" y="1624481"/>
            <a:ext cx="4650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/>
              <a:t>Verdens største varanart</a:t>
            </a:r>
            <a:endParaRPr sz="2400"/>
          </a:p>
          <a:p>
            <a:pPr marL="685800" lvl="1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/>
              <a:t>165</a:t>
            </a:r>
            <a:r>
              <a:rPr lang="da-DK" sz="2400"/>
              <a:t> kg - 3 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/>
              <a:t>Rovdyr med god lugtesans og er kendt for at angribe mennesker.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6" name="Google Shape;106;g2867f644ea2_0_0"/>
          <p:cNvSpPr txBox="1"/>
          <p:nvPr/>
        </p:nvSpPr>
        <p:spPr>
          <a:xfrm>
            <a:off x="137433" y="4190527"/>
            <a:ext cx="4086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a-DK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Dødeligt giftigt bid!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da-DK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Bakteriecocktail i munden?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g2867f644ea2_0_0" descr="Billedresultat for komodo ø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503" y="1413676"/>
            <a:ext cx="3858154" cy="257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867f644ea2_0_0" descr="Forlader dyr deres unger, hvis man rører ved dem? | illvid.d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716" y="3776720"/>
            <a:ext cx="4329782" cy="299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67f644ea2_0_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5454"/>
              <a:buNone/>
            </a:pPr>
            <a:r>
              <a:rPr lang="da-DK">
                <a:solidFill>
                  <a:srgbClr val="C00000"/>
                </a:solidFill>
              </a:rPr>
              <a:t>Megalania - </a:t>
            </a:r>
            <a:endParaRPr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4615"/>
              <a:buFont typeface="Arial"/>
              <a:buNone/>
            </a:pPr>
            <a:r>
              <a:rPr lang="da-DK" sz="3177">
                <a:solidFill>
                  <a:srgbClr val="C00000"/>
                </a:solidFill>
              </a:rPr>
              <a:t>verdens største giftige dyr</a:t>
            </a:r>
            <a:endParaRPr sz="3177">
              <a:solidFill>
                <a:srgbClr val="C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endParaRPr sz="2800"/>
          </a:p>
        </p:txBody>
      </p:sp>
      <p:sp>
        <p:nvSpPr>
          <p:cNvPr id="114" name="Google Shape;114;g2867f644ea2_0_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15" name="Google Shape;115;g2867f644ea2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2722" y="90588"/>
            <a:ext cx="4391275" cy="18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867f644ea2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1982800"/>
            <a:ext cx="8425149" cy="47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67f644ea2_0_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a-DK">
                <a:solidFill>
                  <a:srgbClr val="C00000"/>
                </a:solidFill>
              </a:rPr>
              <a:t>Giftkirtler i underkæben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2" name="Google Shape;122;g2867f644ea2_0_15"/>
          <p:cNvSpPr txBox="1">
            <a:spLocks noGrp="1"/>
          </p:cNvSpPr>
          <p:nvPr>
            <p:ph type="body" idx="1"/>
          </p:nvPr>
        </p:nvSpPr>
        <p:spPr>
          <a:xfrm>
            <a:off x="628650" y="2185525"/>
            <a:ext cx="2772096" cy="3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a-DK" sz="2400" dirty="0"/>
              <a:t>Giftkirtler i underkæben med udførselsgange ved tænderne.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a-DK" sz="2400" dirty="0"/>
              <a:t>Giften forhindrer blodstørkning og sænker blodtrykket, så byttet går i chok. </a:t>
            </a:r>
            <a:endParaRPr dirty="0"/>
          </a:p>
        </p:txBody>
      </p:sp>
      <p:pic>
        <p:nvPicPr>
          <p:cNvPr id="123" name="Google Shape;123;g2867f644ea2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8292" y="1582220"/>
            <a:ext cx="5085708" cy="527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67f644ea2_0_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3387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da-DK">
                <a:solidFill>
                  <a:srgbClr val="C00000"/>
                </a:solidFill>
              </a:rPr>
              <a:t>Brynje af knogler</a:t>
            </a:r>
            <a:endParaRPr>
              <a:solidFill>
                <a:srgbClr val="C00000"/>
              </a:solidFill>
            </a:endParaRPr>
          </a:p>
        </p:txBody>
      </p:sp>
      <p:sp>
        <p:nvSpPr>
          <p:cNvPr id="129" name="Google Shape;129;g2867f644ea2_0_21"/>
          <p:cNvSpPr txBox="1">
            <a:spLocks noGrp="1"/>
          </p:cNvSpPr>
          <p:nvPr>
            <p:ph type="body" idx="1"/>
          </p:nvPr>
        </p:nvSpPr>
        <p:spPr>
          <a:xfrm>
            <a:off x="628650" y="2415875"/>
            <a:ext cx="32319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da-DK"/>
              <a:t>Udvikles først hos de voksne individer (8-9 år gamle)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da-DK"/>
              <a:t>Indtil da holder de til i træer for at undgå konflikter</a:t>
            </a:r>
            <a:endParaRPr/>
          </a:p>
        </p:txBody>
      </p:sp>
      <p:pic>
        <p:nvPicPr>
          <p:cNvPr id="130" name="Google Shape;130;g2867f644ea2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5797" y="0"/>
            <a:ext cx="485890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 txBox="1"/>
          <p:nvPr/>
        </p:nvSpPr>
        <p:spPr>
          <a:xfrm>
            <a:off x="324808" y="6142265"/>
            <a:ext cx="8676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da-DK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Komodovaraner lever på fem indonesiske øer og er tæt på at uddø.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628" y="3894545"/>
            <a:ext cx="5510212" cy="20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4">
            <a:alphaModFix/>
          </a:blip>
          <a:srcRect l="7994" r="5542"/>
          <a:stretch/>
        </p:blipFill>
        <p:spPr>
          <a:xfrm>
            <a:off x="3883477" y="496832"/>
            <a:ext cx="5260523" cy="287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578" y="108857"/>
            <a:ext cx="3771900" cy="326180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"/>
          <p:cNvSpPr/>
          <p:nvPr/>
        </p:nvSpPr>
        <p:spPr>
          <a:xfrm>
            <a:off x="6578600" y="2470150"/>
            <a:ext cx="482600" cy="24765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" name="Google Shape;140;p12"/>
          <p:cNvCxnSpPr/>
          <p:nvPr/>
        </p:nvCxnSpPr>
        <p:spPr>
          <a:xfrm flipH="1">
            <a:off x="6578600" y="2794000"/>
            <a:ext cx="368300" cy="110054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1" name="Google Shape;141;p12"/>
          <p:cNvSpPr txBox="1"/>
          <p:nvPr/>
        </p:nvSpPr>
        <p:spPr>
          <a:xfrm>
            <a:off x="694267" y="4927600"/>
            <a:ext cx="23029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Nulevende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Udryddede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"/>
          <p:cNvSpPr/>
          <p:nvPr/>
        </p:nvSpPr>
        <p:spPr>
          <a:xfrm>
            <a:off x="863600" y="5037667"/>
            <a:ext cx="110067" cy="118533"/>
          </a:xfrm>
          <a:prstGeom prst="ellipse">
            <a:avLst/>
          </a:prstGeom>
          <a:solidFill>
            <a:srgbClr val="339933"/>
          </a:solidFill>
          <a:ln w="12700" cap="flat" cmpd="sng">
            <a:solidFill>
              <a:srgbClr val="3399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863599" y="5342530"/>
            <a:ext cx="110067" cy="118533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628650" y="47345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da-DK">
                <a:solidFill>
                  <a:srgbClr val="C00000"/>
                </a:solidFill>
              </a:rPr>
              <a:t>Smugling af komodovaraner</a:t>
            </a:r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body" idx="1"/>
          </p:nvPr>
        </p:nvSpPr>
        <p:spPr>
          <a:xfrm>
            <a:off x="557180" y="1867140"/>
            <a:ext cx="7886700" cy="253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 dirty="0"/>
              <a:t>En komodovaran kan indbringe op til 35.000 $ på det sorte marked (primært Asien) og bruges som ”naturmedicin”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da-DK" sz="2400" dirty="0"/>
              <a:t>I 2019 blev 9 mænd anholdt, da de var mistænkt for at stjæle 40 komodovaraner</a:t>
            </a:r>
            <a:endParaRPr dirty="0"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5211" y="3810000"/>
            <a:ext cx="5006085" cy="281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6882">
            <a:off x="287714" y="3889655"/>
            <a:ext cx="6599959" cy="103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9016">
            <a:off x="264628" y="3854225"/>
            <a:ext cx="3056176" cy="435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782</Words>
  <Application>Microsoft Office PowerPoint</Application>
  <PresentationFormat>Skærmshow (4:3)</PresentationFormat>
  <Paragraphs>95</Paragraphs>
  <Slides>26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Office-tema</vt:lpstr>
      <vt:lpstr>UBNU - UndersøgelsesBaseret NaturvidenskabsUndervisning.</vt:lpstr>
      <vt:lpstr>UBNU - forklaret</vt:lpstr>
      <vt:lpstr>PowerPoint-præsentation</vt:lpstr>
      <vt:lpstr>Komodovaraner</vt:lpstr>
      <vt:lpstr>Megalania -  verdens største giftige dyr </vt:lpstr>
      <vt:lpstr>Giftkirtler i underkæben</vt:lpstr>
      <vt:lpstr>Brynje af knogler</vt:lpstr>
      <vt:lpstr>PowerPoint-præsentation</vt:lpstr>
      <vt:lpstr>Smugling af komodovaraner</vt:lpstr>
      <vt:lpstr>PowerPoint-præsentation</vt:lpstr>
      <vt:lpstr>PowerPoint-præsentation</vt:lpstr>
      <vt:lpstr>Hvad ved vi?</vt:lpstr>
      <vt:lpstr>Senere…….</vt:lpstr>
      <vt:lpstr>DNA test</vt:lpstr>
      <vt:lpstr>DNA test - resultat</vt:lpstr>
      <vt:lpstr>I skal forske nu…….</vt:lpstr>
      <vt:lpstr>Præsentation af forslag</vt:lpstr>
      <vt:lpstr>PowerPoint-præsentation</vt:lpstr>
      <vt:lpstr>Hanner eller hunner?</vt:lpstr>
      <vt:lpstr>Hvorfor var alle afkom hanner?</vt:lpstr>
      <vt:lpstr>Kønsudvikling hos mennesker</vt:lpstr>
      <vt:lpstr>Kønsudvikling hos komodovaraner</vt:lpstr>
      <vt:lpstr>Evolutions-forskere</vt:lpstr>
      <vt:lpstr>PowerPoint-præsentation</vt:lpstr>
      <vt:lpstr>PowerPoint-præsentation</vt:lpstr>
      <vt:lpstr>Litteratur: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UBNU - UndersøgelsesBaseret NaturvidenskabsUndervisning.</dc:title>
  <dc:creator>Trine Iversen</dc:creator>
  <cp:lastModifiedBy>Charlotte Skov</cp:lastModifiedBy>
  <cp:revision>6</cp:revision>
  <dcterms:created xsi:type="dcterms:W3CDTF">2022-09-28T07:29:28Z</dcterms:created>
  <dcterms:modified xsi:type="dcterms:W3CDTF">2024-02-08T00:13:06Z</dcterms:modified>
</cp:coreProperties>
</file>