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72" r:id="rId4"/>
    <p:sldId id="273" r:id="rId5"/>
    <p:sldId id="266" r:id="rId6"/>
    <p:sldId id="264" r:id="rId7"/>
    <p:sldId id="265" r:id="rId8"/>
    <p:sldId id="263" r:id="rId9"/>
    <p:sldId id="259" r:id="rId10"/>
    <p:sldId id="258" r:id="rId11"/>
    <p:sldId id="260" r:id="rId12"/>
    <p:sldId id="262" r:id="rId13"/>
    <p:sldId id="257" r:id="rId14"/>
    <p:sldId id="271" r:id="rId15"/>
    <p:sldId id="267" r:id="rId16"/>
    <p:sldId id="269" r:id="rId17"/>
    <p:sldId id="268" r:id="rId18"/>
    <p:sldId id="270"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Skov" initials="CS" lastIdx="2" clrIdx="0">
    <p:extLst>
      <p:ext uri="{19B8F6BF-5375-455C-9EA6-DF929625EA0E}">
        <p15:presenceInfo xmlns:p15="http://schemas.microsoft.com/office/powerpoint/2012/main" userId="Charlotte Sk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591" autoAdjust="0"/>
  </p:normalViewPr>
  <p:slideViewPr>
    <p:cSldViewPr snapToGrid="0">
      <p:cViewPr varScale="1">
        <p:scale>
          <a:sx n="50" d="100"/>
          <a:sy n="50" d="100"/>
        </p:scale>
        <p:origin x="12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AACB2-DCA7-4698-B3C2-CC41D2A61563}" type="datetimeFigureOut">
              <a:rPr lang="da-DK" smtClean="0"/>
              <a:t>05-11-2024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A650D-06E4-4D50-8D11-1A0FEA6ADF93}" type="slidenum">
              <a:rPr lang="da-DK" smtClean="0"/>
              <a:t>‹nr.›</a:t>
            </a:fld>
            <a:endParaRPr lang="da-DK"/>
          </a:p>
        </p:txBody>
      </p:sp>
    </p:spTree>
    <p:extLst>
      <p:ext uri="{BB962C8B-B14F-4D97-AF65-F5344CB8AC3E}">
        <p14:creationId xmlns:p14="http://schemas.microsoft.com/office/powerpoint/2010/main" val="229919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Nicotinic_acetylcholine_recepto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n.wikipedia.org/wiki/Acetylcholine_recept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463139F-4EF9-1C45-97CF-3A8B13AAD55C}" type="slidenum">
              <a:rPr lang="da-DK" smtClean="0"/>
              <a:t>2</a:t>
            </a:fld>
            <a:endParaRPr lang="da-DK"/>
          </a:p>
        </p:txBody>
      </p:sp>
    </p:spTree>
    <p:extLst>
      <p:ext uri="{BB962C8B-B14F-4D97-AF65-F5344CB8AC3E}">
        <p14:creationId xmlns:p14="http://schemas.microsoft.com/office/powerpoint/2010/main" val="204458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463139F-4EF9-1C45-97CF-3A8B13AAD55C}" type="slidenum">
              <a:rPr lang="da-DK" smtClean="0"/>
              <a:t>3</a:t>
            </a:fld>
            <a:endParaRPr lang="da-DK"/>
          </a:p>
        </p:txBody>
      </p:sp>
    </p:spTree>
    <p:extLst>
      <p:ext uri="{BB962C8B-B14F-4D97-AF65-F5344CB8AC3E}">
        <p14:creationId xmlns:p14="http://schemas.microsoft.com/office/powerpoint/2010/main" val="107714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Otte</a:t>
            </a:r>
            <a:r>
              <a:rPr lang="da-DK" baseline="0" dirty="0"/>
              <a:t> </a:t>
            </a:r>
            <a:r>
              <a:rPr lang="da-DK" baseline="0" dirty="0" err="1"/>
              <a:t>alpha-helixer</a:t>
            </a:r>
            <a:r>
              <a:rPr lang="da-DK" baseline="0" dirty="0"/>
              <a:t>.</a:t>
            </a:r>
            <a:endParaRPr lang="da-DK" dirty="0"/>
          </a:p>
        </p:txBody>
      </p:sp>
      <p:sp>
        <p:nvSpPr>
          <p:cNvPr id="4" name="Pladsholder til slidenummer 3"/>
          <p:cNvSpPr>
            <a:spLocks noGrp="1"/>
          </p:cNvSpPr>
          <p:nvPr>
            <p:ph type="sldNum" sz="quarter" idx="10"/>
          </p:nvPr>
        </p:nvSpPr>
        <p:spPr/>
        <p:txBody>
          <a:bodyPr/>
          <a:lstStyle/>
          <a:p>
            <a:fld id="{838A650D-06E4-4D50-8D11-1A0FEA6ADF93}" type="slidenum">
              <a:rPr lang="da-DK" smtClean="0"/>
              <a:t>6</a:t>
            </a:fld>
            <a:endParaRPr lang="da-DK"/>
          </a:p>
        </p:txBody>
      </p:sp>
    </p:spTree>
    <p:extLst>
      <p:ext uri="{BB962C8B-B14F-4D97-AF65-F5344CB8AC3E}">
        <p14:creationId xmlns:p14="http://schemas.microsoft.com/office/powerpoint/2010/main" val="306182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Kødfoto fra http://www.genuineideas.com/ArticlesIndex/srameatmyoglobin.html</a:t>
            </a:r>
          </a:p>
          <a:p>
            <a:r>
              <a:rPr lang="da-DK" dirty="0"/>
              <a:t>Læs mere</a:t>
            </a:r>
            <a:r>
              <a:rPr lang="da-DK" baseline="0" dirty="0"/>
              <a:t> om kødfarver her: http://www.foedevareplatform.dk/index.php?mod=main&amp;top=94&amp;parent=103&amp;id=222</a:t>
            </a:r>
            <a:endParaRPr lang="da-DK" dirty="0"/>
          </a:p>
        </p:txBody>
      </p:sp>
      <p:sp>
        <p:nvSpPr>
          <p:cNvPr id="4" name="Pladsholder til slidenummer 3"/>
          <p:cNvSpPr>
            <a:spLocks noGrp="1"/>
          </p:cNvSpPr>
          <p:nvPr>
            <p:ph type="sldNum" sz="quarter" idx="10"/>
          </p:nvPr>
        </p:nvSpPr>
        <p:spPr/>
        <p:txBody>
          <a:bodyPr/>
          <a:lstStyle/>
          <a:p>
            <a:fld id="{838A650D-06E4-4D50-8D11-1A0FEA6ADF93}" type="slidenum">
              <a:rPr lang="da-DK" smtClean="0"/>
              <a:t>7</a:t>
            </a:fld>
            <a:endParaRPr lang="da-DK"/>
          </a:p>
        </p:txBody>
      </p:sp>
    </p:spTree>
    <p:extLst>
      <p:ext uri="{BB962C8B-B14F-4D97-AF65-F5344CB8AC3E}">
        <p14:creationId xmlns:p14="http://schemas.microsoft.com/office/powerpoint/2010/main" val="147110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AA = </a:t>
            </a:r>
            <a:r>
              <a:rPr lang="da-DK" dirty="0" err="1"/>
              <a:t>amino</a:t>
            </a:r>
            <a:r>
              <a:rPr lang="da-DK" dirty="0"/>
              <a:t> acids = aminosyrer </a:t>
            </a:r>
          </a:p>
          <a:p>
            <a:r>
              <a:rPr lang="da-DK" dirty="0"/>
              <a:t>Antallet af aminosyrer fortæller noget om størrelsen på proteinet, her blot et polypeptid</a:t>
            </a:r>
          </a:p>
        </p:txBody>
      </p:sp>
      <p:sp>
        <p:nvSpPr>
          <p:cNvPr id="4" name="Pladsholder til slidenummer 3"/>
          <p:cNvSpPr>
            <a:spLocks noGrp="1"/>
          </p:cNvSpPr>
          <p:nvPr>
            <p:ph type="sldNum" sz="quarter" idx="5"/>
          </p:nvPr>
        </p:nvSpPr>
        <p:spPr/>
        <p:txBody>
          <a:bodyPr/>
          <a:lstStyle/>
          <a:p>
            <a:fld id="{838A650D-06E4-4D50-8D11-1A0FEA6ADF93}" type="slidenum">
              <a:rPr lang="da-DK" smtClean="0"/>
              <a:t>8</a:t>
            </a:fld>
            <a:endParaRPr lang="da-DK"/>
          </a:p>
        </p:txBody>
      </p:sp>
    </p:spTree>
    <p:extLst>
      <p:ext uri="{BB962C8B-B14F-4D97-AF65-F5344CB8AC3E}">
        <p14:creationId xmlns:p14="http://schemas.microsoft.com/office/powerpoint/2010/main" val="310290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AA = </a:t>
            </a:r>
            <a:r>
              <a:rPr lang="da-DK" baseline="0" dirty="0" err="1"/>
              <a:t>amino</a:t>
            </a:r>
            <a:r>
              <a:rPr lang="da-DK" baseline="0" dirty="0"/>
              <a:t> acids = aminosyrer</a:t>
            </a:r>
            <a:endParaRPr lang="da-DK" dirty="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Hæm-gruppe (dvs. </a:t>
            </a:r>
            <a:r>
              <a:rPr lang="da-DK" baseline="0" dirty="0" err="1"/>
              <a:t>porfyrin</a:t>
            </a:r>
            <a:r>
              <a:rPr lang="da-DK" baseline="0" dirty="0"/>
              <a:t>-ring med jern-ion). </a:t>
            </a:r>
          </a:p>
          <a:p>
            <a:endParaRPr lang="da-DK" dirty="0"/>
          </a:p>
        </p:txBody>
      </p:sp>
      <p:sp>
        <p:nvSpPr>
          <p:cNvPr id="4" name="Pladsholder til slidenummer 3"/>
          <p:cNvSpPr>
            <a:spLocks noGrp="1"/>
          </p:cNvSpPr>
          <p:nvPr>
            <p:ph type="sldNum" sz="quarter" idx="10"/>
          </p:nvPr>
        </p:nvSpPr>
        <p:spPr/>
        <p:txBody>
          <a:bodyPr/>
          <a:lstStyle/>
          <a:p>
            <a:fld id="{838A650D-06E4-4D50-8D11-1A0FEA6ADF93}" type="slidenum">
              <a:rPr lang="da-DK" smtClean="0"/>
              <a:t>12</a:t>
            </a:fld>
            <a:endParaRPr lang="da-DK"/>
          </a:p>
        </p:txBody>
      </p:sp>
    </p:spTree>
    <p:extLst>
      <p:ext uri="{BB962C8B-B14F-4D97-AF65-F5344CB8AC3E}">
        <p14:creationId xmlns:p14="http://schemas.microsoft.com/office/powerpoint/2010/main" val="46365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den centrale jern-II-ion (jern-2-ion, Fe</a:t>
            </a:r>
            <a:r>
              <a:rPr lang="da-DK" baseline="30000" dirty="0"/>
              <a:t>2+</a:t>
            </a:r>
            <a:r>
              <a:rPr lang="da-DK" dirty="0"/>
              <a:t>), som binder </a:t>
            </a:r>
            <a:r>
              <a:rPr lang="da-DK" dirty="0" err="1"/>
              <a:t>dioxygen</a:t>
            </a:r>
            <a:endParaRPr lang="da-DK" dirty="0"/>
          </a:p>
        </p:txBody>
      </p:sp>
      <p:sp>
        <p:nvSpPr>
          <p:cNvPr id="4" name="Pladsholder til slidenummer 3"/>
          <p:cNvSpPr>
            <a:spLocks noGrp="1"/>
          </p:cNvSpPr>
          <p:nvPr>
            <p:ph type="sldNum" sz="quarter" idx="10"/>
          </p:nvPr>
        </p:nvSpPr>
        <p:spPr/>
        <p:txBody>
          <a:bodyPr/>
          <a:lstStyle/>
          <a:p>
            <a:fld id="{838A650D-06E4-4D50-8D11-1A0FEA6ADF93}" type="slidenum">
              <a:rPr lang="da-DK" smtClean="0"/>
              <a:t>13</a:t>
            </a:fld>
            <a:endParaRPr lang="da-DK"/>
          </a:p>
        </p:txBody>
      </p:sp>
    </p:spTree>
    <p:extLst>
      <p:ext uri="{BB962C8B-B14F-4D97-AF65-F5344CB8AC3E}">
        <p14:creationId xmlns:p14="http://schemas.microsoft.com/office/powerpoint/2010/main" val="104737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Figure 21-38, </a:t>
            </a:r>
            <a:r>
              <a:rPr lang="en-US" dirty="0" err="1"/>
              <a:t>Lodish</a:t>
            </a:r>
            <a:r>
              <a:rPr lang="en-US" dirty="0"/>
              <a:t> 4th edition. Figure 7-45, </a:t>
            </a:r>
            <a:r>
              <a:rPr lang="en-US" dirty="0" err="1"/>
              <a:t>Lodish</a:t>
            </a:r>
            <a:r>
              <a:rPr lang="en-US" dirty="0"/>
              <a:t> 5th edition. Three-dimensional structure of the nicotinic acetylcholine receptor based on amino acid sequence data, computer-generated averaging of high-resolution electron micrographs, and information from site-specific mutations. </a:t>
            </a:r>
            <a:br>
              <a:rPr lang="en-US" dirty="0"/>
            </a:br>
            <a:r>
              <a:rPr lang="en-US" dirty="0"/>
              <a:t>(a) Schematic cutaway model of the </a:t>
            </a:r>
            <a:r>
              <a:rPr lang="en-US" dirty="0" err="1"/>
              <a:t>pentameric</a:t>
            </a:r>
            <a:r>
              <a:rPr lang="en-US" dirty="0"/>
              <a:t> receptor in the membrane; for clarity, one subunit is not shown. Most of the mass of the protein protrudes from the outer (synaptic) surface of the plasma membrane. The M2 alpha helix (red) in each subunit is part of the lining of the ion channel. Aspartate and glutamate side chains at both ends of each M2 helix form two rings of negative charges that help exclude anions from and attract </a:t>
            </a:r>
            <a:r>
              <a:rPr lang="en-US" dirty="0" err="1"/>
              <a:t>cations</a:t>
            </a:r>
            <a:r>
              <a:rPr lang="en-US" dirty="0"/>
              <a:t> to the channel. The gate, which is opened by binding of acetylcholine, lies within the pore. Inset: Cross section of the </a:t>
            </a:r>
            <a:r>
              <a:rPr lang="en-US" dirty="0" err="1"/>
              <a:t>exoplasmic</a:t>
            </a:r>
            <a:r>
              <a:rPr lang="en-US" dirty="0"/>
              <a:t> face of the receptor showing the arrangement of subunits around the central pore. The two acetylcholine-binding sites are at the interfaces of the alpha subunits; they are located about 3 nm from the membrane surface. (b) A view from above, looking into the synaptic entrance of the channel. The tunnel-like entrance narrows abruptly after a length of about 6 nm. </a:t>
            </a:r>
          </a:p>
          <a:p>
            <a:r>
              <a:rPr lang="en-US" dirty="0" err="1"/>
              <a:t>Kilde</a:t>
            </a:r>
            <a:r>
              <a:rPr lang="en-US" dirty="0"/>
              <a:t>: http://www.zoology.ubc.ca/~gardner/chemical_synapses%20-%20postsynaptic.htm</a:t>
            </a:r>
            <a:endParaRPr lang="da-DK" dirty="0"/>
          </a:p>
        </p:txBody>
      </p:sp>
      <p:sp>
        <p:nvSpPr>
          <p:cNvPr id="4" name="Pladsholder til slidenummer 3"/>
          <p:cNvSpPr>
            <a:spLocks noGrp="1"/>
          </p:cNvSpPr>
          <p:nvPr>
            <p:ph type="sldNum" sz="quarter" idx="10"/>
          </p:nvPr>
        </p:nvSpPr>
        <p:spPr/>
        <p:txBody>
          <a:bodyPr/>
          <a:lstStyle/>
          <a:p>
            <a:fld id="{838A650D-06E4-4D50-8D11-1A0FEA6ADF93}" type="slidenum">
              <a:rPr lang="da-DK" smtClean="0"/>
              <a:t>16</a:t>
            </a:fld>
            <a:endParaRPr lang="da-DK"/>
          </a:p>
        </p:txBody>
      </p:sp>
    </p:spTree>
    <p:extLst>
      <p:ext uri="{BB962C8B-B14F-4D97-AF65-F5344CB8AC3E}">
        <p14:creationId xmlns:p14="http://schemas.microsoft.com/office/powerpoint/2010/main" val="216785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Figure 7.23 </a:t>
            </a:r>
            <a:r>
              <a:rPr lang="en-US" dirty="0">
                <a:hlinkClick r:id="rId3" tooltip="Nicotinic acetylcholine receptor - Wikipedia, the"/>
              </a:rPr>
              <a:t>Nicotinic</a:t>
            </a:r>
            <a:r>
              <a:rPr lang="en-US" dirty="0"/>
              <a:t> acetylcholine (</a:t>
            </a:r>
            <a:r>
              <a:rPr lang="en-US" dirty="0" err="1">
                <a:hlinkClick r:id="rId4" tooltip="Acetylcholine receptor - Wikipedia, the free encyc"/>
              </a:rPr>
              <a:t>ACh</a:t>
            </a:r>
            <a:r>
              <a:rPr lang="en-US" dirty="0">
                <a:hlinkClick r:id="rId4" tooltip="Acetylcholine receptor - Wikipedia, the free encyc"/>
              </a:rPr>
              <a:t>) receptors</a:t>
            </a:r>
            <a:r>
              <a:rPr lang="en-US" dirty="0"/>
              <a:t> also function as ion channels. The nicotinic acetylcholine receptor contains a channel that is closed (a) until the receptor binds to </a:t>
            </a:r>
            <a:r>
              <a:rPr lang="en-US" dirty="0" err="1"/>
              <a:t>ACh</a:t>
            </a:r>
            <a:r>
              <a:rPr lang="en-US" dirty="0"/>
              <a:t>. (b) Na+ and K+ diffuse simultaneously, and in opposite directions, through the open ion channel. The electrochemical gradient for Na+ is greater than for K+, so that the effect of the inward diffusion of Na+ predominates, resulting in a depolarization known as an excitatory postsynaptic potential (EPSP).</a:t>
            </a:r>
          </a:p>
          <a:p>
            <a:r>
              <a:rPr lang="en-US" dirty="0" err="1"/>
              <a:t>Kilde</a:t>
            </a:r>
            <a:r>
              <a:rPr lang="en-US" dirty="0"/>
              <a:t>: http://www.78stepshealth.us/human-physiology/ligandoperated-channels.html</a:t>
            </a:r>
            <a:endParaRPr lang="da-DK" dirty="0"/>
          </a:p>
        </p:txBody>
      </p:sp>
      <p:sp>
        <p:nvSpPr>
          <p:cNvPr id="4" name="Pladsholder til slidenummer 3"/>
          <p:cNvSpPr>
            <a:spLocks noGrp="1"/>
          </p:cNvSpPr>
          <p:nvPr>
            <p:ph type="sldNum" sz="quarter" idx="10"/>
          </p:nvPr>
        </p:nvSpPr>
        <p:spPr/>
        <p:txBody>
          <a:bodyPr/>
          <a:lstStyle/>
          <a:p>
            <a:fld id="{838A650D-06E4-4D50-8D11-1A0FEA6ADF93}" type="slidenum">
              <a:rPr lang="da-DK" smtClean="0"/>
              <a:t>17</a:t>
            </a:fld>
            <a:endParaRPr lang="da-DK"/>
          </a:p>
        </p:txBody>
      </p:sp>
    </p:spTree>
    <p:extLst>
      <p:ext uri="{BB962C8B-B14F-4D97-AF65-F5344CB8AC3E}">
        <p14:creationId xmlns:p14="http://schemas.microsoft.com/office/powerpoint/2010/main" val="29259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4CC27B74-CDF8-439C-A8C4-44F02904B990}" type="datetimeFigureOut">
              <a:rPr lang="da-DK" smtClean="0"/>
              <a:t>05-11-2024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318571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CC27B74-CDF8-439C-A8C4-44F02904B990}" type="datetimeFigureOut">
              <a:rPr lang="da-DK" smtClean="0"/>
              <a:t>05-11-2024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301439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CC27B74-CDF8-439C-A8C4-44F02904B990}" type="datetimeFigureOut">
              <a:rPr lang="da-DK" smtClean="0"/>
              <a:t>05-11-2024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296546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CC27B74-CDF8-439C-A8C4-44F02904B990}" type="datetimeFigureOut">
              <a:rPr lang="da-DK" smtClean="0"/>
              <a:t>05-11-2024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411868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4CC27B74-CDF8-439C-A8C4-44F02904B990}" type="datetimeFigureOut">
              <a:rPr lang="da-DK" smtClean="0"/>
              <a:t>05-11-2024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424218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CC27B74-CDF8-439C-A8C4-44F02904B990}" type="datetimeFigureOut">
              <a:rPr lang="da-DK" smtClean="0"/>
              <a:t>05-11-2024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283258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4CC27B74-CDF8-439C-A8C4-44F02904B990}" type="datetimeFigureOut">
              <a:rPr lang="da-DK" smtClean="0"/>
              <a:t>05-11-2024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120562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4CC27B74-CDF8-439C-A8C4-44F02904B990}" type="datetimeFigureOut">
              <a:rPr lang="da-DK" smtClean="0"/>
              <a:t>05-11-2024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40299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CC27B74-CDF8-439C-A8C4-44F02904B990}" type="datetimeFigureOut">
              <a:rPr lang="da-DK" smtClean="0"/>
              <a:t>05-11-2024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396195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4CC27B74-CDF8-439C-A8C4-44F02904B990}" type="datetimeFigureOut">
              <a:rPr lang="da-DK" smtClean="0"/>
              <a:t>05-11-2024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40664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4CC27B74-CDF8-439C-A8C4-44F02904B990}" type="datetimeFigureOut">
              <a:rPr lang="da-DK" smtClean="0"/>
              <a:t>05-11-2024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CCCA22C0-E3BA-49FB-8114-1EAD1EE2B24A}" type="slidenum">
              <a:rPr lang="da-DK" smtClean="0"/>
              <a:t>‹nr.›</a:t>
            </a:fld>
            <a:endParaRPr lang="da-DK"/>
          </a:p>
        </p:txBody>
      </p:sp>
    </p:spTree>
    <p:extLst>
      <p:ext uri="{BB962C8B-B14F-4D97-AF65-F5344CB8AC3E}">
        <p14:creationId xmlns:p14="http://schemas.microsoft.com/office/powerpoint/2010/main" val="9510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27B74-CDF8-439C-A8C4-44F02904B990}" type="datetimeFigureOut">
              <a:rPr lang="da-DK" smtClean="0"/>
              <a:t>05-11-2024</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A22C0-E3BA-49FB-8114-1EAD1EE2B24A}" type="slidenum">
              <a:rPr lang="da-DK" smtClean="0"/>
              <a:t>‹nr.›</a:t>
            </a:fld>
            <a:endParaRPr lang="da-DK"/>
          </a:p>
        </p:txBody>
      </p:sp>
    </p:spTree>
    <p:extLst>
      <p:ext uri="{BB962C8B-B14F-4D97-AF65-F5344CB8AC3E}">
        <p14:creationId xmlns:p14="http://schemas.microsoft.com/office/powerpoint/2010/main" val="331931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65183" y="2320120"/>
            <a:ext cx="6649792" cy="1281918"/>
          </a:xfrm>
        </p:spPr>
        <p:txBody>
          <a:bodyPr/>
          <a:lstStyle/>
          <a:p>
            <a:r>
              <a:rPr lang="da-DK" b="1" dirty="0"/>
              <a:t>Proteiners struktur</a:t>
            </a:r>
          </a:p>
        </p:txBody>
      </p:sp>
      <p:sp>
        <p:nvSpPr>
          <p:cNvPr id="3" name="Undertitel 2"/>
          <p:cNvSpPr>
            <a:spLocks noGrp="1"/>
          </p:cNvSpPr>
          <p:nvPr>
            <p:ph type="subTitle" idx="1"/>
          </p:nvPr>
        </p:nvSpPr>
        <p:spPr>
          <a:xfrm>
            <a:off x="5048518" y="3782342"/>
            <a:ext cx="6083121" cy="1655762"/>
          </a:xfrm>
        </p:spPr>
        <p:txBody>
          <a:bodyPr>
            <a:normAutofit fontScale="70000" lnSpcReduction="20000"/>
          </a:bodyPr>
          <a:lstStyle/>
          <a:p>
            <a:endParaRPr lang="da-DK" dirty="0"/>
          </a:p>
          <a:p>
            <a:r>
              <a:rPr lang="da-DK" sz="3000" dirty="0"/>
              <a:t>Primær, sekundær, tertiær og kvaternær struktur</a:t>
            </a:r>
          </a:p>
          <a:p>
            <a:endParaRPr lang="da-DK" dirty="0"/>
          </a:p>
          <a:p>
            <a:r>
              <a:rPr lang="da-DK" dirty="0"/>
              <a:t>Af Charlotte Skov</a:t>
            </a:r>
          </a:p>
          <a:p>
            <a:r>
              <a:rPr lang="da-DK" dirty="0"/>
              <a:t>(senest revideret d. 5. nov. 2024)</a:t>
            </a:r>
          </a:p>
        </p:txBody>
      </p:sp>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782343"/>
            <a:ext cx="3855393" cy="3165810"/>
          </a:xfrm>
          <a:prstGeom prst="rect">
            <a:avLst/>
          </a:prstGeom>
        </p:spPr>
      </p:pic>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855392" cy="2975711"/>
          </a:xfrm>
          <a:prstGeom prst="rect">
            <a:avLst/>
          </a:prstGeom>
        </p:spPr>
      </p:pic>
    </p:spTree>
    <p:extLst>
      <p:ext uri="{BB962C8B-B14F-4D97-AF65-F5344CB8AC3E}">
        <p14:creationId xmlns:p14="http://schemas.microsoft.com/office/powerpoint/2010/main" val="129069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317" y="0"/>
            <a:ext cx="8885365" cy="6858000"/>
          </a:xfrm>
          <a:prstGeom prst="rect">
            <a:avLst/>
          </a:prstGeom>
        </p:spPr>
      </p:pic>
      <p:sp>
        <p:nvSpPr>
          <p:cNvPr id="3" name="Tekstfelt 2"/>
          <p:cNvSpPr txBox="1"/>
          <p:nvPr/>
        </p:nvSpPr>
        <p:spPr>
          <a:xfrm>
            <a:off x="8873544" y="5260924"/>
            <a:ext cx="1430515" cy="1384995"/>
          </a:xfrm>
          <a:prstGeom prst="rect">
            <a:avLst/>
          </a:prstGeom>
          <a:solidFill>
            <a:schemeClr val="bg1"/>
          </a:solidFill>
        </p:spPr>
        <p:txBody>
          <a:bodyPr wrap="square" rtlCol="0">
            <a:spAutoFit/>
          </a:bodyPr>
          <a:lstStyle/>
          <a:p>
            <a:r>
              <a:rPr lang="da-DK" sz="2800" dirty="0"/>
              <a:t>Insulin – tertiær struktur</a:t>
            </a:r>
          </a:p>
        </p:txBody>
      </p:sp>
    </p:spTree>
    <p:extLst>
      <p:ext uri="{BB962C8B-B14F-4D97-AF65-F5344CB8AC3E}">
        <p14:creationId xmlns:p14="http://schemas.microsoft.com/office/powerpoint/2010/main" val="240752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0" y="0"/>
            <a:ext cx="8890000" cy="4648200"/>
          </a:xfrm>
          <a:prstGeom prst="rect">
            <a:avLst/>
          </a:prstGeom>
        </p:spPr>
      </p:pic>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357"/>
            <a:ext cx="4350327" cy="3809643"/>
          </a:xfrm>
          <a:prstGeom prst="rect">
            <a:avLst/>
          </a:prstGeom>
        </p:spPr>
      </p:pic>
      <p:sp>
        <p:nvSpPr>
          <p:cNvPr id="2" name="Tekstfelt 1"/>
          <p:cNvSpPr txBox="1"/>
          <p:nvPr/>
        </p:nvSpPr>
        <p:spPr>
          <a:xfrm>
            <a:off x="286603" y="327546"/>
            <a:ext cx="2538484" cy="2246769"/>
          </a:xfrm>
          <a:prstGeom prst="rect">
            <a:avLst/>
          </a:prstGeom>
          <a:noFill/>
        </p:spPr>
        <p:txBody>
          <a:bodyPr wrap="square" rtlCol="0">
            <a:spAutoFit/>
          </a:bodyPr>
          <a:lstStyle/>
          <a:p>
            <a:r>
              <a:rPr lang="da-DK" sz="2800" dirty="0"/>
              <a:t>Forskellige versioner af insulin, hhv. fra svin (tv) og fra mennesker (th)</a:t>
            </a:r>
          </a:p>
        </p:txBody>
      </p:sp>
      <p:sp>
        <p:nvSpPr>
          <p:cNvPr id="5" name="Tekstfelt 4"/>
          <p:cNvSpPr txBox="1"/>
          <p:nvPr/>
        </p:nvSpPr>
        <p:spPr>
          <a:xfrm>
            <a:off x="6252950" y="5276046"/>
            <a:ext cx="5252114" cy="954107"/>
          </a:xfrm>
          <a:prstGeom prst="rect">
            <a:avLst/>
          </a:prstGeom>
          <a:noFill/>
        </p:spPr>
        <p:txBody>
          <a:bodyPr wrap="square" rtlCol="0">
            <a:spAutoFit/>
          </a:bodyPr>
          <a:lstStyle/>
          <a:p>
            <a:r>
              <a:rPr lang="da-DK" sz="2800" b="1" dirty="0">
                <a:solidFill>
                  <a:srgbClr val="00B0F0"/>
                </a:solidFill>
              </a:rPr>
              <a:t>Er de lyseblå insulinmolekyler fra svin (tv) eller fra mennesker (th)?</a:t>
            </a:r>
          </a:p>
        </p:txBody>
      </p:sp>
      <p:cxnSp>
        <p:nvCxnSpPr>
          <p:cNvPr id="4" name="Lige pilforbindelse 3"/>
          <p:cNvCxnSpPr/>
          <p:nvPr/>
        </p:nvCxnSpPr>
        <p:spPr>
          <a:xfrm flipH="1" flipV="1">
            <a:off x="4597124" y="5678037"/>
            <a:ext cx="1409028" cy="4094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50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Hæmoglobin (574 AA)</a:t>
            </a:r>
          </a:p>
        </p:txBody>
      </p:sp>
      <p:sp>
        <p:nvSpPr>
          <p:cNvPr id="3" name="Tekstfelt 2"/>
          <p:cNvSpPr txBox="1"/>
          <p:nvPr/>
        </p:nvSpPr>
        <p:spPr>
          <a:xfrm>
            <a:off x="587349" y="2055813"/>
            <a:ext cx="6127349" cy="3539430"/>
          </a:xfrm>
          <a:prstGeom prst="rect">
            <a:avLst/>
          </a:prstGeom>
          <a:noFill/>
        </p:spPr>
        <p:txBody>
          <a:bodyPr wrap="square" rtlCol="0">
            <a:spAutoFit/>
          </a:bodyPr>
          <a:lstStyle/>
          <a:p>
            <a:r>
              <a:rPr lang="da-DK" sz="2800" b="1" dirty="0"/>
              <a:t>Hæmoglobin:</a:t>
            </a:r>
          </a:p>
          <a:p>
            <a:pPr marL="342900" indent="-342900">
              <a:buFont typeface="Arial" panose="020B0604020202020204" pitchFamily="34" charset="0"/>
              <a:buChar char="•"/>
            </a:pPr>
            <a:r>
              <a:rPr lang="da-DK" sz="2800" dirty="0"/>
              <a:t>et iltbindende protein i røde blodceller</a:t>
            </a:r>
          </a:p>
          <a:p>
            <a:pPr marL="342900" indent="-342900">
              <a:buFont typeface="Arial" panose="020B0604020202020204" pitchFamily="34" charset="0"/>
              <a:buChar char="•"/>
            </a:pPr>
            <a:r>
              <a:rPr lang="da-DK" sz="2800" dirty="0"/>
              <a:t>kan binde/afgive fire iltmolekyler (O</a:t>
            </a:r>
            <a:r>
              <a:rPr lang="da-DK" sz="2800" baseline="-25000" dirty="0"/>
              <a:t>2</a:t>
            </a:r>
            <a:r>
              <a:rPr lang="da-DK" sz="2800" dirty="0"/>
              <a:t>)</a:t>
            </a:r>
          </a:p>
          <a:p>
            <a:pPr marL="342900" indent="-342900">
              <a:buFont typeface="Arial" panose="020B0604020202020204" pitchFamily="34" charset="0"/>
              <a:buChar char="•"/>
            </a:pPr>
            <a:r>
              <a:rPr lang="da-DK" sz="2800" dirty="0"/>
              <a:t>lavere iltaffinitet end </a:t>
            </a:r>
            <a:r>
              <a:rPr lang="da-DK" sz="2800" dirty="0" err="1"/>
              <a:t>myoglobin</a:t>
            </a:r>
            <a:endParaRPr lang="da-DK" sz="2800" dirty="0"/>
          </a:p>
          <a:p>
            <a:endParaRPr lang="da-DK" sz="2800" dirty="0"/>
          </a:p>
          <a:p>
            <a:r>
              <a:rPr lang="da-DK" sz="2800" dirty="0"/>
              <a:t>Består af fire </a:t>
            </a:r>
            <a:r>
              <a:rPr lang="da-DK" sz="2800" dirty="0" err="1"/>
              <a:t>polypeptidkæder</a:t>
            </a:r>
            <a:r>
              <a:rPr lang="da-DK" sz="2800" dirty="0"/>
              <a:t>: </a:t>
            </a:r>
            <a:r>
              <a:rPr lang="da-DK" sz="2800" b="1" dirty="0">
                <a:solidFill>
                  <a:srgbClr val="FF0000"/>
                </a:solidFill>
              </a:rPr>
              <a:t>to </a:t>
            </a:r>
            <a:r>
              <a:rPr lang="el-GR" sz="2800" b="1" dirty="0">
                <a:solidFill>
                  <a:srgbClr val="FF0000"/>
                </a:solidFill>
              </a:rPr>
              <a:t>α</a:t>
            </a:r>
            <a:r>
              <a:rPr lang="da-DK" sz="2800" b="1" dirty="0">
                <a:solidFill>
                  <a:srgbClr val="FF0000"/>
                </a:solidFill>
              </a:rPr>
              <a:t>-kæder (141 AA) </a:t>
            </a:r>
            <a:r>
              <a:rPr lang="da-DK" sz="2800" dirty="0"/>
              <a:t>og </a:t>
            </a:r>
            <a:r>
              <a:rPr lang="da-DK" sz="2800" b="1" dirty="0">
                <a:solidFill>
                  <a:srgbClr val="0070C0"/>
                </a:solidFill>
              </a:rPr>
              <a:t>to </a:t>
            </a:r>
            <a:r>
              <a:rPr lang="el-GR" sz="2800" b="1" dirty="0">
                <a:solidFill>
                  <a:srgbClr val="0070C0"/>
                </a:solidFill>
              </a:rPr>
              <a:t>β</a:t>
            </a:r>
            <a:r>
              <a:rPr lang="da-DK" sz="2800" b="1" dirty="0">
                <a:solidFill>
                  <a:srgbClr val="0070C0"/>
                </a:solidFill>
              </a:rPr>
              <a:t>-kæder (146 AA)</a:t>
            </a:r>
            <a:r>
              <a:rPr lang="da-DK" sz="2800" dirty="0"/>
              <a:t> samt </a:t>
            </a:r>
            <a:r>
              <a:rPr lang="da-DK" sz="2800" b="1" dirty="0">
                <a:solidFill>
                  <a:srgbClr val="00B050"/>
                </a:solidFill>
              </a:rPr>
              <a:t>fire </a:t>
            </a:r>
            <a:r>
              <a:rPr lang="da-DK" sz="2800" b="1" dirty="0" err="1">
                <a:solidFill>
                  <a:srgbClr val="00B050"/>
                </a:solidFill>
              </a:rPr>
              <a:t>hæmgrupper</a:t>
            </a:r>
            <a:r>
              <a:rPr lang="da-DK" sz="2800" dirty="0"/>
              <a:t>, hvortil O</a:t>
            </a:r>
            <a:r>
              <a:rPr lang="da-DK" sz="2800" baseline="-25000" dirty="0"/>
              <a:t>2</a:t>
            </a:r>
            <a:r>
              <a:rPr lang="da-DK" sz="2800" dirty="0"/>
              <a:t> bindes</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24" y="1581506"/>
            <a:ext cx="4948947" cy="4948947"/>
          </a:xfrm>
          <a:prstGeom prst="rect">
            <a:avLst/>
          </a:prstGeom>
        </p:spPr>
      </p:pic>
    </p:spTree>
    <p:extLst>
      <p:ext uri="{BB962C8B-B14F-4D97-AF65-F5344CB8AC3E}">
        <p14:creationId xmlns:p14="http://schemas.microsoft.com/office/powerpoint/2010/main" val="182140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6788"/>
            <a:ext cx="6407219" cy="5261212"/>
          </a:xfrm>
          <a:prstGeom prst="rect">
            <a:avLst/>
          </a:prstGeom>
        </p:spPr>
      </p:pic>
      <p:sp>
        <p:nvSpPr>
          <p:cNvPr id="3" name="Tekstfelt 2"/>
          <p:cNvSpPr txBox="1"/>
          <p:nvPr/>
        </p:nvSpPr>
        <p:spPr>
          <a:xfrm>
            <a:off x="498385" y="404684"/>
            <a:ext cx="5410448" cy="954107"/>
          </a:xfrm>
          <a:prstGeom prst="rect">
            <a:avLst/>
          </a:prstGeom>
          <a:noFill/>
        </p:spPr>
        <p:txBody>
          <a:bodyPr wrap="square" rtlCol="0">
            <a:spAutoFit/>
          </a:bodyPr>
          <a:lstStyle/>
          <a:p>
            <a:r>
              <a:rPr lang="da-DK" sz="2800" dirty="0"/>
              <a:t>Hæmoglobin: kvaternær struktur</a:t>
            </a:r>
          </a:p>
          <a:p>
            <a:r>
              <a:rPr lang="da-DK" sz="2800" dirty="0"/>
              <a:t>og iltbindende hæm b-gruppe (th)</a:t>
            </a:r>
          </a:p>
        </p:txBody>
      </p:sp>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308" y="881738"/>
            <a:ext cx="5258301" cy="5809574"/>
          </a:xfrm>
          <a:prstGeom prst="rect">
            <a:avLst/>
          </a:prstGeom>
        </p:spPr>
      </p:pic>
    </p:spTree>
    <p:extLst>
      <p:ext uri="{BB962C8B-B14F-4D97-AF65-F5344CB8AC3E}">
        <p14:creationId xmlns:p14="http://schemas.microsoft.com/office/powerpoint/2010/main" val="313598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00998" y="1864744"/>
            <a:ext cx="6250178" cy="4832092"/>
          </a:xfrm>
          <a:prstGeom prst="rect">
            <a:avLst/>
          </a:prstGeom>
          <a:noFill/>
        </p:spPr>
        <p:txBody>
          <a:bodyPr wrap="square" rtlCol="0">
            <a:spAutoFit/>
          </a:bodyPr>
          <a:lstStyle/>
          <a:p>
            <a:r>
              <a:rPr lang="da-DK" sz="2800" b="1" dirty="0" err="1"/>
              <a:t>Ionotrop</a:t>
            </a:r>
            <a:r>
              <a:rPr lang="da-DK" sz="2800" b="1" dirty="0"/>
              <a:t>/</a:t>
            </a:r>
            <a:r>
              <a:rPr lang="da-DK" sz="2800" b="1" dirty="0" err="1"/>
              <a:t>nicotinic</a:t>
            </a:r>
            <a:r>
              <a:rPr lang="da-DK" sz="2800" b="1" dirty="0"/>
              <a:t> </a:t>
            </a:r>
            <a:r>
              <a:rPr lang="da-DK" sz="2800" b="1" dirty="0" err="1"/>
              <a:t>acetylcholinreceptor</a:t>
            </a:r>
            <a:r>
              <a:rPr lang="da-DK" sz="2800" b="1" dirty="0"/>
              <a:t>:</a:t>
            </a:r>
          </a:p>
          <a:p>
            <a:pPr marL="342900" indent="-342900">
              <a:buFont typeface="Arial" panose="020B0604020202020204" pitchFamily="34" charset="0"/>
              <a:buChar char="•"/>
            </a:pPr>
            <a:r>
              <a:rPr lang="da-DK" sz="2800" dirty="0"/>
              <a:t>et membranprotein i nerve- og muskelceller</a:t>
            </a:r>
          </a:p>
          <a:p>
            <a:pPr marL="342900" indent="-342900">
              <a:buFont typeface="Arial" panose="020B0604020202020204" pitchFamily="34" charset="0"/>
              <a:buChar char="•"/>
            </a:pPr>
            <a:r>
              <a:rPr lang="da-DK" sz="2800" dirty="0"/>
              <a:t>kan binde transmitterstoffet </a:t>
            </a:r>
            <a:r>
              <a:rPr lang="da-DK" sz="2800" dirty="0" err="1"/>
              <a:t>acetylcholin</a:t>
            </a:r>
            <a:r>
              <a:rPr lang="da-DK" sz="2800" dirty="0"/>
              <a:t> (og nikotin)</a:t>
            </a:r>
          </a:p>
          <a:p>
            <a:pPr marL="342900" indent="-342900">
              <a:buFont typeface="Arial" panose="020B0604020202020204" pitchFamily="34" charset="0"/>
              <a:buChar char="•"/>
            </a:pPr>
            <a:r>
              <a:rPr lang="da-DK" sz="2800" dirty="0"/>
              <a:t>åbner/lukker </a:t>
            </a:r>
            <a:r>
              <a:rPr lang="da-DK" sz="2800" dirty="0" err="1"/>
              <a:t>postsynaptisk</a:t>
            </a:r>
            <a:r>
              <a:rPr lang="da-DK" sz="2800" dirty="0"/>
              <a:t> ionkanal</a:t>
            </a:r>
          </a:p>
          <a:p>
            <a:endParaRPr lang="da-DK" sz="2800" dirty="0"/>
          </a:p>
          <a:p>
            <a:r>
              <a:rPr lang="da-DK" sz="2800" dirty="0"/>
              <a:t>Den kvaternære struktur danner en ionkanal i cellemembranen. Binding af transmitterstof har afgørende betydning for, om ionkanalen er åben eller lukket</a:t>
            </a:r>
          </a:p>
        </p:txBody>
      </p:sp>
      <p:sp>
        <p:nvSpPr>
          <p:cNvPr id="3" name="Titel 2"/>
          <p:cNvSpPr>
            <a:spLocks noGrp="1"/>
          </p:cNvSpPr>
          <p:nvPr>
            <p:ph type="title"/>
          </p:nvPr>
        </p:nvSpPr>
        <p:spPr/>
        <p:txBody>
          <a:bodyPr/>
          <a:lstStyle/>
          <a:p>
            <a:pPr algn="ctr"/>
            <a:r>
              <a:rPr lang="da-DK" b="1" dirty="0" err="1"/>
              <a:t>Acetylcholinreceptor</a:t>
            </a:r>
            <a:r>
              <a:rPr lang="da-DK" b="1" dirty="0"/>
              <a:t> (</a:t>
            </a:r>
            <a:r>
              <a:rPr lang="da-DK" b="1" dirty="0" err="1"/>
              <a:t>pentamer</a:t>
            </a:r>
            <a:r>
              <a:rPr lang="da-DK" b="1" dirty="0"/>
              <a:t>)</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301" y="2001221"/>
            <a:ext cx="4667535" cy="4303401"/>
          </a:xfrm>
          <a:prstGeom prst="rect">
            <a:avLst/>
          </a:prstGeom>
        </p:spPr>
      </p:pic>
    </p:spTree>
    <p:extLst>
      <p:ext uri="{BB962C8B-B14F-4D97-AF65-F5344CB8AC3E}">
        <p14:creationId xmlns:p14="http://schemas.microsoft.com/office/powerpoint/2010/main" val="307323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737" y="1419367"/>
            <a:ext cx="9210263" cy="5438633"/>
          </a:xfrm>
          <a:prstGeom prst="rect">
            <a:avLst/>
          </a:prstGeom>
        </p:spPr>
      </p:pic>
      <p:sp>
        <p:nvSpPr>
          <p:cNvPr id="3" name="Tekstfelt 2"/>
          <p:cNvSpPr txBox="1"/>
          <p:nvPr/>
        </p:nvSpPr>
        <p:spPr>
          <a:xfrm>
            <a:off x="286605" y="361578"/>
            <a:ext cx="2784141" cy="6124754"/>
          </a:xfrm>
          <a:prstGeom prst="rect">
            <a:avLst/>
          </a:prstGeom>
          <a:noFill/>
        </p:spPr>
        <p:txBody>
          <a:bodyPr wrap="square" rtlCol="0">
            <a:spAutoFit/>
          </a:bodyPr>
          <a:lstStyle/>
          <a:p>
            <a:r>
              <a:rPr lang="da-DK" sz="2800" dirty="0"/>
              <a:t>”</a:t>
            </a:r>
            <a:r>
              <a:rPr lang="da-DK" sz="2800" dirty="0" err="1"/>
              <a:t>Nikotinsk</a:t>
            </a:r>
            <a:r>
              <a:rPr lang="da-DK" sz="2800" dirty="0"/>
              <a:t>” /</a:t>
            </a:r>
          </a:p>
          <a:p>
            <a:r>
              <a:rPr lang="da-DK" sz="2800" dirty="0" err="1"/>
              <a:t>ionotrop</a:t>
            </a:r>
            <a:r>
              <a:rPr lang="da-DK" sz="2800" dirty="0"/>
              <a:t> </a:t>
            </a:r>
            <a:r>
              <a:rPr lang="da-DK" sz="2800" dirty="0" err="1"/>
              <a:t>acetylcholin</a:t>
            </a:r>
            <a:r>
              <a:rPr lang="da-DK" sz="2800" dirty="0"/>
              <a:t>-receptor (trans-membranprotein)</a:t>
            </a:r>
          </a:p>
          <a:p>
            <a:endParaRPr lang="da-DK" sz="2800" dirty="0"/>
          </a:p>
          <a:p>
            <a:endParaRPr lang="da-DK" sz="2800" dirty="0"/>
          </a:p>
          <a:p>
            <a:endParaRPr lang="da-DK" sz="2800" dirty="0"/>
          </a:p>
          <a:p>
            <a:endParaRPr lang="da-DK" sz="2800" dirty="0"/>
          </a:p>
          <a:p>
            <a:endParaRPr lang="da-DK" sz="2800" dirty="0"/>
          </a:p>
          <a:p>
            <a:endParaRPr lang="da-DK" sz="2800" dirty="0"/>
          </a:p>
          <a:p>
            <a:r>
              <a:rPr lang="da-DK" sz="2800" dirty="0"/>
              <a:t>Fem enheder (2</a:t>
            </a:r>
            <a:r>
              <a:rPr lang="el-GR" sz="2800" dirty="0"/>
              <a:t>αβγδ</a:t>
            </a:r>
            <a:r>
              <a:rPr lang="da-DK" sz="2800" dirty="0"/>
              <a:t>) udgør</a:t>
            </a:r>
          </a:p>
          <a:p>
            <a:r>
              <a:rPr lang="da-DK" sz="2800" dirty="0"/>
              <a:t>én ionkanal</a:t>
            </a:r>
          </a:p>
        </p:txBody>
      </p:sp>
      <p:sp>
        <p:nvSpPr>
          <p:cNvPr id="4" name="Rektangel 3"/>
          <p:cNvSpPr/>
          <p:nvPr/>
        </p:nvSpPr>
        <p:spPr>
          <a:xfrm>
            <a:off x="4176215" y="490642"/>
            <a:ext cx="7246961" cy="523220"/>
          </a:xfrm>
          <a:prstGeom prst="rect">
            <a:avLst/>
          </a:prstGeom>
        </p:spPr>
        <p:txBody>
          <a:bodyPr wrap="square">
            <a:spAutoFit/>
          </a:bodyPr>
          <a:lstStyle/>
          <a:p>
            <a:r>
              <a:rPr lang="da-DK" sz="2800" dirty="0"/>
              <a:t>Set ovenfra                                        Set fra siden</a:t>
            </a:r>
          </a:p>
        </p:txBody>
      </p:sp>
    </p:spTree>
    <p:extLst>
      <p:ext uri="{BB962C8B-B14F-4D97-AF65-F5344CB8AC3E}">
        <p14:creationId xmlns:p14="http://schemas.microsoft.com/office/powerpoint/2010/main" val="147858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48" y="595156"/>
            <a:ext cx="5908343" cy="6262844"/>
          </a:xfrm>
          <a:prstGeom prst="rect">
            <a:avLst/>
          </a:prstGeom>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2255044"/>
            <a:ext cx="4191000" cy="4038600"/>
          </a:xfrm>
          <a:prstGeom prst="rect">
            <a:avLst/>
          </a:prstGeom>
        </p:spPr>
      </p:pic>
      <p:sp>
        <p:nvSpPr>
          <p:cNvPr id="5" name="Rektangel 4"/>
          <p:cNvSpPr/>
          <p:nvPr/>
        </p:nvSpPr>
        <p:spPr>
          <a:xfrm>
            <a:off x="7162800" y="595156"/>
            <a:ext cx="4191000" cy="1384995"/>
          </a:xfrm>
          <a:prstGeom prst="rect">
            <a:avLst/>
          </a:prstGeom>
        </p:spPr>
        <p:txBody>
          <a:bodyPr wrap="square">
            <a:spAutoFit/>
          </a:bodyPr>
          <a:lstStyle/>
          <a:p>
            <a:r>
              <a:rPr lang="da-DK" sz="2800" dirty="0"/>
              <a:t>Set fra siden og ovenfra (tv)</a:t>
            </a:r>
          </a:p>
          <a:p>
            <a:r>
              <a:rPr lang="da-DK" sz="2800" dirty="0"/>
              <a:t>Set ovenfra (herunder) – kig ind mod cellens indre</a:t>
            </a:r>
          </a:p>
        </p:txBody>
      </p:sp>
    </p:spTree>
    <p:extLst>
      <p:ext uri="{BB962C8B-B14F-4D97-AF65-F5344CB8AC3E}">
        <p14:creationId xmlns:p14="http://schemas.microsoft.com/office/powerpoint/2010/main" val="377240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8801" y="489529"/>
            <a:ext cx="3014132" cy="5986840"/>
          </a:xfrm>
        </p:spPr>
        <p:txBody>
          <a:bodyPr>
            <a:normAutofit fontScale="90000"/>
          </a:bodyPr>
          <a:lstStyle/>
          <a:p>
            <a:r>
              <a:rPr lang="da-DK" dirty="0"/>
              <a:t>”</a:t>
            </a:r>
            <a:r>
              <a:rPr lang="da-DK" dirty="0" err="1"/>
              <a:t>Ligand-operated</a:t>
            </a:r>
            <a:r>
              <a:rPr lang="da-DK" dirty="0"/>
              <a:t> </a:t>
            </a:r>
            <a:r>
              <a:rPr lang="da-DK" dirty="0" err="1"/>
              <a:t>channel</a:t>
            </a:r>
            <a:r>
              <a:rPr lang="da-DK" dirty="0"/>
              <a:t>”</a:t>
            </a:r>
            <a:br>
              <a:rPr lang="da-DK" dirty="0"/>
            </a:br>
            <a:br>
              <a:rPr lang="da-DK" dirty="0"/>
            </a:br>
            <a:r>
              <a:rPr lang="da-DK" dirty="0"/>
              <a:t>Der skal bindes to stk. </a:t>
            </a:r>
            <a:r>
              <a:rPr lang="da-DK" dirty="0" err="1"/>
              <a:t>acetylcholin</a:t>
            </a:r>
            <a:r>
              <a:rPr lang="da-DK" dirty="0"/>
              <a:t>-molekyler (transmitter-stoffer) for at åbne kanalen</a:t>
            </a:r>
          </a:p>
        </p:txBody>
      </p:sp>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545" y="489529"/>
            <a:ext cx="8106770" cy="5986840"/>
          </a:xfrm>
          <a:prstGeom prst="rect">
            <a:avLst/>
          </a:prstGeom>
        </p:spPr>
      </p:pic>
    </p:spTree>
    <p:extLst>
      <p:ext uri="{BB962C8B-B14F-4D97-AF65-F5344CB8AC3E}">
        <p14:creationId xmlns:p14="http://schemas.microsoft.com/office/powerpoint/2010/main" val="183910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13016" y="640103"/>
            <a:ext cx="3324367" cy="1325563"/>
          </a:xfrm>
        </p:spPr>
        <p:txBody>
          <a:bodyPr/>
          <a:lstStyle/>
          <a:p>
            <a:pPr algn="ctr"/>
            <a:r>
              <a:rPr lang="da-DK" dirty="0"/>
              <a:t>Spørgsmål?</a:t>
            </a:r>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7" y="261457"/>
            <a:ext cx="7021489" cy="6473713"/>
          </a:xfrm>
          <a:prstGeom prst="rect">
            <a:avLst/>
          </a:prstGeom>
        </p:spPr>
      </p:pic>
    </p:spTree>
    <p:extLst>
      <p:ext uri="{BB962C8B-B14F-4D97-AF65-F5344CB8AC3E}">
        <p14:creationId xmlns:p14="http://schemas.microsoft.com/office/powerpoint/2010/main" val="92865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6208" y="365125"/>
            <a:ext cx="5007591" cy="1325563"/>
          </a:xfrm>
        </p:spPr>
        <p:txBody>
          <a:bodyPr/>
          <a:lstStyle/>
          <a:p>
            <a:pPr algn="ctr"/>
            <a:r>
              <a:rPr lang="da-DK" dirty="0"/>
              <a:t>Primær struktur</a:t>
            </a:r>
          </a:p>
        </p:txBody>
      </p:sp>
      <p:pic>
        <p:nvPicPr>
          <p:cNvPr id="3" name="Billede 2"/>
          <p:cNvPicPr>
            <a:picLocks noChangeAspect="1"/>
          </p:cNvPicPr>
          <p:nvPr/>
        </p:nvPicPr>
        <p:blipFill rotWithShape="1">
          <a:blip r:embed="rId3">
            <a:extLst>
              <a:ext uri="{28A0092B-C50C-407E-A947-70E740481C1C}">
                <a14:useLocalDpi xmlns:a14="http://schemas.microsoft.com/office/drawing/2010/main" val="0"/>
              </a:ext>
            </a:extLst>
          </a:blip>
          <a:srcRect l="3786" r="2341" b="-2"/>
          <a:stretch/>
        </p:blipFill>
        <p:spPr>
          <a:xfrm>
            <a:off x="20" y="10"/>
            <a:ext cx="6105635" cy="6857990"/>
          </a:xfrm>
          <a:prstGeom prst="rect">
            <a:avLst/>
          </a:prstGeom>
        </p:spPr>
      </p:pic>
      <p:sp>
        <p:nvSpPr>
          <p:cNvPr id="4" name="Tekstfelt 3"/>
          <p:cNvSpPr txBox="1"/>
          <p:nvPr/>
        </p:nvSpPr>
        <p:spPr>
          <a:xfrm>
            <a:off x="7019779" y="1940968"/>
            <a:ext cx="3926057" cy="4031873"/>
          </a:xfrm>
          <a:prstGeom prst="rect">
            <a:avLst/>
          </a:prstGeom>
          <a:noFill/>
        </p:spPr>
        <p:txBody>
          <a:bodyPr wrap="square" rtlCol="0">
            <a:spAutoFit/>
          </a:bodyPr>
          <a:lstStyle/>
          <a:p>
            <a:r>
              <a:rPr lang="da-DK" sz="3200" dirty="0"/>
              <a:t>Rækkefølgen af aminosyrer i </a:t>
            </a:r>
            <a:r>
              <a:rPr lang="da-DK" sz="3200" dirty="0" err="1"/>
              <a:t>peptidet</a:t>
            </a:r>
            <a:r>
              <a:rPr lang="da-DK" sz="3200" dirty="0"/>
              <a:t> kaldes den primære struktur</a:t>
            </a:r>
          </a:p>
          <a:p>
            <a:endParaRPr lang="da-DK" sz="3200" dirty="0"/>
          </a:p>
          <a:p>
            <a:r>
              <a:rPr lang="da-DK" sz="3200" dirty="0"/>
              <a:t>Aminosyrerne holdes sammen af </a:t>
            </a:r>
            <a:r>
              <a:rPr lang="da-DK" sz="3200" dirty="0" err="1"/>
              <a:t>peptidbindinger</a:t>
            </a:r>
            <a:endParaRPr lang="da-DK" sz="3200" dirty="0"/>
          </a:p>
        </p:txBody>
      </p:sp>
    </p:spTree>
    <p:extLst>
      <p:ext uri="{BB962C8B-B14F-4D97-AF65-F5344CB8AC3E}">
        <p14:creationId xmlns:p14="http://schemas.microsoft.com/office/powerpoint/2010/main" val="30211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844284" cy="1325563"/>
          </a:xfrm>
        </p:spPr>
        <p:txBody>
          <a:bodyPr/>
          <a:lstStyle/>
          <a:p>
            <a:r>
              <a:rPr lang="da-DK" dirty="0"/>
              <a:t>Aminosyrer holdes sammen af </a:t>
            </a:r>
            <a:r>
              <a:rPr lang="da-DK" dirty="0" err="1"/>
              <a:t>peptidbindinger</a:t>
            </a:r>
            <a:endParaRPr lang="da-DK" dirty="0"/>
          </a:p>
        </p:txBody>
      </p:sp>
      <p:pic>
        <p:nvPicPr>
          <p:cNvPr id="5" name="Billede 4"/>
          <p:cNvPicPr>
            <a:picLocks noChangeAspect="1"/>
          </p:cNvPicPr>
          <p:nvPr/>
        </p:nvPicPr>
        <p:blipFill>
          <a:blip r:embed="rId3"/>
          <a:stretch>
            <a:fillRect/>
          </a:stretch>
        </p:blipFill>
        <p:spPr>
          <a:xfrm>
            <a:off x="1642073" y="2176818"/>
            <a:ext cx="8999808" cy="2013115"/>
          </a:xfrm>
          <a:prstGeom prst="rect">
            <a:avLst/>
          </a:prstGeom>
        </p:spPr>
      </p:pic>
      <p:pic>
        <p:nvPicPr>
          <p:cNvPr id="6" name="Billede 5"/>
          <p:cNvPicPr>
            <a:picLocks noChangeAspect="1"/>
          </p:cNvPicPr>
          <p:nvPr/>
        </p:nvPicPr>
        <p:blipFill>
          <a:blip r:embed="rId4"/>
          <a:stretch>
            <a:fillRect/>
          </a:stretch>
        </p:blipFill>
        <p:spPr>
          <a:xfrm>
            <a:off x="1642073" y="4568661"/>
            <a:ext cx="4826500" cy="1869032"/>
          </a:xfrm>
          <a:prstGeom prst="rect">
            <a:avLst/>
          </a:prstGeom>
        </p:spPr>
      </p:pic>
      <p:sp>
        <p:nvSpPr>
          <p:cNvPr id="7" name="Rektangel 6"/>
          <p:cNvSpPr/>
          <p:nvPr/>
        </p:nvSpPr>
        <p:spPr>
          <a:xfrm>
            <a:off x="6757058" y="4903013"/>
            <a:ext cx="3884823" cy="1200329"/>
          </a:xfrm>
          <a:prstGeom prst="rect">
            <a:avLst/>
          </a:prstGeom>
        </p:spPr>
        <p:txBody>
          <a:bodyPr wrap="square">
            <a:spAutoFit/>
          </a:bodyPr>
          <a:lstStyle/>
          <a:p>
            <a:r>
              <a:rPr lang="da-DK" dirty="0"/>
              <a:t>Der er en kovalent binding mellem kulstofatomet i den ene aminosyres carboxylsyregruppe og nitrogenatomet i den anden aminosyres aminogruppe.</a:t>
            </a:r>
          </a:p>
        </p:txBody>
      </p:sp>
    </p:spTree>
    <p:extLst>
      <p:ext uri="{BB962C8B-B14F-4D97-AF65-F5344CB8AC3E}">
        <p14:creationId xmlns:p14="http://schemas.microsoft.com/office/powerpoint/2010/main" val="356398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Sekundær struktur – pga. hydrogenbindinger</a:t>
            </a:r>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4410"/>
            <a:ext cx="10831778" cy="4986706"/>
          </a:xfrm>
        </p:spPr>
      </p:pic>
    </p:spTree>
    <p:extLst>
      <p:ext uri="{BB962C8B-B14F-4D97-AF65-F5344CB8AC3E}">
        <p14:creationId xmlns:p14="http://schemas.microsoft.com/office/powerpoint/2010/main" val="191761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Tertiær og kvaternær proteinstruktur</a:t>
            </a:r>
          </a:p>
        </p:txBody>
      </p:sp>
      <p:sp>
        <p:nvSpPr>
          <p:cNvPr id="3" name="Pladsholder til indhold 2"/>
          <p:cNvSpPr>
            <a:spLocks noGrp="1"/>
          </p:cNvSpPr>
          <p:nvPr>
            <p:ph idx="1"/>
          </p:nvPr>
        </p:nvSpPr>
        <p:spPr>
          <a:xfrm>
            <a:off x="1815152" y="1839273"/>
            <a:ext cx="8871045" cy="4351338"/>
          </a:xfrm>
        </p:spPr>
        <p:txBody>
          <a:bodyPr/>
          <a:lstStyle/>
          <a:p>
            <a:pPr marL="0" indent="0">
              <a:buNone/>
            </a:pPr>
            <a:endParaRPr lang="da-DK" b="1" dirty="0"/>
          </a:p>
          <a:p>
            <a:pPr marL="0" indent="0">
              <a:buNone/>
            </a:pPr>
            <a:r>
              <a:rPr lang="da-DK" b="1" dirty="0"/>
              <a:t>Tertiær struktur:</a:t>
            </a:r>
          </a:p>
          <a:p>
            <a:r>
              <a:rPr lang="da-DK" dirty="0"/>
              <a:t>den rumlige opbygning af en enkelt aminosyresekvens</a:t>
            </a:r>
          </a:p>
          <a:p>
            <a:r>
              <a:rPr lang="da-DK" dirty="0"/>
              <a:t>eksempler: </a:t>
            </a:r>
            <a:r>
              <a:rPr lang="da-DK" dirty="0" err="1"/>
              <a:t>myoglobin</a:t>
            </a:r>
            <a:r>
              <a:rPr lang="da-DK" dirty="0"/>
              <a:t> og insulin</a:t>
            </a:r>
          </a:p>
          <a:p>
            <a:endParaRPr lang="da-DK" dirty="0"/>
          </a:p>
          <a:p>
            <a:pPr marL="0" indent="0">
              <a:buNone/>
            </a:pPr>
            <a:r>
              <a:rPr lang="da-DK" b="1" dirty="0"/>
              <a:t>Kvaternær struktur:</a:t>
            </a:r>
          </a:p>
          <a:p>
            <a:r>
              <a:rPr lang="da-DK" dirty="0"/>
              <a:t>den rumlige opbygning af mere end én aminosyresekvens</a:t>
            </a:r>
          </a:p>
          <a:p>
            <a:r>
              <a:rPr lang="da-DK" dirty="0"/>
              <a:t>eksempler: hæmoglobin og </a:t>
            </a:r>
            <a:r>
              <a:rPr lang="da-DK" dirty="0" err="1"/>
              <a:t>ionotrop</a:t>
            </a:r>
            <a:r>
              <a:rPr lang="da-DK" dirty="0"/>
              <a:t> </a:t>
            </a:r>
            <a:r>
              <a:rPr lang="da-DK" dirty="0" err="1"/>
              <a:t>acetylcholinreceptor</a:t>
            </a:r>
            <a:endParaRPr lang="da-DK" dirty="0"/>
          </a:p>
        </p:txBody>
      </p:sp>
    </p:spTree>
    <p:extLst>
      <p:ext uri="{BB962C8B-B14F-4D97-AF65-F5344CB8AC3E}">
        <p14:creationId xmlns:p14="http://schemas.microsoft.com/office/powerpoint/2010/main" val="138526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6998765" cy="1325563"/>
          </a:xfrm>
        </p:spPr>
        <p:txBody>
          <a:bodyPr/>
          <a:lstStyle/>
          <a:p>
            <a:pPr algn="ctr"/>
            <a:r>
              <a:rPr lang="da-DK" dirty="0"/>
              <a:t>Forskellige repræsentationer</a:t>
            </a:r>
          </a:p>
        </p:txBody>
      </p:sp>
      <p:pic>
        <p:nvPicPr>
          <p:cNvPr id="3" name="Billede 2"/>
          <p:cNvPicPr>
            <a:picLocks noChangeAspect="1"/>
          </p:cNvPicPr>
          <p:nvPr/>
        </p:nvPicPr>
        <p:blipFill>
          <a:blip r:embed="rId3"/>
          <a:stretch>
            <a:fillRect/>
          </a:stretch>
        </p:blipFill>
        <p:spPr>
          <a:xfrm>
            <a:off x="8347293" y="1"/>
            <a:ext cx="3844707" cy="6858000"/>
          </a:xfrm>
          <a:prstGeom prst="rect">
            <a:avLst/>
          </a:prstGeom>
        </p:spPr>
      </p:pic>
      <p:sp>
        <p:nvSpPr>
          <p:cNvPr id="4" name="Tekstfelt 3"/>
          <p:cNvSpPr txBox="1"/>
          <p:nvPr/>
        </p:nvSpPr>
        <p:spPr>
          <a:xfrm>
            <a:off x="1114924" y="2330020"/>
            <a:ext cx="6722041" cy="3539430"/>
          </a:xfrm>
          <a:prstGeom prst="rect">
            <a:avLst/>
          </a:prstGeom>
          <a:noFill/>
        </p:spPr>
        <p:txBody>
          <a:bodyPr wrap="square" rtlCol="0">
            <a:spAutoFit/>
          </a:bodyPr>
          <a:lstStyle/>
          <a:p>
            <a:r>
              <a:rPr lang="da-DK" sz="3200" b="1" dirty="0" err="1"/>
              <a:t>Myoglobins</a:t>
            </a:r>
            <a:r>
              <a:rPr lang="da-DK" sz="3200" b="1" dirty="0"/>
              <a:t> tertiære struktur:</a:t>
            </a:r>
          </a:p>
          <a:p>
            <a:pPr marL="342900" indent="-342900">
              <a:lnSpc>
                <a:spcPct val="150000"/>
              </a:lnSpc>
              <a:buFont typeface="Arial" panose="020B0604020202020204" pitchFamily="34" charset="0"/>
              <a:buChar char="•"/>
            </a:pPr>
            <a:r>
              <a:rPr lang="da-DK" sz="3200" dirty="0"/>
              <a:t>øverst: symbolsk med </a:t>
            </a:r>
            <a:r>
              <a:rPr lang="el-GR" sz="3200" dirty="0"/>
              <a:t>α</a:t>
            </a:r>
            <a:r>
              <a:rPr lang="da-DK" sz="3200" dirty="0"/>
              <a:t>-</a:t>
            </a:r>
            <a:r>
              <a:rPr lang="da-DK" sz="3200" dirty="0" err="1"/>
              <a:t>helixer</a:t>
            </a:r>
            <a:r>
              <a:rPr lang="da-DK" sz="3200" dirty="0"/>
              <a:t> (pil)</a:t>
            </a:r>
          </a:p>
          <a:p>
            <a:pPr marL="342900" indent="-342900">
              <a:lnSpc>
                <a:spcPct val="150000"/>
              </a:lnSpc>
              <a:buFont typeface="Arial" panose="020B0604020202020204" pitchFamily="34" charset="0"/>
              <a:buChar char="•"/>
            </a:pPr>
            <a:r>
              <a:rPr lang="da-DK" sz="3200" dirty="0"/>
              <a:t>nederst: mere korrekt rumligt</a:t>
            </a:r>
          </a:p>
          <a:p>
            <a:pPr marL="342900" indent="-342900">
              <a:lnSpc>
                <a:spcPct val="150000"/>
              </a:lnSpc>
              <a:buFont typeface="Arial" panose="020B0604020202020204" pitchFamily="34" charset="0"/>
              <a:buChar char="•"/>
            </a:pPr>
            <a:r>
              <a:rPr lang="da-DK" sz="3200" dirty="0"/>
              <a:t>blåt område = aktivt sted</a:t>
            </a:r>
          </a:p>
          <a:p>
            <a:pPr marL="342900" indent="-342900">
              <a:lnSpc>
                <a:spcPct val="150000"/>
              </a:lnSpc>
              <a:buFont typeface="Arial" panose="020B0604020202020204" pitchFamily="34" charset="0"/>
              <a:buChar char="•"/>
            </a:pPr>
            <a:r>
              <a:rPr lang="da-DK" sz="3200" dirty="0"/>
              <a:t>rød ”klat” = </a:t>
            </a:r>
            <a:r>
              <a:rPr lang="da-DK" sz="3200" dirty="0" err="1"/>
              <a:t>dioxygen</a:t>
            </a:r>
            <a:endParaRPr lang="da-DK" sz="3200" dirty="0"/>
          </a:p>
        </p:txBody>
      </p:sp>
    </p:spTree>
    <p:extLst>
      <p:ext uri="{BB962C8B-B14F-4D97-AF65-F5344CB8AC3E}">
        <p14:creationId xmlns:p14="http://schemas.microsoft.com/office/powerpoint/2010/main" val="35332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1" y="365125"/>
            <a:ext cx="7718946" cy="1325563"/>
          </a:xfrm>
        </p:spPr>
        <p:txBody>
          <a:bodyPr/>
          <a:lstStyle/>
          <a:p>
            <a:r>
              <a:rPr lang="da-DK" dirty="0" err="1"/>
              <a:t>Myoglobin</a:t>
            </a:r>
            <a:r>
              <a:rPr lang="da-DK" dirty="0"/>
              <a:t> (154 AA)</a:t>
            </a:r>
            <a:br>
              <a:rPr lang="da-DK" dirty="0"/>
            </a:br>
            <a:r>
              <a:rPr lang="da-DK" dirty="0"/>
              <a:t> </a:t>
            </a:r>
            <a:r>
              <a:rPr lang="da-DK" sz="2800" dirty="0"/>
              <a:t>AA = </a:t>
            </a:r>
            <a:r>
              <a:rPr lang="da-DK" sz="2800" dirty="0" err="1"/>
              <a:t>amino</a:t>
            </a:r>
            <a:r>
              <a:rPr lang="da-DK" sz="2800" dirty="0"/>
              <a:t> acids = aminosyrer</a:t>
            </a:r>
          </a:p>
        </p:txBody>
      </p:sp>
      <p:sp>
        <p:nvSpPr>
          <p:cNvPr id="3" name="Tekstfelt 2"/>
          <p:cNvSpPr txBox="1"/>
          <p:nvPr/>
        </p:nvSpPr>
        <p:spPr>
          <a:xfrm>
            <a:off x="587350" y="2055813"/>
            <a:ext cx="5676972" cy="3970318"/>
          </a:xfrm>
          <a:prstGeom prst="rect">
            <a:avLst/>
          </a:prstGeom>
          <a:noFill/>
        </p:spPr>
        <p:txBody>
          <a:bodyPr wrap="square" rtlCol="0">
            <a:spAutoFit/>
          </a:bodyPr>
          <a:lstStyle/>
          <a:p>
            <a:r>
              <a:rPr lang="da-DK" sz="2800" b="1" dirty="0" err="1"/>
              <a:t>Myoglobin</a:t>
            </a:r>
            <a:r>
              <a:rPr lang="da-DK" sz="2800" b="1" dirty="0"/>
              <a:t>:</a:t>
            </a:r>
          </a:p>
          <a:p>
            <a:pPr marL="342900" indent="-342900">
              <a:buFont typeface="Arial" panose="020B0604020202020204" pitchFamily="34" charset="0"/>
              <a:buChar char="•"/>
            </a:pPr>
            <a:r>
              <a:rPr lang="da-DK" sz="2800" dirty="0"/>
              <a:t>et iltbindende protein i muskelvæv</a:t>
            </a:r>
          </a:p>
          <a:p>
            <a:pPr marL="342900" indent="-342900">
              <a:buFont typeface="Arial" panose="020B0604020202020204" pitchFamily="34" charset="0"/>
              <a:buChar char="•"/>
            </a:pPr>
            <a:r>
              <a:rPr lang="da-DK" sz="2800" dirty="0"/>
              <a:t>kan binde/afgive ét iltmolekyle (O</a:t>
            </a:r>
            <a:r>
              <a:rPr lang="da-DK" sz="2800" baseline="-25000" dirty="0"/>
              <a:t>2</a:t>
            </a:r>
            <a:r>
              <a:rPr lang="da-DK" sz="2800" dirty="0"/>
              <a:t>)</a:t>
            </a:r>
          </a:p>
          <a:p>
            <a:pPr marL="342900" indent="-342900">
              <a:buFont typeface="Arial" panose="020B0604020202020204" pitchFamily="34" charset="0"/>
              <a:buChar char="•"/>
            </a:pPr>
            <a:r>
              <a:rPr lang="da-DK" sz="2800" dirty="0"/>
              <a:t>højere iltaffinitet end hæmoglobin</a:t>
            </a:r>
          </a:p>
          <a:p>
            <a:endParaRPr lang="da-DK" sz="2800" dirty="0"/>
          </a:p>
          <a:p>
            <a:r>
              <a:rPr lang="da-DK" sz="2800" dirty="0"/>
              <a:t>Den tertiære struktur har afgørende betydning for bindingen af O</a:t>
            </a:r>
            <a:r>
              <a:rPr lang="da-DK" sz="2800" baseline="-25000" dirty="0"/>
              <a:t>2</a:t>
            </a:r>
            <a:r>
              <a:rPr lang="da-DK" sz="2800" dirty="0"/>
              <a:t>, for</a:t>
            </a:r>
          </a:p>
          <a:p>
            <a:r>
              <a:rPr lang="da-DK" sz="2800" dirty="0"/>
              <a:t>ændrer molekylet form, kan O</a:t>
            </a:r>
            <a:r>
              <a:rPr lang="da-DK" sz="2800" baseline="-25000" dirty="0"/>
              <a:t>2 </a:t>
            </a:r>
            <a:r>
              <a:rPr lang="da-DK" sz="2800" dirty="0"/>
              <a:t>ikke binde sig til det aktive sted.</a:t>
            </a: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675" y="72436"/>
            <a:ext cx="3198125" cy="3236503"/>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750" y="3657600"/>
            <a:ext cx="5556250" cy="3200400"/>
          </a:xfrm>
          <a:prstGeom prst="rect">
            <a:avLst/>
          </a:prstGeom>
        </p:spPr>
      </p:pic>
      <p:sp>
        <p:nvSpPr>
          <p:cNvPr id="6" name="Tekstfelt 5">
            <a:extLst>
              <a:ext uri="{FF2B5EF4-FFF2-40B4-BE49-F238E27FC236}">
                <a16:creationId xmlns:a16="http://schemas.microsoft.com/office/drawing/2014/main" id="{33AEC955-5236-10DB-BCBB-A1A167C987DC}"/>
              </a:ext>
            </a:extLst>
          </p:cNvPr>
          <p:cNvSpPr txBox="1"/>
          <p:nvPr/>
        </p:nvSpPr>
        <p:spPr>
          <a:xfrm>
            <a:off x="6956425" y="3601628"/>
            <a:ext cx="4914900" cy="646331"/>
          </a:xfrm>
          <a:prstGeom prst="rect">
            <a:avLst/>
          </a:prstGeom>
          <a:solidFill>
            <a:schemeClr val="bg1"/>
          </a:solidFill>
        </p:spPr>
        <p:txBody>
          <a:bodyPr wrap="square" rtlCol="0">
            <a:spAutoFit/>
          </a:bodyPr>
          <a:lstStyle/>
          <a:p>
            <a:pPr algn="ctr"/>
            <a:r>
              <a:rPr lang="da-DK" sz="3600" dirty="0"/>
              <a:t>Iltniveau og </a:t>
            </a:r>
            <a:r>
              <a:rPr lang="da-DK" sz="3600" dirty="0" err="1"/>
              <a:t>kødfarve</a:t>
            </a:r>
            <a:endParaRPr lang="da-DK" sz="3600" dirty="0"/>
          </a:p>
        </p:txBody>
      </p:sp>
    </p:spTree>
    <p:extLst>
      <p:ext uri="{BB962C8B-B14F-4D97-AF65-F5344CB8AC3E}">
        <p14:creationId xmlns:p14="http://schemas.microsoft.com/office/powerpoint/2010/main" val="43699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Insulin</a:t>
            </a:r>
          </a:p>
        </p:txBody>
      </p:sp>
      <p:sp>
        <p:nvSpPr>
          <p:cNvPr id="3" name="Tekstfelt 2"/>
          <p:cNvSpPr txBox="1"/>
          <p:nvPr/>
        </p:nvSpPr>
        <p:spPr>
          <a:xfrm>
            <a:off x="587350" y="2055813"/>
            <a:ext cx="5676972" cy="3539430"/>
          </a:xfrm>
          <a:prstGeom prst="rect">
            <a:avLst/>
          </a:prstGeom>
          <a:noFill/>
        </p:spPr>
        <p:txBody>
          <a:bodyPr wrap="square" rtlCol="0">
            <a:spAutoFit/>
          </a:bodyPr>
          <a:lstStyle/>
          <a:p>
            <a:r>
              <a:rPr lang="da-DK" sz="2800" b="1" dirty="0"/>
              <a:t>Insulin:</a:t>
            </a:r>
          </a:p>
          <a:p>
            <a:pPr marL="342900" indent="-342900">
              <a:buFont typeface="Arial" panose="020B0604020202020204" pitchFamily="34" charset="0"/>
              <a:buChar char="•"/>
            </a:pPr>
            <a:r>
              <a:rPr lang="da-DK" sz="2800" dirty="0"/>
              <a:t>et </a:t>
            </a:r>
            <a:r>
              <a:rPr lang="da-DK" sz="2800" dirty="0" err="1"/>
              <a:t>peptidhormon</a:t>
            </a:r>
            <a:r>
              <a:rPr lang="da-DK" sz="2800" dirty="0"/>
              <a:t> (51 AA)</a:t>
            </a:r>
          </a:p>
          <a:p>
            <a:pPr marL="342900" indent="-342900">
              <a:buFont typeface="Arial" panose="020B0604020202020204" pitchFamily="34" charset="0"/>
              <a:buChar char="•"/>
            </a:pPr>
            <a:r>
              <a:rPr lang="da-DK" sz="2800" dirty="0"/>
              <a:t>udskilles fra bugspytkirtlen</a:t>
            </a:r>
          </a:p>
          <a:p>
            <a:pPr marL="342900" indent="-342900">
              <a:buFont typeface="Arial" panose="020B0604020202020204" pitchFamily="34" charset="0"/>
              <a:buChar char="•"/>
            </a:pPr>
            <a:r>
              <a:rPr lang="da-DK" sz="2800" dirty="0"/>
              <a:t>regulerer mængden af glukose i blodet</a:t>
            </a:r>
          </a:p>
          <a:p>
            <a:endParaRPr lang="da-DK" sz="2800" dirty="0"/>
          </a:p>
          <a:p>
            <a:r>
              <a:rPr lang="da-DK" sz="2800" dirty="0" err="1"/>
              <a:t>Peptidkæden</a:t>
            </a:r>
            <a:r>
              <a:rPr lang="da-DK" sz="2800" dirty="0"/>
              <a:t> undergår en redigering, inden hormonet er klar til brug</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141" y="1526914"/>
            <a:ext cx="5397013" cy="4726241"/>
          </a:xfrm>
          <a:prstGeom prst="rect">
            <a:avLst/>
          </a:prstGeom>
        </p:spPr>
      </p:pic>
      <p:sp>
        <p:nvSpPr>
          <p:cNvPr id="5" name="Forbudstavle 4"/>
          <p:cNvSpPr>
            <a:spLocks noChangeAspect="1"/>
          </p:cNvSpPr>
          <p:nvPr/>
        </p:nvSpPr>
        <p:spPr>
          <a:xfrm>
            <a:off x="8019230" y="2198652"/>
            <a:ext cx="1307649" cy="1307649"/>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61122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6430673" y="1923625"/>
            <a:ext cx="4581525" cy="4657725"/>
          </a:xfrm>
          <a:prstGeom prst="rect">
            <a:avLst/>
          </a:prstGeom>
        </p:spPr>
      </p:pic>
      <p:sp>
        <p:nvSpPr>
          <p:cNvPr id="3" name="Tekstfelt 2"/>
          <p:cNvSpPr txBox="1"/>
          <p:nvPr/>
        </p:nvSpPr>
        <p:spPr>
          <a:xfrm>
            <a:off x="6733309" y="411263"/>
            <a:ext cx="4278889" cy="1384995"/>
          </a:xfrm>
          <a:prstGeom prst="rect">
            <a:avLst/>
          </a:prstGeom>
          <a:noFill/>
        </p:spPr>
        <p:txBody>
          <a:bodyPr wrap="square" rtlCol="0">
            <a:spAutoFit/>
          </a:bodyPr>
          <a:lstStyle/>
          <a:p>
            <a:r>
              <a:rPr lang="da-DK" sz="2800" dirty="0"/>
              <a:t>Insulin fra et menneske: </a:t>
            </a:r>
            <a:r>
              <a:rPr lang="da-DK" sz="2800" dirty="0">
                <a:solidFill>
                  <a:srgbClr val="0070C0"/>
                </a:solidFill>
              </a:rPr>
              <a:t>blå A-kæde = 21 aminosyrer</a:t>
            </a:r>
            <a:r>
              <a:rPr lang="da-DK" sz="2800" dirty="0"/>
              <a:t>, </a:t>
            </a:r>
            <a:r>
              <a:rPr lang="da-DK" sz="2800" dirty="0">
                <a:solidFill>
                  <a:srgbClr val="7030A0"/>
                </a:solidFill>
              </a:rPr>
              <a:t>lilla B-kæde = 30 aminosyrer</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59" y="2927965"/>
            <a:ext cx="5057408" cy="3243717"/>
          </a:xfrm>
          <a:prstGeom prst="rect">
            <a:avLst/>
          </a:prstGeom>
        </p:spPr>
      </p:pic>
      <p:sp>
        <p:nvSpPr>
          <p:cNvPr id="6" name="Tekstfelt 5"/>
          <p:cNvSpPr txBox="1"/>
          <p:nvPr/>
        </p:nvSpPr>
        <p:spPr>
          <a:xfrm>
            <a:off x="1456587" y="611318"/>
            <a:ext cx="3144982" cy="1815882"/>
          </a:xfrm>
          <a:prstGeom prst="rect">
            <a:avLst/>
          </a:prstGeom>
          <a:noFill/>
        </p:spPr>
        <p:txBody>
          <a:bodyPr wrap="square" rtlCol="0">
            <a:spAutoFit/>
          </a:bodyPr>
          <a:lstStyle/>
          <a:p>
            <a:r>
              <a:rPr lang="da-DK" sz="2800" dirty="0"/>
              <a:t>Pro-insulin fra et menneske: A- og B-kæder samt C-kæde med 31 aminosyrer</a:t>
            </a:r>
          </a:p>
        </p:txBody>
      </p:sp>
      <p:sp>
        <p:nvSpPr>
          <p:cNvPr id="4" name="Rektangel 3"/>
          <p:cNvSpPr/>
          <p:nvPr/>
        </p:nvSpPr>
        <p:spPr>
          <a:xfrm>
            <a:off x="9512490" y="6132100"/>
            <a:ext cx="1815152" cy="661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38630266-0EE0-E06A-66C7-D931FC15540E}"/>
              </a:ext>
            </a:extLst>
          </p:cNvPr>
          <p:cNvSpPr txBox="1"/>
          <p:nvPr/>
        </p:nvSpPr>
        <p:spPr>
          <a:xfrm>
            <a:off x="5700155" y="2115134"/>
            <a:ext cx="2066307" cy="1200329"/>
          </a:xfrm>
          <a:prstGeom prst="rect">
            <a:avLst/>
          </a:prstGeom>
          <a:noFill/>
        </p:spPr>
        <p:txBody>
          <a:bodyPr wrap="square" rtlCol="0">
            <a:spAutoFit/>
          </a:bodyPr>
          <a:lstStyle/>
          <a:p>
            <a:pPr algn="ctr"/>
            <a:r>
              <a:rPr lang="da-DK" b="1" dirty="0">
                <a:solidFill>
                  <a:srgbClr val="FFC000"/>
                </a:solidFill>
              </a:rPr>
              <a:t>OBS! Bemærk svovlbroerne (S-S), der holder A- og B- kæderne sammen</a:t>
            </a:r>
          </a:p>
        </p:txBody>
      </p:sp>
    </p:spTree>
    <p:extLst>
      <p:ext uri="{BB962C8B-B14F-4D97-AF65-F5344CB8AC3E}">
        <p14:creationId xmlns:p14="http://schemas.microsoft.com/office/powerpoint/2010/main" val="305513897"/>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953</Words>
  <Application>Microsoft Office PowerPoint</Application>
  <PresentationFormat>Widescreen</PresentationFormat>
  <Paragraphs>102</Paragraphs>
  <Slides>18</Slides>
  <Notes>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18</vt:i4>
      </vt:variant>
    </vt:vector>
  </HeadingPairs>
  <TitlesOfParts>
    <vt:vector size="22" baseType="lpstr">
      <vt:lpstr>Arial</vt:lpstr>
      <vt:lpstr>Calibri</vt:lpstr>
      <vt:lpstr>Calibri Light</vt:lpstr>
      <vt:lpstr>Office-tema</vt:lpstr>
      <vt:lpstr>Proteiners struktur</vt:lpstr>
      <vt:lpstr>Primær struktur</vt:lpstr>
      <vt:lpstr>Aminosyrer holdes sammen af peptidbindinger</vt:lpstr>
      <vt:lpstr>Sekundær struktur – pga. hydrogenbindinger</vt:lpstr>
      <vt:lpstr>Tertiær og kvaternær proteinstruktur</vt:lpstr>
      <vt:lpstr>Forskellige repræsentationer</vt:lpstr>
      <vt:lpstr>Myoglobin (154 AA)  AA = amino acids = aminosyrer</vt:lpstr>
      <vt:lpstr>Insulin</vt:lpstr>
      <vt:lpstr>PowerPoint-præsentation</vt:lpstr>
      <vt:lpstr>PowerPoint-præsentation</vt:lpstr>
      <vt:lpstr>PowerPoint-præsentation</vt:lpstr>
      <vt:lpstr>Hæmoglobin (574 AA)</vt:lpstr>
      <vt:lpstr>PowerPoint-præsentation</vt:lpstr>
      <vt:lpstr>Acetylcholinreceptor (pentamer)</vt:lpstr>
      <vt:lpstr>PowerPoint-præsentation</vt:lpstr>
      <vt:lpstr>PowerPoint-præsentation</vt:lpstr>
      <vt:lpstr>”Ligand-operated channel”  Der skal bindes to stk. acetylcholin-molekyler (transmitter-stoffer) for at åbne kanalen</vt:lpstr>
      <vt:lpstr>Spørgsmål?</vt:lpstr>
    </vt:vector>
  </TitlesOfParts>
  <Company>IT-Center Fyn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Proteiners struktur</dc:title>
  <dc:creator>Charlotte Skov</dc:creator>
  <cp:lastModifiedBy>Charlotte Skov</cp:lastModifiedBy>
  <cp:revision>41</cp:revision>
  <dcterms:created xsi:type="dcterms:W3CDTF">2017-02-27T07:55:01Z</dcterms:created>
  <dcterms:modified xsi:type="dcterms:W3CDTF">2024-11-05T20:18:51Z</dcterms:modified>
</cp:coreProperties>
</file>