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3" r:id="rId3"/>
    <p:sldId id="271" r:id="rId4"/>
    <p:sldId id="269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72" r:id="rId15"/>
    <p:sldId id="282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B0188-05EF-46EC-9952-DC085777F4F4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FC36F-DC16-4224-8AB3-C901794A9F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8620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Fotos fra Geolex.dk. Til</a:t>
            </a:r>
            <a:r>
              <a:rPr lang="da-DK" baseline="0" dirty="0"/>
              <a:t> venstre: feldspat, til højre: flint.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FC36F-DC16-4224-8AB3-C901794A9F8F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7524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Olivin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FC36F-DC16-4224-8AB3-C901794A9F8F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2215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Rosakvarts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FC36F-DC16-4224-8AB3-C901794A9F8F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4046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Cinnober (pigment) = </a:t>
            </a: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kviksølv-sulfid (</a:t>
            </a:r>
            <a:r>
              <a:rPr lang="da-DK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HgS</a:t>
            </a: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da-DK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pyrite</a:t>
            </a: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(”fattigmandsguld”)= jernsulfid (FeS</a:t>
            </a:r>
            <a:r>
              <a:rPr lang="da-DK" sz="1200" b="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FC36F-DC16-4224-8AB3-C901794A9F8F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9147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Figur 11.9 s. 194</a:t>
            </a:r>
            <a:r>
              <a:rPr lang="da-DK" baseline="0" dirty="0"/>
              <a:t> i Mangelsen et al. (2011) – sorteret efter stigende massefylde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FC36F-DC16-4224-8AB3-C901794A9F8F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9336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Talk – det blødeste mineral på </a:t>
            </a:r>
            <a:r>
              <a:rPr lang="da-DK" dirty="0" err="1"/>
              <a:t>Mohs</a:t>
            </a:r>
            <a:r>
              <a:rPr lang="da-DK" dirty="0"/>
              <a:t> hårdhedsskala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FC36F-DC16-4224-8AB3-C901794A9F8F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360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75A2-9F22-4E74-ACFD-075C3790A541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39B7-88F8-40C9-88E1-37A3876E9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8006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75A2-9F22-4E74-ACFD-075C3790A541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39B7-88F8-40C9-88E1-37A3876E9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1327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75A2-9F22-4E74-ACFD-075C3790A541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39B7-88F8-40C9-88E1-37A3876E9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2923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75A2-9F22-4E74-ACFD-075C3790A541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39B7-88F8-40C9-88E1-37A3876E9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520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75A2-9F22-4E74-ACFD-075C3790A541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39B7-88F8-40C9-88E1-37A3876E9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595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75A2-9F22-4E74-ACFD-075C3790A541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39B7-88F8-40C9-88E1-37A3876E9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083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75A2-9F22-4E74-ACFD-075C3790A541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39B7-88F8-40C9-88E1-37A3876E9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5137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75A2-9F22-4E74-ACFD-075C3790A541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39B7-88F8-40C9-88E1-37A3876E9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629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75A2-9F22-4E74-ACFD-075C3790A541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39B7-88F8-40C9-88E1-37A3876E9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0708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75A2-9F22-4E74-ACFD-075C3790A541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39B7-88F8-40C9-88E1-37A3876E9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0232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75A2-9F22-4E74-ACFD-075C3790A541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39B7-88F8-40C9-88E1-37A3876E9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810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C75A2-9F22-4E74-ACFD-075C3790A541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F39B7-88F8-40C9-88E1-37A3876E9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617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dk/url?sa=i&amp;rct=j&amp;q=&amp;esrc=s&amp;source=images&amp;cd=&amp;cad=rja&amp;uact=8&amp;ved=0ahUKEwi9tOnThsPOAhXJKiwKHfWiDEQQjRwIBw&amp;url=http://www.geolex.dk/articles.php?article_id%3D384&amp;bvm=bv.129422649,d.bGg&amp;psig=AFQjCNHMk4u21Z3VHYY0O6kta9zGAPWvYQ&amp;ust=1471337817495278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12DDC009-7863-4B2F-A2A4-C5D55108E8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8462"/>
            <a:ext cx="7496517" cy="509953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69145" y="0"/>
            <a:ext cx="9697748" cy="1357068"/>
          </a:xfrm>
        </p:spPr>
        <p:txBody>
          <a:bodyPr/>
          <a:lstStyle/>
          <a:p>
            <a:r>
              <a:rPr lang="da-DK" dirty="0"/>
              <a:t>Bestemmelse af mineraler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694" y="3191689"/>
            <a:ext cx="2813816" cy="321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03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Mineraler – en definition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46406" y="181155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Mangelsen et al. (2011) s. 194: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”mineralerne er opbygget af grundstoffer”</a:t>
            </a:r>
          </a:p>
          <a:p>
            <a:r>
              <a:rPr lang="da-DK" dirty="0"/>
              <a:t>”mineraler er faste og uorganiske sammensætninger af grundstoffer dannet i naturen”</a:t>
            </a:r>
          </a:p>
          <a:p>
            <a:r>
              <a:rPr lang="da-DK" dirty="0"/>
              <a:t>”sammensætningen af grundstofferne kan kombineres på mange måder, og de kan sidde sammen i forskellige krystalstrukturer”</a:t>
            </a:r>
          </a:p>
        </p:txBody>
      </p:sp>
    </p:spTree>
    <p:extLst>
      <p:ext uri="{BB962C8B-B14F-4D97-AF65-F5344CB8AC3E}">
        <p14:creationId xmlns:p14="http://schemas.microsoft.com/office/powerpoint/2010/main" val="876400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De mest almindelige mineraler i skorpen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Lyse bjergartsdannende mineraler</a:t>
            </a:r>
          </a:p>
          <a:p>
            <a:r>
              <a:rPr lang="da-DK" dirty="0"/>
              <a:t>Feldspat</a:t>
            </a:r>
          </a:p>
          <a:p>
            <a:r>
              <a:rPr lang="da-DK" dirty="0"/>
              <a:t>Kvarts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Mørke bjergartsdannende mineraler</a:t>
            </a:r>
          </a:p>
          <a:p>
            <a:r>
              <a:rPr lang="da-DK" dirty="0" err="1"/>
              <a:t>Pyroxener</a:t>
            </a:r>
            <a:endParaRPr lang="da-DK" dirty="0"/>
          </a:p>
          <a:p>
            <a:r>
              <a:rPr lang="da-DK" dirty="0" err="1"/>
              <a:t>Amfiboler</a:t>
            </a:r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5"/>
          <a:stretch/>
        </p:blipFill>
        <p:spPr>
          <a:xfrm>
            <a:off x="6451620" y="1909818"/>
            <a:ext cx="2298585" cy="1951556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3" r="9050"/>
          <a:stretch/>
        </p:blipFill>
        <p:spPr>
          <a:xfrm>
            <a:off x="9272800" y="1997317"/>
            <a:ext cx="2388359" cy="1864057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535" y="4291250"/>
            <a:ext cx="2040488" cy="2020650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691" y="4291250"/>
            <a:ext cx="2629468" cy="197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93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Bestemmelse af mineraler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921159"/>
            <a:ext cx="10515600" cy="4351338"/>
          </a:xfrm>
        </p:spPr>
        <p:txBody>
          <a:bodyPr>
            <a:normAutofit lnSpcReduction="10000"/>
          </a:bodyPr>
          <a:lstStyle/>
          <a:p>
            <a:pPr lvl="0"/>
            <a:r>
              <a:rPr lang="da-DK" dirty="0"/>
              <a:t>Spaltelighed og brud </a:t>
            </a:r>
          </a:p>
          <a:p>
            <a:pPr lvl="0"/>
            <a:r>
              <a:rPr lang="da-DK" dirty="0"/>
              <a:t>Glans</a:t>
            </a:r>
          </a:p>
          <a:p>
            <a:pPr lvl="0"/>
            <a:r>
              <a:rPr lang="da-DK" dirty="0"/>
              <a:t>Farve</a:t>
            </a:r>
          </a:p>
          <a:p>
            <a:pPr lvl="0"/>
            <a:r>
              <a:rPr lang="da-DK" dirty="0"/>
              <a:t>Stregfarve</a:t>
            </a:r>
          </a:p>
          <a:p>
            <a:pPr lvl="0"/>
            <a:r>
              <a:rPr lang="da-DK" dirty="0"/>
              <a:t>Hårdhed</a:t>
            </a:r>
          </a:p>
          <a:p>
            <a:pPr lvl="0"/>
            <a:r>
              <a:rPr lang="da-DK" dirty="0"/>
              <a:t>Massefylde</a:t>
            </a:r>
          </a:p>
          <a:p>
            <a:pPr lvl="0"/>
            <a:r>
              <a:rPr lang="da-DK" dirty="0"/>
              <a:t>Magnetisme</a:t>
            </a:r>
          </a:p>
          <a:p>
            <a:pPr lvl="0"/>
            <a:r>
              <a:rPr lang="da-DK" dirty="0"/>
              <a:t>Smag</a:t>
            </a:r>
          </a:p>
          <a:p>
            <a:pPr lvl="0"/>
            <a:r>
              <a:rPr lang="da-DK" dirty="0"/>
              <a:t>Kemiske reaktioner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32195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Spaltelighed og (muslet) brud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29" y="2306474"/>
            <a:ext cx="5550846" cy="4163135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493" y="2306474"/>
            <a:ext cx="5550848" cy="416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86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Glans: skinnende eller mat?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16" y="1690688"/>
            <a:ext cx="7145968" cy="475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409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Farve og gennemskinnelighed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217" y="1690688"/>
            <a:ext cx="675322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620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Stregfarve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66" y="3321706"/>
            <a:ext cx="9782468" cy="3536294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1" y="144768"/>
            <a:ext cx="3065638" cy="3091840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4141527" y="2044531"/>
            <a:ext cx="625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Træk mineralet henover en hvid keramikplade</a:t>
            </a:r>
          </a:p>
        </p:txBody>
      </p:sp>
    </p:spTree>
    <p:extLst>
      <p:ext uri="{BB962C8B-B14F-4D97-AF65-F5344CB8AC3E}">
        <p14:creationId xmlns:p14="http://schemas.microsoft.com/office/powerpoint/2010/main" val="1617678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Hårdhed: </a:t>
            </a:r>
            <a:r>
              <a:rPr lang="da-DK" b="1" dirty="0" err="1">
                <a:solidFill>
                  <a:srgbClr val="0070C0"/>
                </a:solidFill>
              </a:rPr>
              <a:t>Mohs</a:t>
            </a:r>
            <a:r>
              <a:rPr lang="da-DK" b="1" dirty="0">
                <a:solidFill>
                  <a:srgbClr val="0070C0"/>
                </a:solidFill>
              </a:rPr>
              <a:t> hårdhedsskala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634419"/>
              </p:ext>
            </p:extLst>
          </p:nvPr>
        </p:nvGraphicFramePr>
        <p:xfrm>
          <a:off x="1328950" y="1690688"/>
          <a:ext cx="9534099" cy="4844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3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3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65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7757">
                <a:tc>
                  <a:txBody>
                    <a:bodyPr/>
                    <a:lstStyle/>
                    <a:p>
                      <a:r>
                        <a:rPr lang="da-DK" sz="2200" dirty="0"/>
                        <a:t>Relativ</a:t>
                      </a:r>
                      <a:r>
                        <a:rPr lang="da-DK" sz="2200" baseline="0" dirty="0"/>
                        <a:t> v</a:t>
                      </a:r>
                      <a:r>
                        <a:rPr lang="da-DK" sz="2200" dirty="0"/>
                        <a:t>ærdi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Mineral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baseline="0" dirty="0"/>
                        <a:t>Ridseprøve</a:t>
                      </a:r>
                      <a:endParaRPr lang="da-DK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1 (blødest)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Kan ridses med en fingernegl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Gips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Ridses</a:t>
                      </a:r>
                      <a:r>
                        <a:rPr lang="da-DK" sz="2200" baseline="0" dirty="0"/>
                        <a:t> lidt vanskeligere med en fingernegl</a:t>
                      </a:r>
                      <a:endParaRPr lang="da-DK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Kalkspat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Kan ridses med en kobbermønt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Flusspat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Ridses</a:t>
                      </a:r>
                      <a:r>
                        <a:rPr lang="da-DK" sz="2200" baseline="0" dirty="0"/>
                        <a:t> let med en kniv</a:t>
                      </a:r>
                      <a:endParaRPr lang="da-DK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 err="1"/>
                        <a:t>Apatit</a:t>
                      </a:r>
                      <a:endParaRPr lang="da-DK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Kan</a:t>
                      </a:r>
                      <a:r>
                        <a:rPr lang="da-DK" sz="2200" baseline="0" dirty="0"/>
                        <a:t> r</a:t>
                      </a:r>
                      <a:r>
                        <a:rPr lang="da-DK" sz="2200" dirty="0"/>
                        <a:t>idses</a:t>
                      </a:r>
                      <a:r>
                        <a:rPr lang="da-DK" sz="2200" baseline="0" dirty="0"/>
                        <a:t> med en kniv</a:t>
                      </a:r>
                      <a:endParaRPr lang="da-DK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Feldspat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Kan ridses me</a:t>
                      </a:r>
                      <a:r>
                        <a:rPr lang="da-DK" sz="2200" baseline="0" dirty="0"/>
                        <a:t>d en stålfil</a:t>
                      </a:r>
                      <a:endParaRPr lang="da-DK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Kvarts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Ridser</a:t>
                      </a:r>
                      <a:r>
                        <a:rPr lang="da-DK" sz="2200" baseline="0" dirty="0"/>
                        <a:t> i vinduesglas</a:t>
                      </a:r>
                      <a:endParaRPr lang="da-DK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Topas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Ridser</a:t>
                      </a:r>
                      <a:r>
                        <a:rPr lang="da-DK" sz="2200" baseline="0" dirty="0"/>
                        <a:t> i kvarts</a:t>
                      </a:r>
                      <a:endParaRPr lang="da-DK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Korund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Ridser</a:t>
                      </a:r>
                      <a:r>
                        <a:rPr lang="da-DK" sz="2200" baseline="0" dirty="0"/>
                        <a:t> i topas</a:t>
                      </a:r>
                      <a:endParaRPr lang="da-DK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10 (hårdest)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Diamant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Ridser i korund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161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Massefylde: vægt i forhold til rumfang</a:t>
            </a:r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253876"/>
              </p:ext>
            </p:extLst>
          </p:nvPr>
        </p:nvGraphicFramePr>
        <p:xfrm>
          <a:off x="1062819" y="1936348"/>
          <a:ext cx="10066361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5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1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da-DK" sz="2200" dirty="0"/>
                        <a:t>Mineral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Massefylde (g/cm</a:t>
                      </a:r>
                      <a:r>
                        <a:rPr lang="da-DK" sz="2200" baseline="30000" dirty="0"/>
                        <a:t>3</a:t>
                      </a:r>
                      <a:r>
                        <a:rPr lang="da-DK" sz="2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Kemisk</a:t>
                      </a:r>
                      <a:r>
                        <a:rPr lang="da-DK" sz="2200" baseline="0" dirty="0"/>
                        <a:t> formel</a:t>
                      </a:r>
                    </a:p>
                    <a:p>
                      <a:endParaRPr lang="da-DK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Kvarts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SiO</a:t>
                      </a:r>
                      <a:r>
                        <a:rPr lang="da-DK" sz="22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Alkalifeldspat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Serie fra NaAlSi</a:t>
                      </a:r>
                      <a:r>
                        <a:rPr lang="da-DK" sz="2200" baseline="-25000" dirty="0"/>
                        <a:t>3</a:t>
                      </a:r>
                      <a:r>
                        <a:rPr lang="da-DK" sz="2200" dirty="0"/>
                        <a:t>O</a:t>
                      </a:r>
                      <a:r>
                        <a:rPr lang="da-DK" sz="2200" baseline="-25000" dirty="0"/>
                        <a:t>8</a:t>
                      </a:r>
                      <a:r>
                        <a:rPr lang="da-DK" sz="2200" baseline="0" dirty="0"/>
                        <a:t> til </a:t>
                      </a:r>
                      <a:r>
                        <a:rPr lang="da-DK" sz="2200" dirty="0"/>
                        <a:t>KAlSi</a:t>
                      </a:r>
                      <a:r>
                        <a:rPr lang="da-DK" sz="2200" baseline="-25000" dirty="0"/>
                        <a:t>3</a:t>
                      </a:r>
                      <a:r>
                        <a:rPr lang="da-DK" sz="2200" dirty="0"/>
                        <a:t>O</a:t>
                      </a:r>
                      <a:r>
                        <a:rPr lang="da-DK" sz="2200" baseline="-25000" dirty="0"/>
                        <a:t>8</a:t>
                      </a:r>
                      <a:r>
                        <a:rPr lang="da-DK" sz="2200" dirty="0"/>
                        <a:t>.</a:t>
                      </a:r>
                    </a:p>
                    <a:p>
                      <a:r>
                        <a:rPr lang="da-DK" sz="2200" dirty="0"/>
                        <a:t>Samlet: (</a:t>
                      </a:r>
                      <a:r>
                        <a:rPr lang="da-DK" sz="2200" dirty="0" err="1"/>
                        <a:t>Na,K</a:t>
                      </a:r>
                      <a:r>
                        <a:rPr lang="da-DK" sz="2200" dirty="0"/>
                        <a:t>)AlSi</a:t>
                      </a:r>
                      <a:r>
                        <a:rPr lang="da-DK" sz="2200" baseline="-25000" dirty="0"/>
                        <a:t>3</a:t>
                      </a:r>
                      <a:r>
                        <a:rPr lang="da-DK" sz="2200" dirty="0"/>
                        <a:t>O</a:t>
                      </a:r>
                      <a:r>
                        <a:rPr lang="da-DK" sz="2200" baseline="-25000" dirty="0"/>
                        <a:t>8</a:t>
                      </a:r>
                      <a:endParaRPr lang="da-DK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 err="1"/>
                        <a:t>Plagioklas</a:t>
                      </a:r>
                      <a:endParaRPr lang="da-DK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2,6-2,8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Serie fra NaAlSi</a:t>
                      </a:r>
                      <a:r>
                        <a:rPr lang="da-DK" sz="2200" baseline="-25000" dirty="0"/>
                        <a:t>3</a:t>
                      </a:r>
                      <a:r>
                        <a:rPr lang="da-DK" sz="2200" dirty="0"/>
                        <a:t>O</a:t>
                      </a:r>
                      <a:r>
                        <a:rPr lang="da-DK" sz="2200" baseline="-25000" dirty="0"/>
                        <a:t>8</a:t>
                      </a:r>
                      <a:r>
                        <a:rPr lang="da-DK" sz="2200" baseline="0" dirty="0"/>
                        <a:t> til </a:t>
                      </a:r>
                      <a:r>
                        <a:rPr lang="da-DK" sz="2200" dirty="0"/>
                        <a:t>CaAl</a:t>
                      </a:r>
                      <a:r>
                        <a:rPr lang="da-DK" sz="2200" baseline="-25000" dirty="0"/>
                        <a:t>2</a:t>
                      </a:r>
                      <a:r>
                        <a:rPr lang="da-DK" sz="2200" dirty="0"/>
                        <a:t>Si</a:t>
                      </a:r>
                      <a:r>
                        <a:rPr lang="da-DK" sz="2200" baseline="-25000" dirty="0"/>
                        <a:t>2</a:t>
                      </a:r>
                      <a:r>
                        <a:rPr lang="da-DK" sz="2200" dirty="0"/>
                        <a:t>O</a:t>
                      </a:r>
                      <a:r>
                        <a:rPr lang="da-DK" sz="2200" baseline="-25000" dirty="0"/>
                        <a:t>8</a:t>
                      </a:r>
                      <a:r>
                        <a:rPr lang="da-DK" sz="2200" baseline="0" dirty="0"/>
                        <a:t>.</a:t>
                      </a:r>
                    </a:p>
                    <a:p>
                      <a:r>
                        <a:rPr lang="da-DK" sz="2200" baseline="0" dirty="0"/>
                        <a:t>Samlet: </a:t>
                      </a:r>
                      <a:r>
                        <a:rPr lang="da-DK" sz="2200" dirty="0"/>
                        <a:t>(</a:t>
                      </a:r>
                      <a:r>
                        <a:rPr lang="da-DK" sz="2200" dirty="0" err="1"/>
                        <a:t>Na,Ca</a:t>
                      </a:r>
                      <a:r>
                        <a:rPr lang="da-DK" sz="2200" dirty="0"/>
                        <a:t>)(</a:t>
                      </a:r>
                      <a:r>
                        <a:rPr lang="da-DK" sz="2200" dirty="0" err="1"/>
                        <a:t>Al,Si</a:t>
                      </a:r>
                      <a:r>
                        <a:rPr lang="da-DK" sz="2200" dirty="0"/>
                        <a:t>)</a:t>
                      </a:r>
                      <a:r>
                        <a:rPr lang="da-DK" sz="2200" baseline="-25000" dirty="0"/>
                        <a:t>4</a:t>
                      </a:r>
                      <a:r>
                        <a:rPr lang="da-DK" sz="2200" dirty="0"/>
                        <a:t>O</a:t>
                      </a:r>
                      <a:r>
                        <a:rPr lang="da-DK" sz="2200" baseline="-25000" dirty="0"/>
                        <a:t>8</a:t>
                      </a:r>
                      <a:endParaRPr lang="da-DK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Kalkspat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CaCO</a:t>
                      </a:r>
                      <a:r>
                        <a:rPr lang="da-DK" sz="2200" baseline="-25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 err="1"/>
                        <a:t>Olivin</a:t>
                      </a:r>
                      <a:endParaRPr lang="da-DK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3,2-3,4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(</a:t>
                      </a:r>
                      <a:r>
                        <a:rPr lang="da-DK" sz="2200" dirty="0" err="1"/>
                        <a:t>Mg,Fe</a:t>
                      </a:r>
                      <a:r>
                        <a:rPr lang="da-DK" sz="2200" dirty="0"/>
                        <a:t>)</a:t>
                      </a:r>
                      <a:r>
                        <a:rPr lang="da-DK" sz="2200" baseline="-25000" dirty="0"/>
                        <a:t>2</a:t>
                      </a:r>
                      <a:r>
                        <a:rPr lang="da-DK" sz="2200" dirty="0"/>
                        <a:t>SiO</a:t>
                      </a:r>
                      <a:r>
                        <a:rPr lang="da-DK" sz="2200" baseline="-25000" dirty="0"/>
                        <a:t>4</a:t>
                      </a:r>
                      <a:endParaRPr lang="da-DK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 err="1"/>
                        <a:t>Pyroxen</a:t>
                      </a:r>
                      <a:r>
                        <a:rPr lang="da-DK" sz="2200" dirty="0"/>
                        <a:t> (</a:t>
                      </a:r>
                      <a:r>
                        <a:rPr lang="da-DK" sz="2200" dirty="0" err="1"/>
                        <a:t>augit</a:t>
                      </a:r>
                      <a:r>
                        <a:rPr lang="da-DK" sz="2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3,2-3,9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 err="1"/>
                        <a:t>Ca</a:t>
                      </a:r>
                      <a:r>
                        <a:rPr lang="da-DK" sz="2200" dirty="0"/>
                        <a:t>(</a:t>
                      </a:r>
                      <a:r>
                        <a:rPr lang="da-DK" sz="2200" dirty="0" err="1"/>
                        <a:t>Mg,Fe,Al,Ti</a:t>
                      </a:r>
                      <a:r>
                        <a:rPr lang="da-DK" sz="2200" dirty="0"/>
                        <a:t>)(</a:t>
                      </a:r>
                      <a:r>
                        <a:rPr lang="da-DK" sz="2200" dirty="0" err="1"/>
                        <a:t>Si,Al</a:t>
                      </a:r>
                      <a:r>
                        <a:rPr lang="da-DK" sz="2200" dirty="0"/>
                        <a:t>)</a:t>
                      </a:r>
                      <a:r>
                        <a:rPr lang="da-DK" sz="2200" baseline="-25000" dirty="0"/>
                        <a:t>2</a:t>
                      </a:r>
                      <a:r>
                        <a:rPr lang="da-DK" sz="2200" dirty="0"/>
                        <a:t>O</a:t>
                      </a:r>
                      <a:r>
                        <a:rPr lang="da-DK" sz="2200" baseline="-25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200" dirty="0"/>
                        <a:t>Magnetit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Fe</a:t>
                      </a:r>
                      <a:r>
                        <a:rPr lang="da-DK" sz="2200" baseline="-25000" dirty="0"/>
                        <a:t>3</a:t>
                      </a:r>
                      <a:r>
                        <a:rPr lang="da-DK" sz="2200" dirty="0"/>
                        <a:t>O</a:t>
                      </a:r>
                      <a:r>
                        <a:rPr lang="da-DK" sz="2200" baseline="-250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626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Magnetisme</a:t>
            </a:r>
          </a:p>
        </p:txBody>
      </p:sp>
      <p:pic>
        <p:nvPicPr>
          <p:cNvPr id="4" name="Billede 3" descr="http://www.geolex.dk/images/magnetit-1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844" y="2157660"/>
            <a:ext cx="5320519" cy="412872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felt 4"/>
          <p:cNvSpPr txBox="1"/>
          <p:nvPr/>
        </p:nvSpPr>
        <p:spPr>
          <a:xfrm>
            <a:off x="7697337" y="3507474"/>
            <a:ext cx="3234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Afprøv om mineralet kan tiltrække en magnet</a:t>
            </a:r>
          </a:p>
        </p:txBody>
      </p:sp>
    </p:spTree>
    <p:extLst>
      <p:ext uri="{BB962C8B-B14F-4D97-AF65-F5344CB8AC3E}">
        <p14:creationId xmlns:p14="http://schemas.microsoft.com/office/powerpoint/2010/main" val="4011613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Smag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374" y="3049172"/>
            <a:ext cx="3385625" cy="3808828"/>
          </a:xfrm>
        </p:spPr>
      </p:pic>
      <p:sp>
        <p:nvSpPr>
          <p:cNvPr id="5" name="Tekstfelt 4"/>
          <p:cNvSpPr txBox="1"/>
          <p:nvPr/>
        </p:nvSpPr>
        <p:spPr>
          <a:xfrm>
            <a:off x="4169250" y="1690688"/>
            <a:ext cx="4482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Sæt tungespidsen på mineralet og undersøg, om det smager af noget</a:t>
            </a: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9172"/>
            <a:ext cx="5078437" cy="3808828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074132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Kemiske reaktioner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839537"/>
            <a:ext cx="5715000" cy="3505200"/>
          </a:xfrm>
        </p:spPr>
      </p:pic>
      <p:sp>
        <p:nvSpPr>
          <p:cNvPr id="5" name="Tekstfelt 4"/>
          <p:cNvSpPr txBox="1"/>
          <p:nvPr/>
        </p:nvSpPr>
        <p:spPr>
          <a:xfrm>
            <a:off x="2243211" y="1803447"/>
            <a:ext cx="7705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C</a:t>
            </a:r>
            <a:r>
              <a:rPr lang="da-DK" sz="2400"/>
              <a:t>alcit </a:t>
            </a:r>
            <a:r>
              <a:rPr lang="da-DK" sz="2400" dirty="0"/>
              <a:t>(CaCO</a:t>
            </a:r>
            <a:r>
              <a:rPr lang="da-DK" sz="2400" baseline="-25000" dirty="0"/>
              <a:t>3</a:t>
            </a:r>
            <a:r>
              <a:rPr lang="da-DK" sz="2400" dirty="0"/>
              <a:t>) bruser, hvis man drypper saltsyre på mineralet</a:t>
            </a:r>
          </a:p>
        </p:txBody>
      </p:sp>
    </p:spTree>
    <p:extLst>
      <p:ext uri="{BB962C8B-B14F-4D97-AF65-F5344CB8AC3E}">
        <p14:creationId xmlns:p14="http://schemas.microsoft.com/office/powerpoint/2010/main" val="1169731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0070C0"/>
                </a:solidFill>
              </a:rPr>
              <a:t>Bestemmelse af mineraler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da-DK" dirty="0"/>
              <a:t>Spaltelighed (lagdeling) og brud (mangel på lagdeling)</a:t>
            </a:r>
          </a:p>
          <a:p>
            <a:pPr lvl="0"/>
            <a:r>
              <a:rPr lang="da-DK" dirty="0"/>
              <a:t>Glans (se om overfladen lyser / skinner eller er mat og ”kedelig”)</a:t>
            </a:r>
          </a:p>
          <a:p>
            <a:pPr lvl="0"/>
            <a:r>
              <a:rPr lang="da-DK" dirty="0"/>
              <a:t>Farve (beskriv farve og gennemskinnelighed)</a:t>
            </a:r>
          </a:p>
          <a:p>
            <a:pPr lvl="0"/>
            <a:r>
              <a:rPr lang="da-DK" dirty="0"/>
              <a:t>Stregfarve (tegn med mineralet på en hvid keramikplade)</a:t>
            </a:r>
          </a:p>
          <a:p>
            <a:pPr lvl="0"/>
            <a:r>
              <a:rPr lang="da-DK" dirty="0"/>
              <a:t>Hårdhed (rids i mineralet først med en negl, så med en lille kniv)</a:t>
            </a:r>
          </a:p>
          <a:p>
            <a:pPr lvl="0"/>
            <a:r>
              <a:rPr lang="da-DK" dirty="0"/>
              <a:t>Massefylde (vurdér relativ tyngde i forhold til ”stenens” størrelse)</a:t>
            </a:r>
          </a:p>
          <a:p>
            <a:pPr lvl="0"/>
            <a:r>
              <a:rPr lang="da-DK" dirty="0"/>
              <a:t>Magnetisme (hold en magnet tæt på mineralet)</a:t>
            </a:r>
          </a:p>
          <a:p>
            <a:pPr lvl="0"/>
            <a:r>
              <a:rPr lang="da-DK" dirty="0"/>
              <a:t>Smag (slik på et hjørne af mineralet)</a:t>
            </a:r>
          </a:p>
          <a:p>
            <a:pPr lvl="0"/>
            <a:r>
              <a:rPr lang="da-DK" strike="sngStrike" dirty="0"/>
              <a:t>Kemiske reaktioner (dryp en dråbe syre på mineralet og se om det bruser)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63610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rgbClr val="0070C0"/>
                </a:solidFill>
              </a:rPr>
              <a:t>     </a:t>
            </a:r>
            <a:r>
              <a:rPr lang="da-DK" b="1">
                <a:solidFill>
                  <a:schemeClr val="bg1"/>
                </a:solidFill>
              </a:rPr>
              <a:t>Spørgsmål til </a:t>
            </a:r>
            <a:r>
              <a:rPr lang="da-DK" b="1" dirty="0">
                <a:solidFill>
                  <a:schemeClr val="bg1"/>
                </a:solidFill>
              </a:rPr>
              <a:t>øvelsen?</a:t>
            </a:r>
          </a:p>
        </p:txBody>
      </p:sp>
    </p:spTree>
    <p:extLst>
      <p:ext uri="{BB962C8B-B14F-4D97-AF65-F5344CB8AC3E}">
        <p14:creationId xmlns:p14="http://schemas.microsoft.com/office/powerpoint/2010/main" val="2902420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491</Words>
  <Application>Microsoft Office PowerPoint</Application>
  <PresentationFormat>Widescreen</PresentationFormat>
  <Paragraphs>121</Paragraphs>
  <Slides>15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Bestemmelse af mineraler</vt:lpstr>
      <vt:lpstr>Mineraler – en definition</vt:lpstr>
      <vt:lpstr>De mest almindelige mineraler i skorpen</vt:lpstr>
      <vt:lpstr>Bestemmelse af mineraler</vt:lpstr>
      <vt:lpstr>Spaltelighed og (muslet) brud</vt:lpstr>
      <vt:lpstr>Glans: skinnende eller mat?</vt:lpstr>
      <vt:lpstr>Farve og gennemskinnelighed</vt:lpstr>
      <vt:lpstr>Stregfarve</vt:lpstr>
      <vt:lpstr>Hårdhed: Mohs hårdhedsskala</vt:lpstr>
      <vt:lpstr>Massefylde: vægt i forhold til rumfang</vt:lpstr>
      <vt:lpstr>Magnetisme</vt:lpstr>
      <vt:lpstr>Smag</vt:lpstr>
      <vt:lpstr>Kemiske reaktioner</vt:lpstr>
      <vt:lpstr>Bestemmelse af mineraler</vt:lpstr>
      <vt:lpstr>     Spørgsmål til øvelsen?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M6: Bjergarter og mineraler</dc:title>
  <dc:creator>Charlotte Skov</dc:creator>
  <cp:lastModifiedBy>Charlotte Skov</cp:lastModifiedBy>
  <cp:revision>47</cp:revision>
  <dcterms:created xsi:type="dcterms:W3CDTF">2016-10-31T09:22:31Z</dcterms:created>
  <dcterms:modified xsi:type="dcterms:W3CDTF">2024-12-17T09:30:21Z</dcterms:modified>
</cp:coreProperties>
</file>