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8" r:id="rId3"/>
    <p:sldId id="259" r:id="rId4"/>
    <p:sldId id="260" r:id="rId5"/>
    <p:sldId id="262" r:id="rId6"/>
    <p:sldId id="263" r:id="rId7"/>
    <p:sldId id="265" r:id="rId8"/>
    <p:sldId id="279" r:id="rId9"/>
    <p:sldId id="266" r:id="rId10"/>
    <p:sldId id="270" r:id="rId11"/>
    <p:sldId id="267" r:id="rId12"/>
    <p:sldId id="268" r:id="rId13"/>
    <p:sldId id="269" r:id="rId14"/>
    <p:sldId id="275" r:id="rId15"/>
    <p:sldId id="277" r:id="rId16"/>
    <p:sldId id="271" r:id="rId17"/>
    <p:sldId id="272" r:id="rId18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 vertBarState="minimized" horzBarState="maximized">
    <p:restoredLeft sz="15934" autoAdjust="0"/>
    <p:restoredTop sz="94622" autoAdjust="0"/>
  </p:normalViewPr>
  <p:slideViewPr>
    <p:cSldViewPr>
      <p:cViewPr varScale="1">
        <p:scale>
          <a:sx n="88" d="100"/>
          <a:sy n="88" d="100"/>
        </p:scale>
        <p:origin x="1052" y="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50F3B-FBA0-403D-AE40-96913FA09853}" type="datetimeFigureOut">
              <a:rPr lang="da-DK" smtClean="0"/>
              <a:t>10-01-2025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31A2A-3C23-4790-84C4-A6741257045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658071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50F3B-FBA0-403D-AE40-96913FA09853}" type="datetimeFigureOut">
              <a:rPr lang="da-DK" smtClean="0"/>
              <a:t>10-01-2025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31A2A-3C23-4790-84C4-A6741257045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8113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50F3B-FBA0-403D-AE40-96913FA09853}" type="datetimeFigureOut">
              <a:rPr lang="da-DK" smtClean="0"/>
              <a:t>10-01-2025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31A2A-3C23-4790-84C4-A6741257045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09561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50F3B-FBA0-403D-AE40-96913FA09853}" type="datetimeFigureOut">
              <a:rPr lang="da-DK" smtClean="0"/>
              <a:t>10-01-2025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31A2A-3C23-4790-84C4-A6741257045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47604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50F3B-FBA0-403D-AE40-96913FA09853}" type="datetimeFigureOut">
              <a:rPr lang="da-DK" smtClean="0"/>
              <a:t>10-01-2025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31A2A-3C23-4790-84C4-A6741257045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607480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50F3B-FBA0-403D-AE40-96913FA09853}" type="datetimeFigureOut">
              <a:rPr lang="da-DK" smtClean="0"/>
              <a:t>10-01-2025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31A2A-3C23-4790-84C4-A6741257045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932244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50F3B-FBA0-403D-AE40-96913FA09853}" type="datetimeFigureOut">
              <a:rPr lang="da-DK" smtClean="0"/>
              <a:t>10-01-2025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31A2A-3C23-4790-84C4-A6741257045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668665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50F3B-FBA0-403D-AE40-96913FA09853}" type="datetimeFigureOut">
              <a:rPr lang="da-DK" smtClean="0"/>
              <a:t>10-01-2025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31A2A-3C23-4790-84C4-A6741257045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101076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50F3B-FBA0-403D-AE40-96913FA09853}" type="datetimeFigureOut">
              <a:rPr lang="da-DK" smtClean="0"/>
              <a:t>10-01-2025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31A2A-3C23-4790-84C4-A6741257045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029533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50F3B-FBA0-403D-AE40-96913FA09853}" type="datetimeFigureOut">
              <a:rPr lang="da-DK" smtClean="0"/>
              <a:t>10-01-2025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31A2A-3C23-4790-84C4-A6741257045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407821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50F3B-FBA0-403D-AE40-96913FA09853}" type="datetimeFigureOut">
              <a:rPr lang="da-DK" smtClean="0"/>
              <a:t>10-01-2025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31A2A-3C23-4790-84C4-A6741257045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36045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550F3B-FBA0-403D-AE40-96913FA09853}" type="datetimeFigureOut">
              <a:rPr lang="da-DK" smtClean="0"/>
              <a:t>10-01-2025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831A2A-3C23-4790-84C4-A6741257045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37438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1143000"/>
          </a:xfrm>
        </p:spPr>
        <p:txBody>
          <a:bodyPr>
            <a:normAutofit/>
          </a:bodyPr>
          <a:lstStyle/>
          <a:p>
            <a:r>
              <a:rPr lang="da-DK" dirty="0"/>
              <a:t>Reddet af fem en halv valnød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348880"/>
            <a:ext cx="5684925" cy="396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084552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Morgenmaden indtaget kl. 06:30</a:t>
            </a:r>
          </a:p>
        </p:txBody>
      </p:sp>
      <p:graphicFrame>
        <p:nvGraphicFramePr>
          <p:cNvPr id="4" name="Pladsholder til ind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06057626"/>
              </p:ext>
            </p:extLst>
          </p:nvPr>
        </p:nvGraphicFramePr>
        <p:xfrm>
          <a:off x="457200" y="1600200"/>
          <a:ext cx="8229600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85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878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a-DK" sz="2400" dirty="0"/>
                        <a:t>Madvare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2400" dirty="0"/>
                        <a:t>Mængde</a:t>
                      </a:r>
                      <a:r>
                        <a:rPr lang="da-DK" sz="2400" baseline="0" dirty="0"/>
                        <a:t> indtaget og energiindhold i varen</a:t>
                      </a:r>
                      <a:endParaRPr lang="da-DK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2400" dirty="0"/>
                        <a:t>Totalt</a:t>
                      </a:r>
                      <a:r>
                        <a:rPr lang="da-DK" sz="2400" baseline="0" dirty="0"/>
                        <a:t> energibidrag</a:t>
                      </a:r>
                      <a:endParaRPr lang="da-DK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sz="2400" dirty="0"/>
                        <a:t>Havregryn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2400" dirty="0"/>
                        <a:t>85 g </a:t>
                      </a:r>
                      <a:r>
                        <a:rPr lang="da-DK" sz="2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·</a:t>
                      </a:r>
                      <a:r>
                        <a:rPr lang="da-DK" sz="2400" dirty="0"/>
                        <a:t> 1420 kJ/100g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2400" dirty="0"/>
                        <a:t>1.207 kJ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a-DK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sz="2400" dirty="0"/>
                        <a:t>Rosiner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2400" dirty="0"/>
                        <a:t>35 g </a:t>
                      </a:r>
                      <a:r>
                        <a:rPr lang="da-DK" sz="2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·</a:t>
                      </a:r>
                      <a:r>
                        <a:rPr lang="da-DK" sz="2400" dirty="0"/>
                        <a:t> 1291 kJ/100g</a:t>
                      </a:r>
                    </a:p>
                    <a:p>
                      <a:endParaRPr lang="da-DK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2400" dirty="0"/>
                        <a:t>452 kJ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sz="2400" dirty="0"/>
                        <a:t>Letmælk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2400" dirty="0"/>
                        <a:t>270 g </a:t>
                      </a:r>
                      <a:r>
                        <a:rPr lang="da-DK" sz="2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·</a:t>
                      </a:r>
                      <a:r>
                        <a:rPr lang="da-DK" sz="2400" dirty="0"/>
                        <a:t> 195 kJ/100g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2400" dirty="0"/>
                        <a:t>527 kJ</a:t>
                      </a:r>
                    </a:p>
                    <a:p>
                      <a:endParaRPr lang="da-DK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a-DK" sz="2400" dirty="0"/>
                    </a:p>
                    <a:p>
                      <a:r>
                        <a:rPr lang="da-DK" sz="2400" dirty="0"/>
                        <a:t>I alt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sz="2400" dirty="0"/>
                    </a:p>
                    <a:p>
                      <a:r>
                        <a:rPr lang="da-DK" sz="2400" dirty="0"/>
                        <a:t>2.186</a:t>
                      </a:r>
                      <a:r>
                        <a:rPr lang="da-DK" sz="2400" baseline="0" dirty="0"/>
                        <a:t> kJ</a:t>
                      </a:r>
                      <a:endParaRPr lang="da-DK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6266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40 min stillestående aktiviteter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556792"/>
            <a:ext cx="5739356" cy="44665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870301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Fortsat…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9958" y="2060848"/>
            <a:ext cx="6675386" cy="2839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kstboks 2"/>
          <p:cNvSpPr txBox="1"/>
          <p:nvPr/>
        </p:nvSpPr>
        <p:spPr>
          <a:xfrm>
            <a:off x="1331640" y="5661248"/>
            <a:ext cx="6840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2.186 kJ – (40 min / 60 min/h </a:t>
            </a:r>
            <a:r>
              <a:rPr lang="da-DK" sz="1800" dirty="0">
                <a:latin typeface="Calibri" panose="020F0502020204030204" pitchFamily="34" charset="0"/>
                <a:cs typeface="Calibri" panose="020F0502020204030204" pitchFamily="34" charset="0"/>
              </a:rPr>
              <a:t>·</a:t>
            </a:r>
            <a:r>
              <a:rPr lang="da-DK" dirty="0"/>
              <a:t> 530 kJ/h) = 2.186 kJ – 353 kJ = 1.833 kJ</a:t>
            </a:r>
          </a:p>
        </p:txBody>
      </p:sp>
    </p:spTree>
    <p:extLst>
      <p:ext uri="{BB962C8B-B14F-4D97-AF65-F5344CB8AC3E}">
        <p14:creationId xmlns:p14="http://schemas.microsoft.com/office/powerpoint/2010/main" val="36746741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600" cy="1143000"/>
          </a:xfrm>
        </p:spPr>
        <p:txBody>
          <a:bodyPr/>
          <a:lstStyle/>
          <a:p>
            <a:r>
              <a:rPr lang="da-DK" dirty="0"/>
              <a:t>5 min gang til bussen</a:t>
            </a: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1700808"/>
            <a:ext cx="2715558" cy="3585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kstboks 3"/>
          <p:cNvSpPr txBox="1"/>
          <p:nvPr/>
        </p:nvSpPr>
        <p:spPr>
          <a:xfrm>
            <a:off x="1331640" y="5855874"/>
            <a:ext cx="6624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1.833 kJ – (5 min / 60 min/h </a:t>
            </a:r>
            <a:r>
              <a:rPr lang="da-DK" sz="1800" dirty="0">
                <a:latin typeface="Calibri" panose="020F0502020204030204" pitchFamily="34" charset="0"/>
                <a:cs typeface="Calibri" panose="020F0502020204030204" pitchFamily="34" charset="0"/>
              </a:rPr>
              <a:t>·</a:t>
            </a:r>
            <a:r>
              <a:rPr lang="da-DK" dirty="0"/>
              <a:t> 700 kJ/h) = 1.833 kJ – 58 kJ = 1.775 kJ</a:t>
            </a:r>
          </a:p>
        </p:txBody>
      </p:sp>
    </p:spTree>
    <p:extLst>
      <p:ext uri="{BB962C8B-B14F-4D97-AF65-F5344CB8AC3E}">
        <p14:creationId xmlns:p14="http://schemas.microsoft.com/office/powerpoint/2010/main" val="10560669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45 min stillesiddende ”aktivitet”</a:t>
            </a: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556792"/>
            <a:ext cx="4509948" cy="40227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kstboks 4"/>
          <p:cNvSpPr txBox="1"/>
          <p:nvPr/>
        </p:nvSpPr>
        <p:spPr>
          <a:xfrm>
            <a:off x="1115616" y="5855874"/>
            <a:ext cx="6840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1.775 kJ – (45 min / 60 min/h </a:t>
            </a:r>
            <a:r>
              <a:rPr lang="da-DK" sz="1800" dirty="0">
                <a:latin typeface="Calibri" panose="020F0502020204030204" pitchFamily="34" charset="0"/>
                <a:cs typeface="Calibri" panose="020F0502020204030204" pitchFamily="34" charset="0"/>
              </a:rPr>
              <a:t>· </a:t>
            </a:r>
            <a:r>
              <a:rPr lang="da-DK" dirty="0"/>
              <a:t>370 kJ/h) = 1.775 kJ – 278 kJ = 1.497 kJ</a:t>
            </a:r>
          </a:p>
        </p:txBody>
      </p:sp>
    </p:spTree>
    <p:extLst>
      <p:ext uri="{BB962C8B-B14F-4D97-AF65-F5344CB8AC3E}">
        <p14:creationId xmlns:p14="http://schemas.microsoft.com/office/powerpoint/2010/main" val="31501535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600" cy="1143000"/>
          </a:xfrm>
        </p:spPr>
        <p:txBody>
          <a:bodyPr/>
          <a:lstStyle/>
          <a:p>
            <a:r>
              <a:rPr lang="da-DK" dirty="0"/>
              <a:t>10 min gang til fagfløjen</a:t>
            </a: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772816"/>
            <a:ext cx="2988230" cy="39456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kstboks 3"/>
          <p:cNvSpPr txBox="1"/>
          <p:nvPr/>
        </p:nvSpPr>
        <p:spPr>
          <a:xfrm>
            <a:off x="1115616" y="5855874"/>
            <a:ext cx="6840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1.497 kJ – (10 min / 60 min/h </a:t>
            </a:r>
            <a:r>
              <a:rPr lang="da-DK" sz="1800" dirty="0">
                <a:latin typeface="Calibri" panose="020F0502020204030204" pitchFamily="34" charset="0"/>
                <a:cs typeface="Calibri" panose="020F0502020204030204" pitchFamily="34" charset="0"/>
              </a:rPr>
              <a:t>·</a:t>
            </a:r>
            <a:r>
              <a:rPr lang="da-DK" dirty="0"/>
              <a:t> 700 kJ/h) = 1.497 kJ – 117 kJ = 1.380 kJ</a:t>
            </a:r>
          </a:p>
        </p:txBody>
      </p:sp>
    </p:spTree>
    <p:extLst>
      <p:ext uri="{BB962C8B-B14F-4D97-AF65-F5344CB8AC3E}">
        <p14:creationId xmlns:p14="http://schemas.microsoft.com/office/powerpoint/2010/main" val="11739210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95 min stillestående aktiviteter</a:t>
            </a:r>
          </a:p>
        </p:txBody>
      </p:sp>
      <p:pic>
        <p:nvPicPr>
          <p:cNvPr id="1229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700808"/>
            <a:ext cx="6374632" cy="3888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kstboks 3">
            <a:extLst>
              <a:ext uri="{FF2B5EF4-FFF2-40B4-BE49-F238E27FC236}">
                <a16:creationId xmlns:a16="http://schemas.microsoft.com/office/drawing/2014/main" id="{78C91521-B69D-26B3-E132-277D4C935535}"/>
              </a:ext>
            </a:extLst>
          </p:cNvPr>
          <p:cNvSpPr txBox="1"/>
          <p:nvPr/>
        </p:nvSpPr>
        <p:spPr>
          <a:xfrm>
            <a:off x="1115616" y="5855874"/>
            <a:ext cx="6840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1.380 kJ – (95 min / 60 min/h </a:t>
            </a:r>
            <a:r>
              <a:rPr lang="da-DK" sz="1800" dirty="0">
                <a:latin typeface="Calibri" panose="020F0502020204030204" pitchFamily="34" charset="0"/>
                <a:cs typeface="Calibri" panose="020F0502020204030204" pitchFamily="34" charset="0"/>
              </a:rPr>
              <a:t>·</a:t>
            </a:r>
            <a:r>
              <a:rPr lang="da-DK" dirty="0"/>
              <a:t> 530 kJ/h) = 1.380 kJ – 839 kJ = 541 kJ</a:t>
            </a:r>
          </a:p>
        </p:txBody>
      </p:sp>
    </p:spTree>
    <p:extLst>
      <p:ext uri="{BB962C8B-B14F-4D97-AF65-F5344CB8AC3E}">
        <p14:creationId xmlns:p14="http://schemas.microsoft.com/office/powerpoint/2010/main" val="30037794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3 min gang til lærerværelset</a:t>
            </a: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060848"/>
            <a:ext cx="6556335" cy="28397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kstboks 3"/>
          <p:cNvSpPr txBox="1"/>
          <p:nvPr/>
        </p:nvSpPr>
        <p:spPr>
          <a:xfrm>
            <a:off x="1547664" y="5855874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541 kJ – (3 min / 60 min/h </a:t>
            </a:r>
            <a:r>
              <a:rPr lang="da-DK" sz="1800" dirty="0">
                <a:latin typeface="Calibri" panose="020F0502020204030204" pitchFamily="34" charset="0"/>
                <a:cs typeface="Calibri" panose="020F0502020204030204" pitchFamily="34" charset="0"/>
              </a:rPr>
              <a:t>·</a:t>
            </a:r>
            <a:r>
              <a:rPr lang="da-DK" dirty="0"/>
              <a:t> 700 kJ/h) = 541 kJ – 35 kJ = 506 kJ</a:t>
            </a:r>
          </a:p>
        </p:txBody>
      </p:sp>
    </p:spTree>
    <p:extLst>
      <p:ext uri="{BB962C8B-B14F-4D97-AF65-F5344CB8AC3E}">
        <p14:creationId xmlns:p14="http://schemas.microsoft.com/office/powerpoint/2010/main" val="12750173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9 min stillesiddende ”aktivitet”</a:t>
            </a:r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2060848"/>
            <a:ext cx="4032448" cy="3194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kstboks 3"/>
          <p:cNvSpPr txBox="1"/>
          <p:nvPr/>
        </p:nvSpPr>
        <p:spPr>
          <a:xfrm>
            <a:off x="1547664" y="5855874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506 kJ – (9 min / 60 min/h </a:t>
            </a:r>
            <a:r>
              <a:rPr lang="da-DK" sz="1800" dirty="0">
                <a:latin typeface="Calibri" panose="020F0502020204030204" pitchFamily="34" charset="0"/>
                <a:cs typeface="Calibri" panose="020F0502020204030204" pitchFamily="34" charset="0"/>
              </a:rPr>
              <a:t>·</a:t>
            </a:r>
            <a:r>
              <a:rPr lang="da-DK" dirty="0"/>
              <a:t> 370 kJ/h) = 506 kJ – 56 kJ =  450 kJ</a:t>
            </a:r>
          </a:p>
        </p:txBody>
      </p:sp>
    </p:spTree>
    <p:extLst>
      <p:ext uri="{BB962C8B-B14F-4D97-AF65-F5344CB8AC3E}">
        <p14:creationId xmlns:p14="http://schemas.microsoft.com/office/powerpoint/2010/main" val="6982939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3 min gang til fagfløjen</a:t>
            </a:r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420888"/>
            <a:ext cx="7596336" cy="2766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kstboks 3"/>
          <p:cNvSpPr txBox="1"/>
          <p:nvPr/>
        </p:nvSpPr>
        <p:spPr>
          <a:xfrm>
            <a:off x="1547664" y="5855874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450 kJ – (3 min / 60 min/h </a:t>
            </a:r>
            <a:r>
              <a:rPr lang="da-DK" sz="1800" dirty="0">
                <a:latin typeface="Calibri" panose="020F0502020204030204" pitchFamily="34" charset="0"/>
                <a:cs typeface="Calibri" panose="020F0502020204030204" pitchFamily="34" charset="0"/>
              </a:rPr>
              <a:t>·</a:t>
            </a:r>
            <a:r>
              <a:rPr lang="da-DK" dirty="0"/>
              <a:t> 700 kJ/h) = 450 kJ – 35 kJ =  415 kJ</a:t>
            </a:r>
          </a:p>
        </p:txBody>
      </p:sp>
    </p:spTree>
    <p:extLst>
      <p:ext uri="{BB962C8B-B14F-4D97-AF65-F5344CB8AC3E}">
        <p14:creationId xmlns:p14="http://schemas.microsoft.com/office/powerpoint/2010/main" val="17415004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46 min stillestående aktiviteter</a:t>
            </a:r>
          </a:p>
        </p:txBody>
      </p:sp>
      <p:pic>
        <p:nvPicPr>
          <p:cNvPr id="1229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700808"/>
            <a:ext cx="6374632" cy="3888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969140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Læreren dejser om!</a:t>
            </a:r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204864"/>
            <a:ext cx="5910091" cy="27281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75308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Forklaring: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619672" y="1700808"/>
            <a:ext cx="6275040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a-DK" dirty="0"/>
              <a:t>Ved begyndelsen af 2. modul:</a:t>
            </a:r>
          </a:p>
          <a:p>
            <a:pPr marL="0" indent="0">
              <a:buNone/>
            </a:pPr>
            <a:r>
              <a:rPr lang="da-DK" dirty="0"/>
              <a:t>læreren har 415 kJ tilbage.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1 minuts undervisning forbrænder:</a:t>
            </a:r>
          </a:p>
          <a:p>
            <a:pPr marL="0" indent="0">
              <a:buNone/>
            </a:pPr>
            <a:r>
              <a:rPr lang="da-DK" dirty="0"/>
              <a:t>530 kJ/h / 60 min/h = 9 kJ/min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Læreren har energi til at undervise:</a:t>
            </a:r>
          </a:p>
          <a:p>
            <a:pPr marL="0" indent="0">
              <a:buNone/>
            </a:pPr>
            <a:r>
              <a:rPr lang="da-DK" dirty="0"/>
              <a:t>415 kJ / 9 kJ/min = 46 min</a:t>
            </a:r>
          </a:p>
        </p:txBody>
      </p:sp>
    </p:spTree>
    <p:extLst>
      <p:ext uri="{BB962C8B-B14F-4D97-AF65-F5344CB8AC3E}">
        <p14:creationId xmlns:p14="http://schemas.microsoft.com/office/powerpoint/2010/main" val="35915935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763688" y="2132856"/>
            <a:ext cx="5338936" cy="1872208"/>
          </a:xfrm>
        </p:spPr>
        <p:txBody>
          <a:bodyPr/>
          <a:lstStyle/>
          <a:p>
            <a:pPr marL="0" lvl="0" indent="0" algn="ctr">
              <a:buNone/>
            </a:pPr>
            <a:r>
              <a:rPr lang="da-DK" sz="4400" dirty="0">
                <a:solidFill>
                  <a:prstClr val="black"/>
                </a:solidFill>
              </a:rPr>
              <a:t>Men det behøver </a:t>
            </a:r>
          </a:p>
          <a:p>
            <a:pPr marL="0" lvl="0" indent="0" algn="ctr">
              <a:buNone/>
            </a:pPr>
            <a:r>
              <a:rPr lang="da-DK" sz="4400" dirty="0">
                <a:solidFill>
                  <a:prstClr val="black"/>
                </a:solidFill>
              </a:rPr>
              <a:t>ikke gå så galt… 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2061736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20 g valnødder svarer til 570 kJ</a:t>
            </a:r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564904"/>
            <a:ext cx="7116541" cy="30539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726518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Energioverskud efter 2. modul: 153 kJ</a:t>
            </a:r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772816"/>
            <a:ext cx="6708406" cy="4114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10291994"/>
      </p:ext>
    </p:extLst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Infinity">
      <a:dk1>
        <a:sysClr val="windowText" lastClr="000000"/>
      </a:dk1>
      <a:lt1>
        <a:sysClr val="window" lastClr="FFFFFF"/>
      </a:lt1>
      <a:dk2>
        <a:srgbClr val="EABB00"/>
      </a:dk2>
      <a:lt2>
        <a:srgbClr val="DEF2FA"/>
      </a:lt2>
      <a:accent1>
        <a:srgbClr val="983DB1"/>
      </a:accent1>
      <a:accent2>
        <a:srgbClr val="47D147"/>
      </a:accent2>
      <a:accent3>
        <a:srgbClr val="CC0053"/>
      </a:accent3>
      <a:accent4>
        <a:srgbClr val="EA950D"/>
      </a:accent4>
      <a:accent5>
        <a:srgbClr val="C800C8"/>
      </a:accent5>
      <a:accent6>
        <a:srgbClr val="6161FF"/>
      </a:accent6>
      <a:hlink>
        <a:srgbClr val="755D00"/>
      </a:hlink>
      <a:folHlink>
        <a:srgbClr val="31AEE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386</Words>
  <Application>Microsoft Office PowerPoint</Application>
  <PresentationFormat>Skærmshow (4:3)</PresentationFormat>
  <Paragraphs>50</Paragraphs>
  <Slides>17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17</vt:i4>
      </vt:variant>
    </vt:vector>
  </HeadingPairs>
  <TitlesOfParts>
    <vt:vector size="20" baseType="lpstr">
      <vt:lpstr>Arial</vt:lpstr>
      <vt:lpstr>Calibri</vt:lpstr>
      <vt:lpstr>Kontortema</vt:lpstr>
      <vt:lpstr>Reddet af fem en halv valnød</vt:lpstr>
      <vt:lpstr>Morgenmaden indtaget kl. 06:30</vt:lpstr>
      <vt:lpstr>40 min stillestående aktiviteter</vt:lpstr>
      <vt:lpstr>Fortsat…</vt:lpstr>
      <vt:lpstr>5 min gang til bussen</vt:lpstr>
      <vt:lpstr>45 min stillesiddende ”aktivitet”</vt:lpstr>
      <vt:lpstr>10 min gang til fagfløjen</vt:lpstr>
      <vt:lpstr>95 min stillestående aktiviteter</vt:lpstr>
      <vt:lpstr>3 min gang til lærerværelset</vt:lpstr>
      <vt:lpstr>9 min stillesiddende ”aktivitet”</vt:lpstr>
      <vt:lpstr>3 min gang til fagfløjen</vt:lpstr>
      <vt:lpstr>46 min stillestående aktiviteter</vt:lpstr>
      <vt:lpstr>Læreren dejser om!</vt:lpstr>
      <vt:lpstr>Forklaring:</vt:lpstr>
      <vt:lpstr>PowerPoint-præsentation</vt:lpstr>
      <vt:lpstr>20 g valnødder svarer til 570 kJ</vt:lpstr>
      <vt:lpstr>Energioverskud efter 2. modul: 153 kJ</vt:lpstr>
    </vt:vector>
  </TitlesOfParts>
  <Company>Frederiksborg Gymnasium og HF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Den dag læreren dejsede om</dc:title>
  <dc:creator>Charlotte Skov</dc:creator>
  <cp:lastModifiedBy>Charlotte Skov</cp:lastModifiedBy>
  <cp:revision>33</cp:revision>
  <dcterms:created xsi:type="dcterms:W3CDTF">2010-10-05T13:05:49Z</dcterms:created>
  <dcterms:modified xsi:type="dcterms:W3CDTF">2025-01-10T06:48:06Z</dcterms:modified>
</cp:coreProperties>
</file>