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4B52F-E162-4F40-8877-3F7485B46F57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584E4-11FA-40A8-9E50-0DD9BFB993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2175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md.com/brain/nerves-of-the-ar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http://www.webmd.com/brain/nerves-of-the-arm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584E4-11FA-40A8-9E50-0DD9BFB9937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5775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E496F-AB65-94EF-FC20-28C950495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4F43370-C4B8-2558-8F6F-AEC4B9B437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4150A6A-7F77-3CBA-E52F-356B57983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C2CE0B8-77CD-3715-7B89-C865D9C9B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BAC99FC-8288-F098-4E6D-511E42D89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911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03323C-3C58-8C05-D4A4-BBC3B0B71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11B037B-FFBA-8D50-EFB2-FE379CDE1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629074E-209C-E45E-845F-EF825154D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7355FB-039B-F344-A4FE-70F49346D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EDB1A1-422A-CD8C-2E2D-22FAFBAEE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8355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9633C59-FB00-47DC-233B-610093F247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0E5EE9B-C4AC-50C1-2D21-8E659102E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E2EE95-6E2E-A510-F9C1-7B964CDFC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AC8CCC3-CD23-1B99-181E-66B01311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F51084-025F-8AEC-C977-8CA6E8386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609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46FF25-2425-A1E8-F620-D90030633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15FE04-A09B-A197-78C3-FDDAB17C6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66CEAC-22F3-7560-D10A-96986732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64E624-7C9D-E51F-69FF-5F9F4DEB0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ECE514-F2C8-D979-BB13-F814F9E17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018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20F76-9666-D95D-2A22-984E755FF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5FA99E5-E3FB-CE21-18FD-98226BE35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7103E2-FB68-F710-F9A3-27657E8AD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ADC67C7-F8AE-D243-8CC4-4664D8205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B7E152-8F5B-DA71-2B41-49DAFEAE5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0501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CF678A-AEDA-22A8-F9D1-1B82C7162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2235E3-B0A0-B0F5-0F14-0AC374D39C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9B7AF7A-4A8F-4CE6-B3AD-5D95ECE92E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1E018F3-C269-3DD3-9784-B36C4988D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BA36837-DEB4-E4FF-6A0B-A9F951CBB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D1FF03E-D526-D37B-F2A4-89B5747F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04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FE6335-AE1B-A41B-BC47-2CB4C7CE2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B53D28B-5EB4-2283-6A63-A878D60AC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576ED64-4F89-B451-1235-654C661D9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DA8811D-FA7E-82AE-E0CC-0537F4E72C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89CB1CA-ED60-32AF-1BF0-A010691617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AA2C0CD-8DF4-6025-AC68-A51B0FC2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4705CB6-D993-3BDF-B236-23C75C7B1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A5D8A09-BCE7-16CE-E679-D051BF694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9280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A92CD-F5F7-9997-1B7A-EC1500610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B966953-62F9-24C9-20DC-77FED5041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A24CB04-571E-461F-90BC-ED565AE65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AB6C81A-AD95-91DE-3D72-B5733B12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941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0770981-15A2-5C6E-1FD3-4533EF043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569BEFA-3648-EE96-BECE-7309A8196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6EC2FE1-8CA9-297B-1353-C450C98DC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426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82083-7711-8BEC-AA19-A5B030EA2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CFEC945-A05A-8B2B-B454-5395C6994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AB82DB4-FB79-D8C1-CC62-D40BDA279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4ED5ED5-AE03-87D2-BD71-5E1B6F6F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6CE1D30-0EE0-B6EA-11E1-80D09BE0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074E070-4C1F-87CC-77E5-B7DC1FC42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785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C3474-D709-A2F9-BBE2-FA8D4CE4D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CFF7B69-0B31-5760-B3CC-B745F15379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45D0162-3F76-2C9B-FB36-53CF12E19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951883C-EEEA-BF25-51D3-B854F1AA0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B27A39B-E6B3-D7CA-9F00-4F703908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87D05A8-BEF7-7700-124F-FCEE86174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216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E7AF1B-B921-E14A-DD92-0E29526EA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D1751B6-D4B8-6E23-3920-2346B7008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BA6D6E-2D22-720D-9681-A6D7581460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436D44-B971-4D8C-BB03-178334CB1CE8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CFE884A-1F57-BB2E-E753-0C509560C2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C7418A5-6F10-5DE0-D374-96E8A7D75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0C141B-2EBF-4989-8773-8EFBBE2974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729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191705-E9E8-9874-6B1A-F13A876948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Nerveledningshastighed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0E8AD67-8873-A5DC-C752-B1885F6D92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Øvelse</a:t>
            </a:r>
          </a:p>
        </p:txBody>
      </p:sp>
    </p:spTree>
    <p:extLst>
      <p:ext uri="{BB962C8B-B14F-4D97-AF65-F5344CB8AC3E}">
        <p14:creationId xmlns:p14="http://schemas.microsoft.com/office/powerpoint/2010/main" val="30378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7A08FE-8A0B-23AC-667A-9512CB571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 måler den tid (s), det tager at sende signalet 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9DBF16D4-18F3-53BC-DCFA-801116E8ACF6}"/>
              </a:ext>
            </a:extLst>
          </p:cNvPr>
          <p:cNvSpPr/>
          <p:nvPr/>
        </p:nvSpPr>
        <p:spPr>
          <a:xfrm>
            <a:off x="2173857" y="2380891"/>
            <a:ext cx="327803" cy="32780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FC0E61B7-4E2E-AF65-9095-8E5ED5471E40}"/>
              </a:ext>
            </a:extLst>
          </p:cNvPr>
          <p:cNvSpPr/>
          <p:nvPr/>
        </p:nvSpPr>
        <p:spPr>
          <a:xfrm>
            <a:off x="2173857" y="2622431"/>
            <a:ext cx="345056" cy="138885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Kombinationstegning: figur 4">
            <a:extLst>
              <a:ext uri="{FF2B5EF4-FFF2-40B4-BE49-F238E27FC236}">
                <a16:creationId xmlns:a16="http://schemas.microsoft.com/office/drawing/2014/main" id="{FF9D75F1-8F76-59CE-96FC-1151900EEB0A}"/>
              </a:ext>
            </a:extLst>
          </p:cNvPr>
          <p:cNvSpPr/>
          <p:nvPr/>
        </p:nvSpPr>
        <p:spPr>
          <a:xfrm>
            <a:off x="1751162" y="2932981"/>
            <a:ext cx="440451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Kombinationstegning: figur 5">
            <a:extLst>
              <a:ext uri="{FF2B5EF4-FFF2-40B4-BE49-F238E27FC236}">
                <a16:creationId xmlns:a16="http://schemas.microsoft.com/office/drawing/2014/main" id="{C90BB530-8515-BE49-FBF9-D1AB377876D5}"/>
              </a:ext>
            </a:extLst>
          </p:cNvPr>
          <p:cNvSpPr/>
          <p:nvPr/>
        </p:nvSpPr>
        <p:spPr>
          <a:xfrm flipH="1">
            <a:off x="2501660" y="2932981"/>
            <a:ext cx="511330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D3B20EBA-125B-86A5-EA6C-88BA04F14EDB}"/>
              </a:ext>
            </a:extLst>
          </p:cNvPr>
          <p:cNvSpPr/>
          <p:nvPr/>
        </p:nvSpPr>
        <p:spPr>
          <a:xfrm>
            <a:off x="3355676" y="2380891"/>
            <a:ext cx="327803" cy="32780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A9B7A7B-DB6A-D8F3-2BE0-9B9D3FD5ADFA}"/>
              </a:ext>
            </a:extLst>
          </p:cNvPr>
          <p:cNvSpPr/>
          <p:nvPr/>
        </p:nvSpPr>
        <p:spPr>
          <a:xfrm>
            <a:off x="3355676" y="2622431"/>
            <a:ext cx="345056" cy="138885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Kombinationstegning: figur 8">
            <a:extLst>
              <a:ext uri="{FF2B5EF4-FFF2-40B4-BE49-F238E27FC236}">
                <a16:creationId xmlns:a16="http://schemas.microsoft.com/office/drawing/2014/main" id="{E63876AA-56E3-E1B9-6E61-DC4D027600AC}"/>
              </a:ext>
            </a:extLst>
          </p:cNvPr>
          <p:cNvSpPr/>
          <p:nvPr/>
        </p:nvSpPr>
        <p:spPr>
          <a:xfrm>
            <a:off x="2908109" y="2932981"/>
            <a:ext cx="440451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F59C6D75-DBB8-9CDB-5120-476BEA8F67F6}"/>
              </a:ext>
            </a:extLst>
          </p:cNvPr>
          <p:cNvSpPr/>
          <p:nvPr/>
        </p:nvSpPr>
        <p:spPr>
          <a:xfrm flipH="1">
            <a:off x="3683479" y="2932981"/>
            <a:ext cx="511330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874F6C85-0F40-FC2A-BF55-557ABC3C65E1}"/>
              </a:ext>
            </a:extLst>
          </p:cNvPr>
          <p:cNvSpPr/>
          <p:nvPr/>
        </p:nvSpPr>
        <p:spPr>
          <a:xfrm>
            <a:off x="4537495" y="2380891"/>
            <a:ext cx="327803" cy="32780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E7FC0CF-B566-05BD-A2CC-EAB3BF22C513}"/>
              </a:ext>
            </a:extLst>
          </p:cNvPr>
          <p:cNvSpPr/>
          <p:nvPr/>
        </p:nvSpPr>
        <p:spPr>
          <a:xfrm>
            <a:off x="4537495" y="2622431"/>
            <a:ext cx="345056" cy="138885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Kombinationstegning: figur 12">
            <a:extLst>
              <a:ext uri="{FF2B5EF4-FFF2-40B4-BE49-F238E27FC236}">
                <a16:creationId xmlns:a16="http://schemas.microsoft.com/office/drawing/2014/main" id="{3D1E9ED4-B71D-0119-A7DD-BA6CC724D271}"/>
              </a:ext>
            </a:extLst>
          </p:cNvPr>
          <p:cNvSpPr/>
          <p:nvPr/>
        </p:nvSpPr>
        <p:spPr>
          <a:xfrm>
            <a:off x="4114800" y="2932981"/>
            <a:ext cx="440451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Kombinationstegning: figur 13">
            <a:extLst>
              <a:ext uri="{FF2B5EF4-FFF2-40B4-BE49-F238E27FC236}">
                <a16:creationId xmlns:a16="http://schemas.microsoft.com/office/drawing/2014/main" id="{AC13B53E-E66C-9657-586A-7B9D8BFC90A3}"/>
              </a:ext>
            </a:extLst>
          </p:cNvPr>
          <p:cNvSpPr/>
          <p:nvPr/>
        </p:nvSpPr>
        <p:spPr>
          <a:xfrm flipH="1">
            <a:off x="4865298" y="2932981"/>
            <a:ext cx="511330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5C8CE70E-C1D4-97EE-6BE2-7B12F85520A5}"/>
              </a:ext>
            </a:extLst>
          </p:cNvPr>
          <p:cNvSpPr/>
          <p:nvPr/>
        </p:nvSpPr>
        <p:spPr>
          <a:xfrm>
            <a:off x="5719314" y="2380891"/>
            <a:ext cx="327803" cy="32780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53BF5E2-94FF-A96F-43CC-C9844464F13C}"/>
              </a:ext>
            </a:extLst>
          </p:cNvPr>
          <p:cNvSpPr/>
          <p:nvPr/>
        </p:nvSpPr>
        <p:spPr>
          <a:xfrm>
            <a:off x="5719314" y="2622431"/>
            <a:ext cx="345056" cy="138885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Kombinationstegning: figur 16">
            <a:extLst>
              <a:ext uri="{FF2B5EF4-FFF2-40B4-BE49-F238E27FC236}">
                <a16:creationId xmlns:a16="http://schemas.microsoft.com/office/drawing/2014/main" id="{2D9E3A2B-71CA-431C-DA60-09A0AB6A2D48}"/>
              </a:ext>
            </a:extLst>
          </p:cNvPr>
          <p:cNvSpPr/>
          <p:nvPr/>
        </p:nvSpPr>
        <p:spPr>
          <a:xfrm>
            <a:off x="5296619" y="2932981"/>
            <a:ext cx="440451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Kombinationstegning: figur 17">
            <a:extLst>
              <a:ext uri="{FF2B5EF4-FFF2-40B4-BE49-F238E27FC236}">
                <a16:creationId xmlns:a16="http://schemas.microsoft.com/office/drawing/2014/main" id="{E673E691-94C4-8417-D309-80953F7B44D1}"/>
              </a:ext>
            </a:extLst>
          </p:cNvPr>
          <p:cNvSpPr/>
          <p:nvPr/>
        </p:nvSpPr>
        <p:spPr>
          <a:xfrm flipH="1">
            <a:off x="6047117" y="2932981"/>
            <a:ext cx="511330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DA6E08F0-195F-FC6F-5289-2FE0E4311FED}"/>
              </a:ext>
            </a:extLst>
          </p:cNvPr>
          <p:cNvSpPr txBox="1"/>
          <p:nvPr/>
        </p:nvSpPr>
        <p:spPr>
          <a:xfrm>
            <a:off x="1664897" y="2932981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21F34D7B-E6B6-0CF7-3A16-E1E6D3509A27}"/>
              </a:ext>
            </a:extLst>
          </p:cNvPr>
          <p:cNvSpPr txBox="1"/>
          <p:nvPr/>
        </p:nvSpPr>
        <p:spPr>
          <a:xfrm>
            <a:off x="2941608" y="2907103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065E536E-D1C1-A586-59F2-1BE73CEB4B53}"/>
              </a:ext>
            </a:extLst>
          </p:cNvPr>
          <p:cNvSpPr txBox="1"/>
          <p:nvPr/>
        </p:nvSpPr>
        <p:spPr>
          <a:xfrm>
            <a:off x="4123427" y="2907103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3F47B42E-B616-CA1A-EF71-450390B983AC}"/>
              </a:ext>
            </a:extLst>
          </p:cNvPr>
          <p:cNvSpPr txBox="1"/>
          <p:nvPr/>
        </p:nvSpPr>
        <p:spPr>
          <a:xfrm>
            <a:off x="5305247" y="2907103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3005367B-2153-0BD9-79B6-E67E7E540EAB}"/>
              </a:ext>
            </a:extLst>
          </p:cNvPr>
          <p:cNvSpPr txBox="1"/>
          <p:nvPr/>
        </p:nvSpPr>
        <p:spPr>
          <a:xfrm>
            <a:off x="2622934" y="2875003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EEA50516-4E19-A1C9-2A33-C2CBAB7E9696}"/>
              </a:ext>
            </a:extLst>
          </p:cNvPr>
          <p:cNvSpPr txBox="1"/>
          <p:nvPr/>
        </p:nvSpPr>
        <p:spPr>
          <a:xfrm>
            <a:off x="3751127" y="2875092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74CE376F-8417-32E6-32E3-B02E0067374A}"/>
              </a:ext>
            </a:extLst>
          </p:cNvPr>
          <p:cNvSpPr txBox="1"/>
          <p:nvPr/>
        </p:nvSpPr>
        <p:spPr>
          <a:xfrm>
            <a:off x="4940062" y="2859848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2008DA64-7DB9-AD20-05D5-FC3006D7BD7C}"/>
              </a:ext>
            </a:extLst>
          </p:cNvPr>
          <p:cNvSpPr txBox="1"/>
          <p:nvPr/>
        </p:nvSpPr>
        <p:spPr>
          <a:xfrm>
            <a:off x="6193262" y="2907103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59D6507C-7597-9166-EE7D-E5D0441F0E1E}"/>
              </a:ext>
            </a:extLst>
          </p:cNvPr>
          <p:cNvSpPr txBox="1"/>
          <p:nvPr/>
        </p:nvSpPr>
        <p:spPr>
          <a:xfrm>
            <a:off x="7453223" y="2708694"/>
            <a:ext cx="3174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Fra hånd til hånd</a:t>
            </a:r>
          </a:p>
          <a:p>
            <a:r>
              <a:rPr lang="da-DK" sz="2400" dirty="0"/>
              <a:t>Tid i sekunder</a:t>
            </a: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B0F7C722-FBDF-4769-55F8-4B615570DA3D}"/>
              </a:ext>
            </a:extLst>
          </p:cNvPr>
          <p:cNvSpPr/>
          <p:nvPr/>
        </p:nvSpPr>
        <p:spPr>
          <a:xfrm>
            <a:off x="2147977" y="4652177"/>
            <a:ext cx="327803" cy="32780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346DCB7D-0C07-3893-E5D2-B40770493997}"/>
              </a:ext>
            </a:extLst>
          </p:cNvPr>
          <p:cNvSpPr/>
          <p:nvPr/>
        </p:nvSpPr>
        <p:spPr>
          <a:xfrm>
            <a:off x="2147977" y="4893717"/>
            <a:ext cx="345056" cy="138885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3" name="Kombinationstegning: figur 32">
            <a:extLst>
              <a:ext uri="{FF2B5EF4-FFF2-40B4-BE49-F238E27FC236}">
                <a16:creationId xmlns:a16="http://schemas.microsoft.com/office/drawing/2014/main" id="{8FB76341-DB5A-6ED3-18F8-97F1ED69E1E6}"/>
              </a:ext>
            </a:extLst>
          </p:cNvPr>
          <p:cNvSpPr/>
          <p:nvPr/>
        </p:nvSpPr>
        <p:spPr>
          <a:xfrm>
            <a:off x="1725282" y="5204267"/>
            <a:ext cx="440451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43466FC3-C254-6237-76D6-90CC71FC285D}"/>
              </a:ext>
            </a:extLst>
          </p:cNvPr>
          <p:cNvSpPr txBox="1"/>
          <p:nvPr/>
        </p:nvSpPr>
        <p:spPr>
          <a:xfrm>
            <a:off x="1639017" y="5204267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032C095D-37B4-B3EC-5AB7-03FD2BB802FF}"/>
              </a:ext>
            </a:extLst>
          </p:cNvPr>
          <p:cNvSpPr/>
          <p:nvPr/>
        </p:nvSpPr>
        <p:spPr>
          <a:xfrm>
            <a:off x="2980931" y="4652177"/>
            <a:ext cx="327803" cy="32780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0D359A63-7E05-76D7-F133-95CF852E5D13}"/>
              </a:ext>
            </a:extLst>
          </p:cNvPr>
          <p:cNvSpPr/>
          <p:nvPr/>
        </p:nvSpPr>
        <p:spPr>
          <a:xfrm>
            <a:off x="2980931" y="4893717"/>
            <a:ext cx="345056" cy="138885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7" name="Kombinationstegning: figur 36">
            <a:extLst>
              <a:ext uri="{FF2B5EF4-FFF2-40B4-BE49-F238E27FC236}">
                <a16:creationId xmlns:a16="http://schemas.microsoft.com/office/drawing/2014/main" id="{8AC3FEB6-CB5F-20E6-A7B9-20E9C213D5EA}"/>
              </a:ext>
            </a:extLst>
          </p:cNvPr>
          <p:cNvSpPr/>
          <p:nvPr/>
        </p:nvSpPr>
        <p:spPr>
          <a:xfrm rot="19998681">
            <a:off x="2713762" y="5208927"/>
            <a:ext cx="440451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747433B2-EBFE-9D46-9AFA-BB1444817177}"/>
              </a:ext>
            </a:extLst>
          </p:cNvPr>
          <p:cNvSpPr txBox="1"/>
          <p:nvPr/>
        </p:nvSpPr>
        <p:spPr>
          <a:xfrm>
            <a:off x="2645687" y="5247309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81A2D1C8-A72C-9F97-5EB6-C60E80DE01C3}"/>
              </a:ext>
            </a:extLst>
          </p:cNvPr>
          <p:cNvSpPr/>
          <p:nvPr/>
        </p:nvSpPr>
        <p:spPr>
          <a:xfrm>
            <a:off x="3754005" y="4652177"/>
            <a:ext cx="327803" cy="32780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E9A241EF-E1F7-0460-83CB-07AA2FDCAAFF}"/>
              </a:ext>
            </a:extLst>
          </p:cNvPr>
          <p:cNvSpPr/>
          <p:nvPr/>
        </p:nvSpPr>
        <p:spPr>
          <a:xfrm>
            <a:off x="3754005" y="4893717"/>
            <a:ext cx="345056" cy="138885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4308A12E-494A-8547-C950-BBFCC4A6FD1C}"/>
              </a:ext>
            </a:extLst>
          </p:cNvPr>
          <p:cNvSpPr txBox="1"/>
          <p:nvPr/>
        </p:nvSpPr>
        <p:spPr>
          <a:xfrm>
            <a:off x="3418761" y="5247309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C3D80691-B707-DF42-0449-E92F55734F3B}"/>
              </a:ext>
            </a:extLst>
          </p:cNvPr>
          <p:cNvSpPr/>
          <p:nvPr/>
        </p:nvSpPr>
        <p:spPr>
          <a:xfrm>
            <a:off x="4595006" y="4637632"/>
            <a:ext cx="327803" cy="32780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C76BA44E-A058-D9BC-D7DD-BFEE884F6D20}"/>
              </a:ext>
            </a:extLst>
          </p:cNvPr>
          <p:cNvSpPr/>
          <p:nvPr/>
        </p:nvSpPr>
        <p:spPr>
          <a:xfrm>
            <a:off x="4595006" y="4879172"/>
            <a:ext cx="345056" cy="138885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2" name="Tekstfelt 51">
            <a:extLst>
              <a:ext uri="{FF2B5EF4-FFF2-40B4-BE49-F238E27FC236}">
                <a16:creationId xmlns:a16="http://schemas.microsoft.com/office/drawing/2014/main" id="{EB276183-1610-2E9C-BF13-EA9259176749}"/>
              </a:ext>
            </a:extLst>
          </p:cNvPr>
          <p:cNvSpPr txBox="1"/>
          <p:nvPr/>
        </p:nvSpPr>
        <p:spPr>
          <a:xfrm>
            <a:off x="4259762" y="5232764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</a:t>
            </a:r>
          </a:p>
        </p:txBody>
      </p:sp>
      <p:sp>
        <p:nvSpPr>
          <p:cNvPr id="53" name="Kombinationstegning: figur 52">
            <a:extLst>
              <a:ext uri="{FF2B5EF4-FFF2-40B4-BE49-F238E27FC236}">
                <a16:creationId xmlns:a16="http://schemas.microsoft.com/office/drawing/2014/main" id="{7045E17B-BB98-BB79-332F-3A153F423892}"/>
              </a:ext>
            </a:extLst>
          </p:cNvPr>
          <p:cNvSpPr/>
          <p:nvPr/>
        </p:nvSpPr>
        <p:spPr>
          <a:xfrm rot="19998681">
            <a:off x="3477387" y="5208928"/>
            <a:ext cx="440451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4" name="Kombinationstegning: figur 53">
            <a:extLst>
              <a:ext uri="{FF2B5EF4-FFF2-40B4-BE49-F238E27FC236}">
                <a16:creationId xmlns:a16="http://schemas.microsoft.com/office/drawing/2014/main" id="{68C751EE-231E-ACCA-A90C-807610DB7BD6}"/>
              </a:ext>
            </a:extLst>
          </p:cNvPr>
          <p:cNvSpPr/>
          <p:nvPr/>
        </p:nvSpPr>
        <p:spPr>
          <a:xfrm rot="19998681">
            <a:off x="4335025" y="5248798"/>
            <a:ext cx="440451" cy="592398"/>
          </a:xfrm>
          <a:custGeom>
            <a:avLst/>
            <a:gdLst>
              <a:gd name="connsiteX0" fmla="*/ 0 w 440451"/>
              <a:gd name="connsiteY0" fmla="*/ 465827 h 592398"/>
              <a:gd name="connsiteX1" fmla="*/ 17253 w 440451"/>
              <a:gd name="connsiteY1" fmla="*/ 577970 h 592398"/>
              <a:gd name="connsiteX2" fmla="*/ 86264 w 440451"/>
              <a:gd name="connsiteY2" fmla="*/ 526211 h 592398"/>
              <a:gd name="connsiteX3" fmla="*/ 60385 w 440451"/>
              <a:gd name="connsiteY3" fmla="*/ 474453 h 592398"/>
              <a:gd name="connsiteX4" fmla="*/ 25880 w 440451"/>
              <a:gd name="connsiteY4" fmla="*/ 465827 h 592398"/>
              <a:gd name="connsiteX5" fmla="*/ 51759 w 440451"/>
              <a:gd name="connsiteY5" fmla="*/ 457200 h 592398"/>
              <a:gd name="connsiteX6" fmla="*/ 138023 w 440451"/>
              <a:gd name="connsiteY6" fmla="*/ 362310 h 592398"/>
              <a:gd name="connsiteX7" fmla="*/ 224287 w 440451"/>
              <a:gd name="connsiteY7" fmla="*/ 293298 h 592398"/>
              <a:gd name="connsiteX8" fmla="*/ 267419 w 440451"/>
              <a:gd name="connsiteY8" fmla="*/ 250166 h 592398"/>
              <a:gd name="connsiteX9" fmla="*/ 327804 w 440451"/>
              <a:gd name="connsiteY9" fmla="*/ 215661 h 592398"/>
              <a:gd name="connsiteX10" fmla="*/ 396815 w 440451"/>
              <a:gd name="connsiteY10" fmla="*/ 120770 h 592398"/>
              <a:gd name="connsiteX11" fmla="*/ 405442 w 440451"/>
              <a:gd name="connsiteY11" fmla="*/ 77638 h 592398"/>
              <a:gd name="connsiteX12" fmla="*/ 431321 w 440451"/>
              <a:gd name="connsiteY12" fmla="*/ 60385 h 592398"/>
              <a:gd name="connsiteX13" fmla="*/ 439947 w 440451"/>
              <a:gd name="connsiteY13" fmla="*/ 0 h 59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0451" h="592398">
                <a:moveTo>
                  <a:pt x="0" y="465827"/>
                </a:moveTo>
                <a:cubicBezTo>
                  <a:pt x="5751" y="503208"/>
                  <a:pt x="-8048" y="549858"/>
                  <a:pt x="17253" y="577970"/>
                </a:cubicBezTo>
                <a:cubicBezTo>
                  <a:pt x="60252" y="625747"/>
                  <a:pt x="81403" y="540794"/>
                  <a:pt x="86264" y="526211"/>
                </a:cubicBezTo>
                <a:cubicBezTo>
                  <a:pt x="81343" y="511448"/>
                  <a:pt x="74719" y="484009"/>
                  <a:pt x="60385" y="474453"/>
                </a:cubicBezTo>
                <a:cubicBezTo>
                  <a:pt x="50520" y="467877"/>
                  <a:pt x="37382" y="468702"/>
                  <a:pt x="25880" y="465827"/>
                </a:cubicBezTo>
                <a:cubicBezTo>
                  <a:pt x="34506" y="462951"/>
                  <a:pt x="45329" y="463630"/>
                  <a:pt x="51759" y="457200"/>
                </a:cubicBezTo>
                <a:cubicBezTo>
                  <a:pt x="175715" y="333243"/>
                  <a:pt x="66775" y="409807"/>
                  <a:pt x="138023" y="362310"/>
                </a:cubicBezTo>
                <a:cubicBezTo>
                  <a:pt x="191645" y="290813"/>
                  <a:pt x="129114" y="364678"/>
                  <a:pt x="224287" y="293298"/>
                </a:cubicBezTo>
                <a:cubicBezTo>
                  <a:pt x="240553" y="281098"/>
                  <a:pt x="251369" y="262649"/>
                  <a:pt x="267419" y="250166"/>
                </a:cubicBezTo>
                <a:cubicBezTo>
                  <a:pt x="339038" y="194463"/>
                  <a:pt x="268781" y="267307"/>
                  <a:pt x="327804" y="215661"/>
                </a:cubicBezTo>
                <a:cubicBezTo>
                  <a:pt x="378266" y="171506"/>
                  <a:pt x="367828" y="178744"/>
                  <a:pt x="396815" y="120770"/>
                </a:cubicBezTo>
                <a:cubicBezTo>
                  <a:pt x="399691" y="106393"/>
                  <a:pt x="398168" y="90368"/>
                  <a:pt x="405442" y="77638"/>
                </a:cubicBezTo>
                <a:cubicBezTo>
                  <a:pt x="410586" y="68636"/>
                  <a:pt x="424844" y="68481"/>
                  <a:pt x="431321" y="60385"/>
                </a:cubicBezTo>
                <a:cubicBezTo>
                  <a:pt x="443584" y="45056"/>
                  <a:pt x="439947" y="16451"/>
                  <a:pt x="43994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8" name="Tekstfelt 57">
            <a:extLst>
              <a:ext uri="{FF2B5EF4-FFF2-40B4-BE49-F238E27FC236}">
                <a16:creationId xmlns:a16="http://schemas.microsoft.com/office/drawing/2014/main" id="{E2A9FD21-3642-B768-27E3-7DBD726B6004}"/>
              </a:ext>
            </a:extLst>
          </p:cNvPr>
          <p:cNvSpPr txBox="1"/>
          <p:nvPr/>
        </p:nvSpPr>
        <p:spPr>
          <a:xfrm>
            <a:off x="2430493" y="4877977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</a:t>
            </a:r>
          </a:p>
        </p:txBody>
      </p:sp>
      <p:sp>
        <p:nvSpPr>
          <p:cNvPr id="59" name="Kombinationstegning: figur 58">
            <a:extLst>
              <a:ext uri="{FF2B5EF4-FFF2-40B4-BE49-F238E27FC236}">
                <a16:creationId xmlns:a16="http://schemas.microsoft.com/office/drawing/2014/main" id="{A9282235-E132-EAC2-24EB-618C02D5BE6A}"/>
              </a:ext>
            </a:extLst>
          </p:cNvPr>
          <p:cNvSpPr/>
          <p:nvPr/>
        </p:nvSpPr>
        <p:spPr>
          <a:xfrm>
            <a:off x="2475781" y="5167223"/>
            <a:ext cx="578434" cy="69011"/>
          </a:xfrm>
          <a:custGeom>
            <a:avLst/>
            <a:gdLst>
              <a:gd name="connsiteX0" fmla="*/ 0 w 578434"/>
              <a:gd name="connsiteY0" fmla="*/ 43132 h 69011"/>
              <a:gd name="connsiteX1" fmla="*/ 198408 w 578434"/>
              <a:gd name="connsiteY1" fmla="*/ 34505 h 69011"/>
              <a:gd name="connsiteX2" fmla="*/ 258793 w 578434"/>
              <a:gd name="connsiteY2" fmla="*/ 25879 h 69011"/>
              <a:gd name="connsiteX3" fmla="*/ 284672 w 578434"/>
              <a:gd name="connsiteY3" fmla="*/ 8626 h 69011"/>
              <a:gd name="connsiteX4" fmla="*/ 552091 w 578434"/>
              <a:gd name="connsiteY4" fmla="*/ 0 h 69011"/>
              <a:gd name="connsiteX5" fmla="*/ 577970 w 578434"/>
              <a:gd name="connsiteY5" fmla="*/ 17252 h 69011"/>
              <a:gd name="connsiteX6" fmla="*/ 534838 w 578434"/>
              <a:gd name="connsiteY6" fmla="*/ 43132 h 69011"/>
              <a:gd name="connsiteX7" fmla="*/ 465827 w 578434"/>
              <a:gd name="connsiteY7" fmla="*/ 69011 h 69011"/>
              <a:gd name="connsiteX8" fmla="*/ 457200 w 578434"/>
              <a:gd name="connsiteY8" fmla="*/ 17252 h 6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8434" h="69011">
                <a:moveTo>
                  <a:pt x="0" y="43132"/>
                </a:moveTo>
                <a:cubicBezTo>
                  <a:pt x="66136" y="40256"/>
                  <a:pt x="132356" y="38908"/>
                  <a:pt x="198408" y="34505"/>
                </a:cubicBezTo>
                <a:cubicBezTo>
                  <a:pt x="218696" y="33152"/>
                  <a:pt x="239318" y="31722"/>
                  <a:pt x="258793" y="25879"/>
                </a:cubicBezTo>
                <a:cubicBezTo>
                  <a:pt x="268723" y="22900"/>
                  <a:pt x="274344" y="9537"/>
                  <a:pt x="284672" y="8626"/>
                </a:cubicBezTo>
                <a:cubicBezTo>
                  <a:pt x="373513" y="787"/>
                  <a:pt x="462951" y="2875"/>
                  <a:pt x="552091" y="0"/>
                </a:cubicBezTo>
                <a:cubicBezTo>
                  <a:pt x="560717" y="5751"/>
                  <a:pt x="581820" y="7626"/>
                  <a:pt x="577970" y="17252"/>
                </a:cubicBezTo>
                <a:cubicBezTo>
                  <a:pt x="571743" y="32820"/>
                  <a:pt x="549495" y="34989"/>
                  <a:pt x="534838" y="43132"/>
                </a:cubicBezTo>
                <a:cubicBezTo>
                  <a:pt x="497931" y="63636"/>
                  <a:pt x="505245" y="59157"/>
                  <a:pt x="465827" y="69011"/>
                </a:cubicBezTo>
                <a:cubicBezTo>
                  <a:pt x="443530" y="35566"/>
                  <a:pt x="445296" y="52968"/>
                  <a:pt x="457200" y="1725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0" name="Tekstfelt 59">
            <a:extLst>
              <a:ext uri="{FF2B5EF4-FFF2-40B4-BE49-F238E27FC236}">
                <a16:creationId xmlns:a16="http://schemas.microsoft.com/office/drawing/2014/main" id="{899AC24A-5CB8-CE9C-BC5E-4BC8BD69D5EC}"/>
              </a:ext>
            </a:extLst>
          </p:cNvPr>
          <p:cNvSpPr txBox="1"/>
          <p:nvPr/>
        </p:nvSpPr>
        <p:spPr>
          <a:xfrm>
            <a:off x="3247201" y="4795314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</a:t>
            </a:r>
          </a:p>
        </p:txBody>
      </p:sp>
      <p:sp>
        <p:nvSpPr>
          <p:cNvPr id="61" name="Kombinationstegning: figur 60">
            <a:extLst>
              <a:ext uri="{FF2B5EF4-FFF2-40B4-BE49-F238E27FC236}">
                <a16:creationId xmlns:a16="http://schemas.microsoft.com/office/drawing/2014/main" id="{EAC16480-06E5-2014-E8E6-DDAD2DF3DF74}"/>
              </a:ext>
            </a:extLst>
          </p:cNvPr>
          <p:cNvSpPr/>
          <p:nvPr/>
        </p:nvSpPr>
        <p:spPr>
          <a:xfrm>
            <a:off x="3292489" y="5084560"/>
            <a:ext cx="578434" cy="69011"/>
          </a:xfrm>
          <a:custGeom>
            <a:avLst/>
            <a:gdLst>
              <a:gd name="connsiteX0" fmla="*/ 0 w 578434"/>
              <a:gd name="connsiteY0" fmla="*/ 43132 h 69011"/>
              <a:gd name="connsiteX1" fmla="*/ 198408 w 578434"/>
              <a:gd name="connsiteY1" fmla="*/ 34505 h 69011"/>
              <a:gd name="connsiteX2" fmla="*/ 258793 w 578434"/>
              <a:gd name="connsiteY2" fmla="*/ 25879 h 69011"/>
              <a:gd name="connsiteX3" fmla="*/ 284672 w 578434"/>
              <a:gd name="connsiteY3" fmla="*/ 8626 h 69011"/>
              <a:gd name="connsiteX4" fmla="*/ 552091 w 578434"/>
              <a:gd name="connsiteY4" fmla="*/ 0 h 69011"/>
              <a:gd name="connsiteX5" fmla="*/ 577970 w 578434"/>
              <a:gd name="connsiteY5" fmla="*/ 17252 h 69011"/>
              <a:gd name="connsiteX6" fmla="*/ 534838 w 578434"/>
              <a:gd name="connsiteY6" fmla="*/ 43132 h 69011"/>
              <a:gd name="connsiteX7" fmla="*/ 465827 w 578434"/>
              <a:gd name="connsiteY7" fmla="*/ 69011 h 69011"/>
              <a:gd name="connsiteX8" fmla="*/ 457200 w 578434"/>
              <a:gd name="connsiteY8" fmla="*/ 17252 h 6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8434" h="69011">
                <a:moveTo>
                  <a:pt x="0" y="43132"/>
                </a:moveTo>
                <a:cubicBezTo>
                  <a:pt x="66136" y="40256"/>
                  <a:pt x="132356" y="38908"/>
                  <a:pt x="198408" y="34505"/>
                </a:cubicBezTo>
                <a:cubicBezTo>
                  <a:pt x="218696" y="33152"/>
                  <a:pt x="239318" y="31722"/>
                  <a:pt x="258793" y="25879"/>
                </a:cubicBezTo>
                <a:cubicBezTo>
                  <a:pt x="268723" y="22900"/>
                  <a:pt x="274344" y="9537"/>
                  <a:pt x="284672" y="8626"/>
                </a:cubicBezTo>
                <a:cubicBezTo>
                  <a:pt x="373513" y="787"/>
                  <a:pt x="462951" y="2875"/>
                  <a:pt x="552091" y="0"/>
                </a:cubicBezTo>
                <a:cubicBezTo>
                  <a:pt x="560717" y="5751"/>
                  <a:pt x="581820" y="7626"/>
                  <a:pt x="577970" y="17252"/>
                </a:cubicBezTo>
                <a:cubicBezTo>
                  <a:pt x="571743" y="32820"/>
                  <a:pt x="549495" y="34989"/>
                  <a:pt x="534838" y="43132"/>
                </a:cubicBezTo>
                <a:cubicBezTo>
                  <a:pt x="497931" y="63636"/>
                  <a:pt x="505245" y="59157"/>
                  <a:pt x="465827" y="69011"/>
                </a:cubicBezTo>
                <a:cubicBezTo>
                  <a:pt x="443530" y="35566"/>
                  <a:pt x="445296" y="52968"/>
                  <a:pt x="457200" y="1725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5A2CA916-08CF-4187-3EF5-B5C739AC7D35}"/>
              </a:ext>
            </a:extLst>
          </p:cNvPr>
          <p:cNvSpPr txBox="1"/>
          <p:nvPr/>
        </p:nvSpPr>
        <p:spPr>
          <a:xfrm>
            <a:off x="4039609" y="4826356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</a:t>
            </a:r>
          </a:p>
        </p:txBody>
      </p:sp>
      <p:sp>
        <p:nvSpPr>
          <p:cNvPr id="63" name="Kombinationstegning: figur 62">
            <a:extLst>
              <a:ext uri="{FF2B5EF4-FFF2-40B4-BE49-F238E27FC236}">
                <a16:creationId xmlns:a16="http://schemas.microsoft.com/office/drawing/2014/main" id="{E7BB835D-A0CC-5C0E-0495-EC508CCE6D2B}"/>
              </a:ext>
            </a:extLst>
          </p:cNvPr>
          <p:cNvSpPr/>
          <p:nvPr/>
        </p:nvSpPr>
        <p:spPr>
          <a:xfrm>
            <a:off x="4036302" y="5138082"/>
            <a:ext cx="627029" cy="46531"/>
          </a:xfrm>
          <a:custGeom>
            <a:avLst/>
            <a:gdLst>
              <a:gd name="connsiteX0" fmla="*/ 0 w 578434"/>
              <a:gd name="connsiteY0" fmla="*/ 43132 h 69011"/>
              <a:gd name="connsiteX1" fmla="*/ 198408 w 578434"/>
              <a:gd name="connsiteY1" fmla="*/ 34505 h 69011"/>
              <a:gd name="connsiteX2" fmla="*/ 258793 w 578434"/>
              <a:gd name="connsiteY2" fmla="*/ 25879 h 69011"/>
              <a:gd name="connsiteX3" fmla="*/ 284672 w 578434"/>
              <a:gd name="connsiteY3" fmla="*/ 8626 h 69011"/>
              <a:gd name="connsiteX4" fmla="*/ 552091 w 578434"/>
              <a:gd name="connsiteY4" fmla="*/ 0 h 69011"/>
              <a:gd name="connsiteX5" fmla="*/ 577970 w 578434"/>
              <a:gd name="connsiteY5" fmla="*/ 17252 h 69011"/>
              <a:gd name="connsiteX6" fmla="*/ 534838 w 578434"/>
              <a:gd name="connsiteY6" fmla="*/ 43132 h 69011"/>
              <a:gd name="connsiteX7" fmla="*/ 465827 w 578434"/>
              <a:gd name="connsiteY7" fmla="*/ 69011 h 69011"/>
              <a:gd name="connsiteX8" fmla="*/ 457200 w 578434"/>
              <a:gd name="connsiteY8" fmla="*/ 17252 h 6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8434" h="69011">
                <a:moveTo>
                  <a:pt x="0" y="43132"/>
                </a:moveTo>
                <a:cubicBezTo>
                  <a:pt x="66136" y="40256"/>
                  <a:pt x="132356" y="38908"/>
                  <a:pt x="198408" y="34505"/>
                </a:cubicBezTo>
                <a:cubicBezTo>
                  <a:pt x="218696" y="33152"/>
                  <a:pt x="239318" y="31722"/>
                  <a:pt x="258793" y="25879"/>
                </a:cubicBezTo>
                <a:cubicBezTo>
                  <a:pt x="268723" y="22900"/>
                  <a:pt x="274344" y="9537"/>
                  <a:pt x="284672" y="8626"/>
                </a:cubicBezTo>
                <a:cubicBezTo>
                  <a:pt x="373513" y="787"/>
                  <a:pt x="462951" y="2875"/>
                  <a:pt x="552091" y="0"/>
                </a:cubicBezTo>
                <a:cubicBezTo>
                  <a:pt x="560717" y="5751"/>
                  <a:pt x="581820" y="7626"/>
                  <a:pt x="577970" y="17252"/>
                </a:cubicBezTo>
                <a:cubicBezTo>
                  <a:pt x="571743" y="32820"/>
                  <a:pt x="549495" y="34989"/>
                  <a:pt x="534838" y="43132"/>
                </a:cubicBezTo>
                <a:cubicBezTo>
                  <a:pt x="497931" y="63636"/>
                  <a:pt x="505245" y="59157"/>
                  <a:pt x="465827" y="69011"/>
                </a:cubicBezTo>
                <a:cubicBezTo>
                  <a:pt x="443530" y="35566"/>
                  <a:pt x="445296" y="52968"/>
                  <a:pt x="457200" y="1725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7539306E-49EA-0733-1101-EF817ACCDF22}"/>
              </a:ext>
            </a:extLst>
          </p:cNvPr>
          <p:cNvSpPr txBox="1"/>
          <p:nvPr/>
        </p:nvSpPr>
        <p:spPr>
          <a:xfrm>
            <a:off x="4865298" y="4834935"/>
            <a:ext cx="28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</a:t>
            </a:r>
          </a:p>
        </p:txBody>
      </p:sp>
      <p:sp>
        <p:nvSpPr>
          <p:cNvPr id="65" name="Kombinationstegning: figur 64">
            <a:extLst>
              <a:ext uri="{FF2B5EF4-FFF2-40B4-BE49-F238E27FC236}">
                <a16:creationId xmlns:a16="http://schemas.microsoft.com/office/drawing/2014/main" id="{F177CAA3-4072-6210-CB0D-E624A8424944}"/>
              </a:ext>
            </a:extLst>
          </p:cNvPr>
          <p:cNvSpPr/>
          <p:nvPr/>
        </p:nvSpPr>
        <p:spPr>
          <a:xfrm>
            <a:off x="4910586" y="5124181"/>
            <a:ext cx="578434" cy="69011"/>
          </a:xfrm>
          <a:custGeom>
            <a:avLst/>
            <a:gdLst>
              <a:gd name="connsiteX0" fmla="*/ 0 w 578434"/>
              <a:gd name="connsiteY0" fmla="*/ 43132 h 69011"/>
              <a:gd name="connsiteX1" fmla="*/ 198408 w 578434"/>
              <a:gd name="connsiteY1" fmla="*/ 34505 h 69011"/>
              <a:gd name="connsiteX2" fmla="*/ 258793 w 578434"/>
              <a:gd name="connsiteY2" fmla="*/ 25879 h 69011"/>
              <a:gd name="connsiteX3" fmla="*/ 284672 w 578434"/>
              <a:gd name="connsiteY3" fmla="*/ 8626 h 69011"/>
              <a:gd name="connsiteX4" fmla="*/ 552091 w 578434"/>
              <a:gd name="connsiteY4" fmla="*/ 0 h 69011"/>
              <a:gd name="connsiteX5" fmla="*/ 577970 w 578434"/>
              <a:gd name="connsiteY5" fmla="*/ 17252 h 69011"/>
              <a:gd name="connsiteX6" fmla="*/ 534838 w 578434"/>
              <a:gd name="connsiteY6" fmla="*/ 43132 h 69011"/>
              <a:gd name="connsiteX7" fmla="*/ 465827 w 578434"/>
              <a:gd name="connsiteY7" fmla="*/ 69011 h 69011"/>
              <a:gd name="connsiteX8" fmla="*/ 457200 w 578434"/>
              <a:gd name="connsiteY8" fmla="*/ 17252 h 6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8434" h="69011">
                <a:moveTo>
                  <a:pt x="0" y="43132"/>
                </a:moveTo>
                <a:cubicBezTo>
                  <a:pt x="66136" y="40256"/>
                  <a:pt x="132356" y="38908"/>
                  <a:pt x="198408" y="34505"/>
                </a:cubicBezTo>
                <a:cubicBezTo>
                  <a:pt x="218696" y="33152"/>
                  <a:pt x="239318" y="31722"/>
                  <a:pt x="258793" y="25879"/>
                </a:cubicBezTo>
                <a:cubicBezTo>
                  <a:pt x="268723" y="22900"/>
                  <a:pt x="274344" y="9537"/>
                  <a:pt x="284672" y="8626"/>
                </a:cubicBezTo>
                <a:cubicBezTo>
                  <a:pt x="373513" y="787"/>
                  <a:pt x="462951" y="2875"/>
                  <a:pt x="552091" y="0"/>
                </a:cubicBezTo>
                <a:cubicBezTo>
                  <a:pt x="560717" y="5751"/>
                  <a:pt x="581820" y="7626"/>
                  <a:pt x="577970" y="17252"/>
                </a:cubicBezTo>
                <a:cubicBezTo>
                  <a:pt x="571743" y="32820"/>
                  <a:pt x="549495" y="34989"/>
                  <a:pt x="534838" y="43132"/>
                </a:cubicBezTo>
                <a:cubicBezTo>
                  <a:pt x="497931" y="63636"/>
                  <a:pt x="505245" y="59157"/>
                  <a:pt x="465827" y="69011"/>
                </a:cubicBezTo>
                <a:cubicBezTo>
                  <a:pt x="443530" y="35566"/>
                  <a:pt x="445296" y="52968"/>
                  <a:pt x="457200" y="1725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6" name="Tekstfelt 65">
            <a:extLst>
              <a:ext uri="{FF2B5EF4-FFF2-40B4-BE49-F238E27FC236}">
                <a16:creationId xmlns:a16="http://schemas.microsoft.com/office/drawing/2014/main" id="{6DCD2684-A3AD-5DE8-7CEF-87F23FC0D9A2}"/>
              </a:ext>
            </a:extLst>
          </p:cNvPr>
          <p:cNvSpPr txBox="1"/>
          <p:nvPr/>
        </p:nvSpPr>
        <p:spPr>
          <a:xfrm>
            <a:off x="7453223" y="4908411"/>
            <a:ext cx="3174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Fra hånd til skulder</a:t>
            </a:r>
          </a:p>
          <a:p>
            <a:r>
              <a:rPr lang="da-DK" sz="2400" dirty="0"/>
              <a:t>Tid i sekunder</a:t>
            </a:r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509B3C2B-A596-8DC1-B661-A21A678DA7E0}"/>
              </a:ext>
            </a:extLst>
          </p:cNvPr>
          <p:cNvSpPr txBox="1"/>
          <p:nvPr/>
        </p:nvSpPr>
        <p:spPr>
          <a:xfrm>
            <a:off x="527721" y="2582849"/>
            <a:ext cx="715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400" dirty="0"/>
              <a:t>A</a:t>
            </a:r>
          </a:p>
        </p:txBody>
      </p:sp>
      <p:sp>
        <p:nvSpPr>
          <p:cNvPr id="68" name="Tekstfelt 67">
            <a:extLst>
              <a:ext uri="{FF2B5EF4-FFF2-40B4-BE49-F238E27FC236}">
                <a16:creationId xmlns:a16="http://schemas.microsoft.com/office/drawing/2014/main" id="{D1F5FD80-FF9A-5469-6271-383D6CE2B632}"/>
              </a:ext>
            </a:extLst>
          </p:cNvPr>
          <p:cNvSpPr txBox="1"/>
          <p:nvPr/>
        </p:nvSpPr>
        <p:spPr>
          <a:xfrm>
            <a:off x="608414" y="4864708"/>
            <a:ext cx="715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4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364128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BAD701A8-AD7B-A4DC-FAC4-07BA362BA1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78" t="3321" r="28564" b="5610"/>
          <a:stretch/>
        </p:blipFill>
        <p:spPr bwMode="auto">
          <a:xfrm>
            <a:off x="1709896" y="185993"/>
            <a:ext cx="8772208" cy="64860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89039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A65FBF-5D48-0F34-4364-258CE92CC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længden (m) af venstre arm for hver elev</a:t>
            </a:r>
          </a:p>
        </p:txBody>
      </p:sp>
      <p:pic>
        <p:nvPicPr>
          <p:cNvPr id="1026" name="Picture 2" descr="How to measure Left Arm Length">
            <a:extLst>
              <a:ext uri="{FF2B5EF4-FFF2-40B4-BE49-F238E27FC236}">
                <a16:creationId xmlns:a16="http://schemas.microsoft.com/office/drawing/2014/main" id="{2FCA9B10-21AE-C638-3F86-0ACE0E9EF8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7" r="12940"/>
          <a:stretch/>
        </p:blipFill>
        <p:spPr bwMode="auto">
          <a:xfrm>
            <a:off x="6481102" y="1710646"/>
            <a:ext cx="5266944" cy="4723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8432A605-294E-E117-CBD5-AFD63E9BCE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954" y="1690688"/>
            <a:ext cx="5652046" cy="4743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89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AAC154-D3A2-CB1F-1234-2210CC355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 lang tid tager det at sende signalet gennem en gennemsnitsarm (s)?</a:t>
            </a:r>
          </a:p>
        </p:txBody>
      </p:sp>
      <p:cxnSp>
        <p:nvCxnSpPr>
          <p:cNvPr id="4" name="Lige forbindelse 3">
            <a:extLst>
              <a:ext uri="{FF2B5EF4-FFF2-40B4-BE49-F238E27FC236}">
                <a16:creationId xmlns:a16="http://schemas.microsoft.com/office/drawing/2014/main" id="{0C1E219C-9DFF-7AA7-AFBA-FB997C0F6691}"/>
              </a:ext>
            </a:extLst>
          </p:cNvPr>
          <p:cNvCxnSpPr/>
          <p:nvPr/>
        </p:nvCxnSpPr>
        <p:spPr>
          <a:xfrm>
            <a:off x="2734056" y="3913632"/>
            <a:ext cx="7251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kstfelt 4">
            <a:extLst>
              <a:ext uri="{FF2B5EF4-FFF2-40B4-BE49-F238E27FC236}">
                <a16:creationId xmlns:a16="http://schemas.microsoft.com/office/drawing/2014/main" id="{3ECBA7BF-0AC3-C03F-9342-25D6953B7479}"/>
              </a:ext>
            </a:extLst>
          </p:cNvPr>
          <p:cNvSpPr txBox="1"/>
          <p:nvPr/>
        </p:nvSpPr>
        <p:spPr>
          <a:xfrm>
            <a:off x="585216" y="3282696"/>
            <a:ext cx="1865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/>
              <a:t>Tid pr. arm (s) =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013948E-CCE9-3AAF-0000-973ABBB2CBEE}"/>
              </a:ext>
            </a:extLst>
          </p:cNvPr>
          <p:cNvSpPr txBox="1"/>
          <p:nvPr/>
        </p:nvSpPr>
        <p:spPr>
          <a:xfrm>
            <a:off x="2953512" y="3198167"/>
            <a:ext cx="70317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/>
              <a:t>Tid fra hånd til hånd (s) – tid fra hånd til skulder (s)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26F1932B-DD91-1414-4822-8F55ED487BF8}"/>
              </a:ext>
            </a:extLst>
          </p:cNvPr>
          <p:cNvSpPr txBox="1"/>
          <p:nvPr/>
        </p:nvSpPr>
        <p:spPr>
          <a:xfrm>
            <a:off x="5044440" y="4135996"/>
            <a:ext cx="25450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/>
              <a:t>Antal arme i alt</a:t>
            </a:r>
          </a:p>
        </p:txBody>
      </p:sp>
    </p:spTree>
    <p:extLst>
      <p:ext uri="{BB962C8B-B14F-4D97-AF65-F5344CB8AC3E}">
        <p14:creationId xmlns:p14="http://schemas.microsoft.com/office/powerpoint/2010/main" val="3169500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AAC154-D3A2-CB1F-1234-2210CC355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nerveledningshastigheden (m/s)?</a:t>
            </a:r>
          </a:p>
        </p:txBody>
      </p:sp>
      <p:cxnSp>
        <p:nvCxnSpPr>
          <p:cNvPr id="4" name="Lige forbindelse 3">
            <a:extLst>
              <a:ext uri="{FF2B5EF4-FFF2-40B4-BE49-F238E27FC236}">
                <a16:creationId xmlns:a16="http://schemas.microsoft.com/office/drawing/2014/main" id="{0C1E219C-9DFF-7AA7-AFBA-FB997C0F6691}"/>
              </a:ext>
            </a:extLst>
          </p:cNvPr>
          <p:cNvCxnSpPr/>
          <p:nvPr/>
        </p:nvCxnSpPr>
        <p:spPr>
          <a:xfrm>
            <a:off x="2734056" y="3913632"/>
            <a:ext cx="7251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kstfelt 4">
            <a:extLst>
              <a:ext uri="{FF2B5EF4-FFF2-40B4-BE49-F238E27FC236}">
                <a16:creationId xmlns:a16="http://schemas.microsoft.com/office/drawing/2014/main" id="{3ECBA7BF-0AC3-C03F-9342-25D6953B7479}"/>
              </a:ext>
            </a:extLst>
          </p:cNvPr>
          <p:cNvSpPr txBox="1"/>
          <p:nvPr/>
        </p:nvSpPr>
        <p:spPr>
          <a:xfrm>
            <a:off x="384048" y="3282696"/>
            <a:ext cx="2066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/>
              <a:t>Hastighed (m/s) =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013948E-CCE9-3AAF-0000-973ABBB2CBEE}"/>
              </a:ext>
            </a:extLst>
          </p:cNvPr>
          <p:cNvSpPr txBox="1"/>
          <p:nvPr/>
        </p:nvSpPr>
        <p:spPr>
          <a:xfrm>
            <a:off x="4178808" y="3198167"/>
            <a:ext cx="39593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/>
              <a:t>Længden af venstre arm (m)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26F1932B-DD91-1414-4822-8F55ED487BF8}"/>
              </a:ext>
            </a:extLst>
          </p:cNvPr>
          <p:cNvSpPr txBox="1"/>
          <p:nvPr/>
        </p:nvSpPr>
        <p:spPr>
          <a:xfrm>
            <a:off x="4742688" y="4167433"/>
            <a:ext cx="31668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/>
              <a:t>Tid for signal i arm (s)</a:t>
            </a:r>
          </a:p>
        </p:txBody>
      </p:sp>
    </p:spTree>
    <p:extLst>
      <p:ext uri="{BB962C8B-B14F-4D97-AF65-F5344CB8AC3E}">
        <p14:creationId xmlns:p14="http://schemas.microsoft.com/office/powerpoint/2010/main" val="2928290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142</Words>
  <Application>Microsoft Office PowerPoint</Application>
  <PresentationFormat>Widescreen</PresentationFormat>
  <Paragraphs>37</Paragraphs>
  <Slides>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Office-tema</vt:lpstr>
      <vt:lpstr>Nerveledningshastighed</vt:lpstr>
      <vt:lpstr>Vi måler den tid (s), det tager at sende signalet </vt:lpstr>
      <vt:lpstr>PowerPoint-præsentation</vt:lpstr>
      <vt:lpstr>Mål længden (m) af venstre arm for hver elev</vt:lpstr>
      <vt:lpstr>Hvor lang tid tager det at sende signalet gennem en gennemsnitsarm (s)?</vt:lpstr>
      <vt:lpstr>Hvad er nerveledningshastigheden (m/s)?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Charlotte Skov</dc:creator>
  <cp:lastModifiedBy>Charlotte Skov</cp:lastModifiedBy>
  <cp:revision>8</cp:revision>
  <dcterms:created xsi:type="dcterms:W3CDTF">2025-03-06T13:09:24Z</dcterms:created>
  <dcterms:modified xsi:type="dcterms:W3CDTF">2025-03-06T13:48:27Z</dcterms:modified>
</cp:coreProperties>
</file>