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57" r:id="rId5"/>
    <p:sldId id="273" r:id="rId6"/>
    <p:sldId id="272" r:id="rId7"/>
    <p:sldId id="261" r:id="rId8"/>
    <p:sldId id="25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1971" autoAdjust="0"/>
  </p:normalViewPr>
  <p:slideViewPr>
    <p:cSldViewPr snapToGrid="0">
      <p:cViewPr varScale="1">
        <p:scale>
          <a:sx n="68" d="100"/>
          <a:sy n="68" d="100"/>
        </p:scale>
        <p:origin x="66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B76DF-F8C5-4351-8778-2F7358E73C79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2755C-08C6-4215-BC73-1CFDEBF7A3F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713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ll_membran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Figuren er tyvstjålet fra: </a:t>
            </a:r>
          </a:p>
          <a:p>
            <a:r>
              <a:rPr lang="da-DK" dirty="0"/>
              <a:t>https://www.sciencefacts.net/sodium-potassium-pump.html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2755C-08C6-4215-BC73-1CFDEBF7A3F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26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Figur stjålet hæmningsløst fra denne hjemmeside:</a:t>
            </a:r>
          </a:p>
          <a:p>
            <a:r>
              <a:rPr lang="da-DK" dirty="0"/>
              <a:t>https://saylordotorg.github.io/text_the-basics-of-general-organic-and-biological-chemistry/s23-01-atp-the-universal-energy-curre.html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2755C-08C6-4215-BC73-1CFDEBF7A3F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648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2755C-08C6-4215-BC73-1CFDEBF7A3F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94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2755C-08C6-4215-BC73-1CFDEBF7A3F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1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Figur fra: https://en.wikipedia.org/wiki/Action_potential#/media/File:Action_potential.svg – by Chris73,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Approximate plot of a typical action potential shows its various phases as the action potential passes a point on a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Cell membrane"/>
              </a:rPr>
              <a:t>cell membrane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The membrane potential starts out at approximately −70 mV at time zero. A stimulus is applied at time = 1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which raises the membrane potential above −55 mV (the threshold potential). After the stimulus is applied, the membrane potential rapidly rises to a peak potential of +40 mV at time = 2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ms.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Just as quickly, the potential then drops and overshoots to −90 mV at time = 3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finally the resting potential of −70 mV is reestablished at time = 5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ms.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2755C-08C6-4215-BC73-1CFDEBF7A3F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9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E2BA4C-2D2D-0D96-A153-A5D4367DF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947862-4165-8C7E-7D90-B9EDB5963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49D5C8-B8AA-3E92-08D9-4511857F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0BD78FF-E91C-D6A3-B886-6DA918B0F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F7A453-9E8A-E9A8-3D8A-1F313D66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436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7446F-3175-2E53-31B4-60F50F37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F71258B-9F86-2862-82AA-F3D5E43A4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F21BF9-8793-2F91-2B9F-EFCCBD73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32F034-F25D-7B59-B961-2281BBB5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28DDD6-2FEB-3F97-0F59-59C0C207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71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BB00E54-72BD-6449-2024-C31EC2892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AB311D5-BD2D-E4E8-A222-27F7E572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46B911-F369-BAF1-6A4D-5B960909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9919B9-2BED-E093-86AB-21027D3E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F75F2C-AB46-7E66-63DB-6DA423C7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09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625F2-33A1-F05B-FE97-E4BFE2B5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AE479F-329D-659E-A289-D960E1A82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CD26AF-6FDF-5362-7C5B-BA695F7C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F896D61-B10E-20FF-856C-571763C5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402616-5158-1F24-8494-06942BCA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785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41A38-1B18-9911-93C9-D5E341613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E862044-1146-AEB8-0156-DC35BE2B7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193A72-28CD-2FE8-2A0D-2BE907C4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F0D563-8E2A-15A5-A435-EA772303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DE8B44-82B2-89A1-B244-DA1DE2F3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20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A56FA-DC19-25C3-A1D2-236FDBA1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DA0D65-8894-D985-F626-93BFCBA2D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81A387F-CD46-FEFB-02C8-23F614ECD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B4F3FF-A105-0EF4-028E-05FA4DE9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5CA2ED4-1201-78FE-D5EE-E4E8DD17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D2AA12E-759D-3E5B-AA30-726723D6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88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A4F56-1459-2669-4F96-38E8F758E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74D2D18-26DA-9A05-C972-57AB52EF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A477FB2-D39E-330F-2E1C-7C86D532D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ABFB831-CB37-1325-6AAA-E11DD3246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5D5EB5C-18DC-55C1-7B0F-132CBA72B4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217DEEA-BFC5-F73F-106A-A34485AC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4E947CE-E87F-5706-E1B6-C444EE5F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22B3C42-1609-0003-036C-B324515C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495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55D0E-E57C-0FC2-B68C-DEDE5629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D6F8269-73EE-C624-9F23-40229304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067210-ABE6-8F95-2B47-59589B78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AC70921-7BF1-C28C-B7A0-9A426F37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43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17BA9C9-65B8-D177-E1D1-95F2E02A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8ACB056-1414-9BD3-78FA-55098E4E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BF6EC7-8426-EF0D-0B7C-7611DFA9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0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B56D7-80ED-4ADF-2513-1457B239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501490-9CF9-1581-0BB9-DBEA907E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2952B7C-3A7C-63EB-7E35-D332514A5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5A7925-7DC5-F7BB-DAC5-EFF4538B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7291A81-E548-4C52-0872-9E871E1F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16B271-7AC2-2576-004F-9786FC9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60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18FE31-0EDE-7AA1-38FE-B8EE9069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B0F6575-385E-7E2C-EFC1-4FD116170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D690516-32FC-4D11-8D21-60D800DBD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8BD677-D2FE-4D01-A678-ACE21ADF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668078F-5008-B7EF-88CF-9A7EBAE3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07ECB3E-A6B9-F415-9D3B-676B9EE7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21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2BD31B-DDE5-10C3-58C4-174162B4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1832C83-EDF7-DD05-ED7F-FC52EA2DE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041804-B612-2E88-F21B-351EE5CE0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C9E61-A160-4E85-AD35-48F4986FCCFF}" type="datetimeFigureOut">
              <a:rPr lang="da-DK" smtClean="0"/>
              <a:t>10-03-2025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87BCFDC-B840-8082-64E8-7F05475E8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A9242D-399A-8617-BB12-34F1605F3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E90E4-FA48-4ABE-A549-DFD7393C3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123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rve cell (neuron), showing axon and dendrites">
            <a:extLst>
              <a:ext uri="{FF2B5EF4-FFF2-40B4-BE49-F238E27FC236}">
                <a16:creationId xmlns:a16="http://schemas.microsoft.com/office/drawing/2014/main" id="{AEA72916-E37D-D182-57F5-8D9B28F38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"/>
          <a:stretch/>
        </p:blipFill>
        <p:spPr bwMode="auto">
          <a:xfrm>
            <a:off x="-1" y="-1"/>
            <a:ext cx="60812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BE2117-7AC6-A2EF-2027-839EAE7DF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1259" y="479876"/>
            <a:ext cx="6081261" cy="3062221"/>
          </a:xfrm>
        </p:spPr>
        <p:txBody>
          <a:bodyPr>
            <a:normAutofit fontScale="90000"/>
          </a:bodyPr>
          <a:lstStyle/>
          <a:p>
            <a:r>
              <a:rPr lang="da-DK" dirty="0"/>
              <a:t>Elektrisk nerveledning</a:t>
            </a:r>
            <a:br>
              <a:rPr lang="da-DK" dirty="0"/>
            </a:br>
            <a:r>
              <a:rPr lang="da-DK" dirty="0"/>
              <a:t>Aktionspotentialet (AP)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2D31C43-F703-0868-FBFE-A1A18467D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1016" y="4377087"/>
            <a:ext cx="3541748" cy="1260910"/>
          </a:xfrm>
        </p:spPr>
        <p:txBody>
          <a:bodyPr>
            <a:normAutofit fontScale="92500"/>
          </a:bodyPr>
          <a:lstStyle/>
          <a:p>
            <a:r>
              <a:rPr lang="da-DK" dirty="0"/>
              <a:t>2y BI</a:t>
            </a:r>
          </a:p>
          <a:p>
            <a:r>
              <a:rPr lang="da-DK" dirty="0"/>
              <a:t>Lærergennemgang v/ Lotte</a:t>
            </a:r>
          </a:p>
          <a:p>
            <a:r>
              <a:rPr lang="da-DK" dirty="0"/>
              <a:t>Marts 2025</a:t>
            </a:r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id="{CD5CEF00-FB0A-3E86-1754-B8EEF8E72FD4}"/>
              </a:ext>
            </a:extLst>
          </p:cNvPr>
          <p:cNvSpPr>
            <a:spLocks noChangeAspect="1"/>
          </p:cNvSpPr>
          <p:nvPr/>
        </p:nvSpPr>
        <p:spPr>
          <a:xfrm>
            <a:off x="4421391" y="4551261"/>
            <a:ext cx="3319736" cy="1816156"/>
          </a:xfrm>
          <a:custGeom>
            <a:avLst/>
            <a:gdLst>
              <a:gd name="connsiteX0" fmla="*/ 0 w 3582364"/>
              <a:gd name="connsiteY0" fmla="*/ 2424896 h 2650603"/>
              <a:gd name="connsiteX1" fmla="*/ 544010 w 3582364"/>
              <a:gd name="connsiteY1" fmla="*/ 2436471 h 2650603"/>
              <a:gd name="connsiteX2" fmla="*/ 682906 w 3582364"/>
              <a:gd name="connsiteY2" fmla="*/ 2442258 h 2650603"/>
              <a:gd name="connsiteX3" fmla="*/ 752354 w 3582364"/>
              <a:gd name="connsiteY3" fmla="*/ 2430684 h 2650603"/>
              <a:gd name="connsiteX4" fmla="*/ 781291 w 3582364"/>
              <a:gd name="connsiteY4" fmla="*/ 2424896 h 2650603"/>
              <a:gd name="connsiteX5" fmla="*/ 792865 w 3582364"/>
              <a:gd name="connsiteY5" fmla="*/ 2407534 h 2650603"/>
              <a:gd name="connsiteX6" fmla="*/ 827589 w 3582364"/>
              <a:gd name="connsiteY6" fmla="*/ 2372810 h 2650603"/>
              <a:gd name="connsiteX7" fmla="*/ 839164 w 3582364"/>
              <a:gd name="connsiteY7" fmla="*/ 2291787 h 2650603"/>
              <a:gd name="connsiteX8" fmla="*/ 844951 w 3582364"/>
              <a:gd name="connsiteY8" fmla="*/ 2268638 h 2650603"/>
              <a:gd name="connsiteX9" fmla="*/ 856526 w 3582364"/>
              <a:gd name="connsiteY9" fmla="*/ 2251276 h 2650603"/>
              <a:gd name="connsiteX10" fmla="*/ 879675 w 3582364"/>
              <a:gd name="connsiteY10" fmla="*/ 2228127 h 2650603"/>
              <a:gd name="connsiteX11" fmla="*/ 902825 w 3582364"/>
              <a:gd name="connsiteY11" fmla="*/ 2170253 h 2650603"/>
              <a:gd name="connsiteX12" fmla="*/ 914400 w 3582364"/>
              <a:gd name="connsiteY12" fmla="*/ 2152891 h 2650603"/>
              <a:gd name="connsiteX13" fmla="*/ 925974 w 3582364"/>
              <a:gd name="connsiteY13" fmla="*/ 2118167 h 2650603"/>
              <a:gd name="connsiteX14" fmla="*/ 960698 w 3582364"/>
              <a:gd name="connsiteY14" fmla="*/ 2060294 h 2650603"/>
              <a:gd name="connsiteX15" fmla="*/ 978060 w 3582364"/>
              <a:gd name="connsiteY15" fmla="*/ 2042932 h 2650603"/>
              <a:gd name="connsiteX16" fmla="*/ 995422 w 3582364"/>
              <a:gd name="connsiteY16" fmla="*/ 1996633 h 2650603"/>
              <a:gd name="connsiteX17" fmla="*/ 1001210 w 3582364"/>
              <a:gd name="connsiteY17" fmla="*/ 1932972 h 2650603"/>
              <a:gd name="connsiteX18" fmla="*/ 1012784 w 3582364"/>
              <a:gd name="connsiteY18" fmla="*/ 1904036 h 2650603"/>
              <a:gd name="connsiteX19" fmla="*/ 1018572 w 3582364"/>
              <a:gd name="connsiteY19" fmla="*/ 1886674 h 2650603"/>
              <a:gd name="connsiteX20" fmla="*/ 1035934 w 3582364"/>
              <a:gd name="connsiteY20" fmla="*/ 1788289 h 2650603"/>
              <a:gd name="connsiteX21" fmla="*/ 1053296 w 3582364"/>
              <a:gd name="connsiteY21" fmla="*/ 1701479 h 2650603"/>
              <a:gd name="connsiteX22" fmla="*/ 1064870 w 3582364"/>
              <a:gd name="connsiteY22" fmla="*/ 1666755 h 2650603"/>
              <a:gd name="connsiteX23" fmla="*/ 1070658 w 3582364"/>
              <a:gd name="connsiteY23" fmla="*/ 1626243 h 2650603"/>
              <a:gd name="connsiteX24" fmla="*/ 1076445 w 3582364"/>
              <a:gd name="connsiteY24" fmla="*/ 1487347 h 2650603"/>
              <a:gd name="connsiteX25" fmla="*/ 1088020 w 3582364"/>
              <a:gd name="connsiteY25" fmla="*/ 1452623 h 2650603"/>
              <a:gd name="connsiteX26" fmla="*/ 1093807 w 3582364"/>
              <a:gd name="connsiteY26" fmla="*/ 1406324 h 2650603"/>
              <a:gd name="connsiteX27" fmla="*/ 1099594 w 3582364"/>
              <a:gd name="connsiteY27" fmla="*/ 1307939 h 2650603"/>
              <a:gd name="connsiteX28" fmla="*/ 1111169 w 3582364"/>
              <a:gd name="connsiteY28" fmla="*/ 1279003 h 2650603"/>
              <a:gd name="connsiteX29" fmla="*/ 1116956 w 3582364"/>
              <a:gd name="connsiteY29" fmla="*/ 1261641 h 2650603"/>
              <a:gd name="connsiteX30" fmla="*/ 1134318 w 3582364"/>
              <a:gd name="connsiteY30" fmla="*/ 1151681 h 2650603"/>
              <a:gd name="connsiteX31" fmla="*/ 1140106 w 3582364"/>
              <a:gd name="connsiteY31" fmla="*/ 1128532 h 2650603"/>
              <a:gd name="connsiteX32" fmla="*/ 1151681 w 3582364"/>
              <a:gd name="connsiteY32" fmla="*/ 1105382 h 2650603"/>
              <a:gd name="connsiteX33" fmla="*/ 1157468 w 3582364"/>
              <a:gd name="connsiteY33" fmla="*/ 1082233 h 2650603"/>
              <a:gd name="connsiteX34" fmla="*/ 1163255 w 3582364"/>
              <a:gd name="connsiteY34" fmla="*/ 1064871 h 2650603"/>
              <a:gd name="connsiteX35" fmla="*/ 1169043 w 3582364"/>
              <a:gd name="connsiteY35" fmla="*/ 1035934 h 2650603"/>
              <a:gd name="connsiteX36" fmla="*/ 1174830 w 3582364"/>
              <a:gd name="connsiteY36" fmla="*/ 943337 h 2650603"/>
              <a:gd name="connsiteX37" fmla="*/ 1180617 w 3582364"/>
              <a:gd name="connsiteY37" fmla="*/ 902825 h 2650603"/>
              <a:gd name="connsiteX38" fmla="*/ 1186405 w 3582364"/>
              <a:gd name="connsiteY38" fmla="*/ 787079 h 2650603"/>
              <a:gd name="connsiteX39" fmla="*/ 1192192 w 3582364"/>
              <a:gd name="connsiteY39" fmla="*/ 746567 h 2650603"/>
              <a:gd name="connsiteX40" fmla="*/ 1203767 w 3582364"/>
              <a:gd name="connsiteY40" fmla="*/ 659757 h 2650603"/>
              <a:gd name="connsiteX41" fmla="*/ 1209554 w 3582364"/>
              <a:gd name="connsiteY41" fmla="*/ 596096 h 2650603"/>
              <a:gd name="connsiteX42" fmla="*/ 1215341 w 3582364"/>
              <a:gd name="connsiteY42" fmla="*/ 567160 h 2650603"/>
              <a:gd name="connsiteX43" fmla="*/ 1232703 w 3582364"/>
              <a:gd name="connsiteY43" fmla="*/ 549798 h 2650603"/>
              <a:gd name="connsiteX44" fmla="*/ 1238491 w 3582364"/>
              <a:gd name="connsiteY44" fmla="*/ 520861 h 2650603"/>
              <a:gd name="connsiteX45" fmla="*/ 1244278 w 3582364"/>
              <a:gd name="connsiteY45" fmla="*/ 503499 h 2650603"/>
              <a:gd name="connsiteX46" fmla="*/ 1250065 w 3582364"/>
              <a:gd name="connsiteY46" fmla="*/ 474562 h 2650603"/>
              <a:gd name="connsiteX47" fmla="*/ 1261640 w 3582364"/>
              <a:gd name="connsiteY47" fmla="*/ 277793 h 2650603"/>
              <a:gd name="connsiteX48" fmla="*/ 1273215 w 3582364"/>
              <a:gd name="connsiteY48" fmla="*/ 219919 h 2650603"/>
              <a:gd name="connsiteX49" fmla="*/ 1279002 w 3582364"/>
              <a:gd name="connsiteY49" fmla="*/ 202557 h 2650603"/>
              <a:gd name="connsiteX50" fmla="*/ 1296364 w 3582364"/>
              <a:gd name="connsiteY50" fmla="*/ 185195 h 2650603"/>
              <a:gd name="connsiteX51" fmla="*/ 1302151 w 3582364"/>
              <a:gd name="connsiteY51" fmla="*/ 156258 h 2650603"/>
              <a:gd name="connsiteX52" fmla="*/ 1307939 w 3582364"/>
              <a:gd name="connsiteY52" fmla="*/ 63661 h 2650603"/>
              <a:gd name="connsiteX53" fmla="*/ 1319513 w 3582364"/>
              <a:gd name="connsiteY53" fmla="*/ 34724 h 2650603"/>
              <a:gd name="connsiteX54" fmla="*/ 1325301 w 3582364"/>
              <a:gd name="connsiteY54" fmla="*/ 11575 h 2650603"/>
              <a:gd name="connsiteX55" fmla="*/ 1360025 w 3582364"/>
              <a:gd name="connsiteY55" fmla="*/ 0 h 2650603"/>
              <a:gd name="connsiteX56" fmla="*/ 1365812 w 3582364"/>
              <a:gd name="connsiteY56" fmla="*/ 40512 h 2650603"/>
              <a:gd name="connsiteX57" fmla="*/ 1388962 w 3582364"/>
              <a:gd name="connsiteY57" fmla="*/ 115747 h 2650603"/>
              <a:gd name="connsiteX58" fmla="*/ 1406324 w 3582364"/>
              <a:gd name="connsiteY58" fmla="*/ 208344 h 2650603"/>
              <a:gd name="connsiteX59" fmla="*/ 1412111 w 3582364"/>
              <a:gd name="connsiteY59" fmla="*/ 237281 h 2650603"/>
              <a:gd name="connsiteX60" fmla="*/ 1423686 w 3582364"/>
              <a:gd name="connsiteY60" fmla="*/ 272005 h 2650603"/>
              <a:gd name="connsiteX61" fmla="*/ 1429473 w 3582364"/>
              <a:gd name="connsiteY61" fmla="*/ 300942 h 2650603"/>
              <a:gd name="connsiteX62" fmla="*/ 1435260 w 3582364"/>
              <a:gd name="connsiteY62" fmla="*/ 347241 h 2650603"/>
              <a:gd name="connsiteX63" fmla="*/ 1441048 w 3582364"/>
              <a:gd name="connsiteY63" fmla="*/ 381965 h 2650603"/>
              <a:gd name="connsiteX64" fmla="*/ 1446835 w 3582364"/>
              <a:gd name="connsiteY64" fmla="*/ 457200 h 2650603"/>
              <a:gd name="connsiteX65" fmla="*/ 1458410 w 3582364"/>
              <a:gd name="connsiteY65" fmla="*/ 486137 h 2650603"/>
              <a:gd name="connsiteX66" fmla="*/ 1464197 w 3582364"/>
              <a:gd name="connsiteY66" fmla="*/ 520861 h 2650603"/>
              <a:gd name="connsiteX67" fmla="*/ 1475772 w 3582364"/>
              <a:gd name="connsiteY67" fmla="*/ 653970 h 2650603"/>
              <a:gd name="connsiteX68" fmla="*/ 1481559 w 3582364"/>
              <a:gd name="connsiteY68" fmla="*/ 856527 h 2650603"/>
              <a:gd name="connsiteX69" fmla="*/ 1498921 w 3582364"/>
              <a:gd name="connsiteY69" fmla="*/ 949124 h 2650603"/>
              <a:gd name="connsiteX70" fmla="*/ 1504708 w 3582364"/>
              <a:gd name="connsiteY70" fmla="*/ 1116957 h 2650603"/>
              <a:gd name="connsiteX71" fmla="*/ 1510496 w 3582364"/>
              <a:gd name="connsiteY71" fmla="*/ 1151681 h 2650603"/>
              <a:gd name="connsiteX72" fmla="*/ 1516283 w 3582364"/>
              <a:gd name="connsiteY72" fmla="*/ 1238491 h 2650603"/>
              <a:gd name="connsiteX73" fmla="*/ 1533645 w 3582364"/>
              <a:gd name="connsiteY73" fmla="*/ 1313727 h 2650603"/>
              <a:gd name="connsiteX74" fmla="*/ 1539432 w 3582364"/>
              <a:gd name="connsiteY74" fmla="*/ 1388962 h 2650603"/>
              <a:gd name="connsiteX75" fmla="*/ 1545220 w 3582364"/>
              <a:gd name="connsiteY75" fmla="*/ 1591519 h 2650603"/>
              <a:gd name="connsiteX76" fmla="*/ 1551007 w 3582364"/>
              <a:gd name="connsiteY76" fmla="*/ 1620456 h 2650603"/>
              <a:gd name="connsiteX77" fmla="*/ 1556794 w 3582364"/>
              <a:gd name="connsiteY77" fmla="*/ 1666755 h 2650603"/>
              <a:gd name="connsiteX78" fmla="*/ 1562582 w 3582364"/>
              <a:gd name="connsiteY78" fmla="*/ 1724628 h 2650603"/>
              <a:gd name="connsiteX79" fmla="*/ 1568369 w 3582364"/>
              <a:gd name="connsiteY79" fmla="*/ 1747777 h 2650603"/>
              <a:gd name="connsiteX80" fmla="*/ 1574156 w 3582364"/>
              <a:gd name="connsiteY80" fmla="*/ 1782501 h 2650603"/>
              <a:gd name="connsiteX81" fmla="*/ 1579944 w 3582364"/>
              <a:gd name="connsiteY81" fmla="*/ 1799863 h 2650603"/>
              <a:gd name="connsiteX82" fmla="*/ 1597306 w 3582364"/>
              <a:gd name="connsiteY82" fmla="*/ 1851950 h 2650603"/>
              <a:gd name="connsiteX83" fmla="*/ 1603093 w 3582364"/>
              <a:gd name="connsiteY83" fmla="*/ 1892461 h 2650603"/>
              <a:gd name="connsiteX84" fmla="*/ 1608881 w 3582364"/>
              <a:gd name="connsiteY84" fmla="*/ 1927185 h 2650603"/>
              <a:gd name="connsiteX85" fmla="*/ 1614668 w 3582364"/>
              <a:gd name="connsiteY85" fmla="*/ 2222339 h 2650603"/>
              <a:gd name="connsiteX86" fmla="*/ 1626243 w 3582364"/>
              <a:gd name="connsiteY86" fmla="*/ 2303362 h 2650603"/>
              <a:gd name="connsiteX87" fmla="*/ 1637817 w 3582364"/>
              <a:gd name="connsiteY87" fmla="*/ 2390172 h 2650603"/>
              <a:gd name="connsiteX88" fmla="*/ 1649392 w 3582364"/>
              <a:gd name="connsiteY88" fmla="*/ 2413322 h 2650603"/>
              <a:gd name="connsiteX89" fmla="*/ 1660967 w 3582364"/>
              <a:gd name="connsiteY89" fmla="*/ 2448046 h 2650603"/>
              <a:gd name="connsiteX90" fmla="*/ 1666754 w 3582364"/>
              <a:gd name="connsiteY90" fmla="*/ 2471195 h 2650603"/>
              <a:gd name="connsiteX91" fmla="*/ 1684116 w 3582364"/>
              <a:gd name="connsiteY91" fmla="*/ 2494344 h 2650603"/>
              <a:gd name="connsiteX92" fmla="*/ 1707265 w 3582364"/>
              <a:gd name="connsiteY92" fmla="*/ 2534856 h 2650603"/>
              <a:gd name="connsiteX93" fmla="*/ 1713053 w 3582364"/>
              <a:gd name="connsiteY93" fmla="*/ 2552218 h 2650603"/>
              <a:gd name="connsiteX94" fmla="*/ 1730415 w 3582364"/>
              <a:gd name="connsiteY94" fmla="*/ 2575367 h 2650603"/>
              <a:gd name="connsiteX95" fmla="*/ 1741989 w 3582364"/>
              <a:gd name="connsiteY95" fmla="*/ 2598517 h 2650603"/>
              <a:gd name="connsiteX96" fmla="*/ 1747777 w 3582364"/>
              <a:gd name="connsiteY96" fmla="*/ 2621666 h 2650603"/>
              <a:gd name="connsiteX97" fmla="*/ 1770926 w 3582364"/>
              <a:gd name="connsiteY97" fmla="*/ 2627453 h 2650603"/>
              <a:gd name="connsiteX98" fmla="*/ 1788288 w 3582364"/>
              <a:gd name="connsiteY98" fmla="*/ 2633241 h 2650603"/>
              <a:gd name="connsiteX99" fmla="*/ 1811437 w 3582364"/>
              <a:gd name="connsiteY99" fmla="*/ 2644815 h 2650603"/>
              <a:gd name="connsiteX100" fmla="*/ 1840374 w 3582364"/>
              <a:gd name="connsiteY100" fmla="*/ 2650603 h 2650603"/>
              <a:gd name="connsiteX101" fmla="*/ 2071868 w 3582364"/>
              <a:gd name="connsiteY101" fmla="*/ 2644815 h 2650603"/>
              <a:gd name="connsiteX102" fmla="*/ 2118167 w 3582364"/>
              <a:gd name="connsiteY102" fmla="*/ 2615879 h 2650603"/>
              <a:gd name="connsiteX103" fmla="*/ 2147103 w 3582364"/>
              <a:gd name="connsiteY103" fmla="*/ 2610091 h 2650603"/>
              <a:gd name="connsiteX104" fmla="*/ 2170253 w 3582364"/>
              <a:gd name="connsiteY104" fmla="*/ 2598517 h 2650603"/>
              <a:gd name="connsiteX105" fmla="*/ 2199189 w 3582364"/>
              <a:gd name="connsiteY105" fmla="*/ 2592729 h 2650603"/>
              <a:gd name="connsiteX106" fmla="*/ 2355448 w 3582364"/>
              <a:gd name="connsiteY106" fmla="*/ 2586942 h 2650603"/>
              <a:gd name="connsiteX107" fmla="*/ 2430683 w 3582364"/>
              <a:gd name="connsiteY107" fmla="*/ 2575367 h 2650603"/>
              <a:gd name="connsiteX108" fmla="*/ 2448045 w 3582364"/>
              <a:gd name="connsiteY108" fmla="*/ 2563793 h 2650603"/>
              <a:gd name="connsiteX109" fmla="*/ 2482769 w 3582364"/>
              <a:gd name="connsiteY109" fmla="*/ 2558005 h 2650603"/>
              <a:gd name="connsiteX110" fmla="*/ 2586941 w 3582364"/>
              <a:gd name="connsiteY110" fmla="*/ 2546431 h 2650603"/>
              <a:gd name="connsiteX111" fmla="*/ 2644815 w 3582364"/>
              <a:gd name="connsiteY111" fmla="*/ 2529068 h 2650603"/>
              <a:gd name="connsiteX112" fmla="*/ 2662177 w 3582364"/>
              <a:gd name="connsiteY112" fmla="*/ 2517494 h 2650603"/>
              <a:gd name="connsiteX113" fmla="*/ 2696901 w 3582364"/>
              <a:gd name="connsiteY113" fmla="*/ 2511706 h 2650603"/>
              <a:gd name="connsiteX114" fmla="*/ 2760562 w 3582364"/>
              <a:gd name="connsiteY114" fmla="*/ 2488557 h 2650603"/>
              <a:gd name="connsiteX115" fmla="*/ 2789498 w 3582364"/>
              <a:gd name="connsiteY115" fmla="*/ 2476982 h 2650603"/>
              <a:gd name="connsiteX116" fmla="*/ 2887883 w 3582364"/>
              <a:gd name="connsiteY116" fmla="*/ 2465408 h 2650603"/>
              <a:gd name="connsiteX117" fmla="*/ 2916820 w 3582364"/>
              <a:gd name="connsiteY117" fmla="*/ 2459620 h 2650603"/>
              <a:gd name="connsiteX118" fmla="*/ 2957331 w 3582364"/>
              <a:gd name="connsiteY118" fmla="*/ 2453833 h 2650603"/>
              <a:gd name="connsiteX119" fmla="*/ 2997843 w 3582364"/>
              <a:gd name="connsiteY119" fmla="*/ 2442258 h 2650603"/>
              <a:gd name="connsiteX120" fmla="*/ 3582364 w 3582364"/>
              <a:gd name="connsiteY120" fmla="*/ 2436471 h 265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582364" h="2650603">
                <a:moveTo>
                  <a:pt x="0" y="2424896"/>
                </a:moveTo>
                <a:lnTo>
                  <a:pt x="544010" y="2436471"/>
                </a:lnTo>
                <a:lnTo>
                  <a:pt x="682906" y="2442258"/>
                </a:lnTo>
                <a:lnTo>
                  <a:pt x="752354" y="2430684"/>
                </a:lnTo>
                <a:cubicBezTo>
                  <a:pt x="762041" y="2428975"/>
                  <a:pt x="772750" y="2429777"/>
                  <a:pt x="781291" y="2424896"/>
                </a:cubicBezTo>
                <a:cubicBezTo>
                  <a:pt x="787330" y="2421445"/>
                  <a:pt x="788822" y="2413194"/>
                  <a:pt x="792865" y="2407534"/>
                </a:cubicBezTo>
                <a:cubicBezTo>
                  <a:pt x="812441" y="2380127"/>
                  <a:pt x="803614" y="2388794"/>
                  <a:pt x="827589" y="2372810"/>
                </a:cubicBezTo>
                <a:cubicBezTo>
                  <a:pt x="836846" y="2270999"/>
                  <a:pt x="825805" y="2338548"/>
                  <a:pt x="839164" y="2291787"/>
                </a:cubicBezTo>
                <a:cubicBezTo>
                  <a:pt x="841349" y="2284139"/>
                  <a:pt x="841818" y="2275949"/>
                  <a:pt x="844951" y="2268638"/>
                </a:cubicBezTo>
                <a:cubicBezTo>
                  <a:pt x="847691" y="2262245"/>
                  <a:pt x="852668" y="2257063"/>
                  <a:pt x="856526" y="2251276"/>
                </a:cubicBezTo>
                <a:cubicBezTo>
                  <a:pt x="871958" y="2204977"/>
                  <a:pt x="848810" y="2258992"/>
                  <a:pt x="879675" y="2228127"/>
                </a:cubicBezTo>
                <a:cubicBezTo>
                  <a:pt x="892985" y="2214817"/>
                  <a:pt x="893784" y="2183814"/>
                  <a:pt x="902825" y="2170253"/>
                </a:cubicBezTo>
                <a:lnTo>
                  <a:pt x="914400" y="2152891"/>
                </a:lnTo>
                <a:cubicBezTo>
                  <a:pt x="918258" y="2141316"/>
                  <a:pt x="920517" y="2129080"/>
                  <a:pt x="925974" y="2118167"/>
                </a:cubicBezTo>
                <a:cubicBezTo>
                  <a:pt x="935107" y="2099901"/>
                  <a:pt x="946733" y="2074259"/>
                  <a:pt x="960698" y="2060294"/>
                </a:cubicBezTo>
                <a:lnTo>
                  <a:pt x="978060" y="2042932"/>
                </a:lnTo>
                <a:cubicBezTo>
                  <a:pt x="978169" y="2042660"/>
                  <a:pt x="994414" y="2003692"/>
                  <a:pt x="995422" y="1996633"/>
                </a:cubicBezTo>
                <a:cubicBezTo>
                  <a:pt x="998435" y="1975539"/>
                  <a:pt x="997283" y="1953915"/>
                  <a:pt x="1001210" y="1932972"/>
                </a:cubicBezTo>
                <a:cubicBezTo>
                  <a:pt x="1003124" y="1922762"/>
                  <a:pt x="1009136" y="1913763"/>
                  <a:pt x="1012784" y="1904036"/>
                </a:cubicBezTo>
                <a:cubicBezTo>
                  <a:pt x="1014926" y="1898324"/>
                  <a:pt x="1017200" y="1892618"/>
                  <a:pt x="1018572" y="1886674"/>
                </a:cubicBezTo>
                <a:cubicBezTo>
                  <a:pt x="1026855" y="1850779"/>
                  <a:pt x="1031500" y="1823762"/>
                  <a:pt x="1035934" y="1788289"/>
                </a:cubicBezTo>
                <a:cubicBezTo>
                  <a:pt x="1044497" y="1719788"/>
                  <a:pt x="1035199" y="1755771"/>
                  <a:pt x="1053296" y="1701479"/>
                </a:cubicBezTo>
                <a:lnTo>
                  <a:pt x="1064870" y="1666755"/>
                </a:lnTo>
                <a:cubicBezTo>
                  <a:pt x="1066799" y="1653251"/>
                  <a:pt x="1069780" y="1639856"/>
                  <a:pt x="1070658" y="1626243"/>
                </a:cubicBezTo>
                <a:cubicBezTo>
                  <a:pt x="1073641" y="1580000"/>
                  <a:pt x="1071834" y="1533456"/>
                  <a:pt x="1076445" y="1487347"/>
                </a:cubicBezTo>
                <a:cubicBezTo>
                  <a:pt x="1077659" y="1475207"/>
                  <a:pt x="1084162" y="1464198"/>
                  <a:pt x="1088020" y="1452623"/>
                </a:cubicBezTo>
                <a:cubicBezTo>
                  <a:pt x="1089949" y="1437190"/>
                  <a:pt x="1092567" y="1421828"/>
                  <a:pt x="1093807" y="1406324"/>
                </a:cubicBezTo>
                <a:cubicBezTo>
                  <a:pt x="1096427" y="1373577"/>
                  <a:pt x="1095155" y="1340489"/>
                  <a:pt x="1099594" y="1307939"/>
                </a:cubicBezTo>
                <a:cubicBezTo>
                  <a:pt x="1100998" y="1297646"/>
                  <a:pt x="1107521" y="1288730"/>
                  <a:pt x="1111169" y="1279003"/>
                </a:cubicBezTo>
                <a:cubicBezTo>
                  <a:pt x="1113311" y="1273291"/>
                  <a:pt x="1115027" y="1267428"/>
                  <a:pt x="1116956" y="1261641"/>
                </a:cubicBezTo>
                <a:cubicBezTo>
                  <a:pt x="1123738" y="1214165"/>
                  <a:pt x="1125411" y="1191764"/>
                  <a:pt x="1134318" y="1151681"/>
                </a:cubicBezTo>
                <a:cubicBezTo>
                  <a:pt x="1136043" y="1143917"/>
                  <a:pt x="1137313" y="1135979"/>
                  <a:pt x="1140106" y="1128532"/>
                </a:cubicBezTo>
                <a:cubicBezTo>
                  <a:pt x="1143135" y="1120454"/>
                  <a:pt x="1147823" y="1113099"/>
                  <a:pt x="1151681" y="1105382"/>
                </a:cubicBezTo>
                <a:cubicBezTo>
                  <a:pt x="1153610" y="1097666"/>
                  <a:pt x="1155283" y="1089881"/>
                  <a:pt x="1157468" y="1082233"/>
                </a:cubicBezTo>
                <a:cubicBezTo>
                  <a:pt x="1159144" y="1076367"/>
                  <a:pt x="1161775" y="1070789"/>
                  <a:pt x="1163255" y="1064871"/>
                </a:cubicBezTo>
                <a:cubicBezTo>
                  <a:pt x="1165641" y="1055328"/>
                  <a:pt x="1167114" y="1045580"/>
                  <a:pt x="1169043" y="1035934"/>
                </a:cubicBezTo>
                <a:cubicBezTo>
                  <a:pt x="1170972" y="1005068"/>
                  <a:pt x="1172151" y="974147"/>
                  <a:pt x="1174830" y="943337"/>
                </a:cubicBezTo>
                <a:cubicBezTo>
                  <a:pt x="1176012" y="929747"/>
                  <a:pt x="1179609" y="916429"/>
                  <a:pt x="1180617" y="902825"/>
                </a:cubicBezTo>
                <a:cubicBezTo>
                  <a:pt x="1183471" y="864300"/>
                  <a:pt x="1183551" y="825604"/>
                  <a:pt x="1186405" y="787079"/>
                </a:cubicBezTo>
                <a:cubicBezTo>
                  <a:pt x="1187413" y="773475"/>
                  <a:pt x="1190598" y="760115"/>
                  <a:pt x="1192192" y="746567"/>
                </a:cubicBezTo>
                <a:cubicBezTo>
                  <a:pt x="1201856" y="664414"/>
                  <a:pt x="1192706" y="715058"/>
                  <a:pt x="1203767" y="659757"/>
                </a:cubicBezTo>
                <a:cubicBezTo>
                  <a:pt x="1205696" y="638537"/>
                  <a:pt x="1206911" y="617239"/>
                  <a:pt x="1209554" y="596096"/>
                </a:cubicBezTo>
                <a:cubicBezTo>
                  <a:pt x="1210774" y="586336"/>
                  <a:pt x="1210942" y="575958"/>
                  <a:pt x="1215341" y="567160"/>
                </a:cubicBezTo>
                <a:cubicBezTo>
                  <a:pt x="1219001" y="559840"/>
                  <a:pt x="1226916" y="555585"/>
                  <a:pt x="1232703" y="549798"/>
                </a:cubicBezTo>
                <a:cubicBezTo>
                  <a:pt x="1234632" y="540152"/>
                  <a:pt x="1236105" y="530404"/>
                  <a:pt x="1238491" y="520861"/>
                </a:cubicBezTo>
                <a:cubicBezTo>
                  <a:pt x="1239971" y="514943"/>
                  <a:pt x="1242799" y="509417"/>
                  <a:pt x="1244278" y="503499"/>
                </a:cubicBezTo>
                <a:cubicBezTo>
                  <a:pt x="1246664" y="493956"/>
                  <a:pt x="1248136" y="484208"/>
                  <a:pt x="1250065" y="474562"/>
                </a:cubicBezTo>
                <a:cubicBezTo>
                  <a:pt x="1254283" y="356473"/>
                  <a:pt x="1247400" y="353742"/>
                  <a:pt x="1261640" y="277793"/>
                </a:cubicBezTo>
                <a:cubicBezTo>
                  <a:pt x="1265266" y="258457"/>
                  <a:pt x="1266994" y="238583"/>
                  <a:pt x="1273215" y="219919"/>
                </a:cubicBezTo>
                <a:cubicBezTo>
                  <a:pt x="1275144" y="214132"/>
                  <a:pt x="1275618" y="207633"/>
                  <a:pt x="1279002" y="202557"/>
                </a:cubicBezTo>
                <a:cubicBezTo>
                  <a:pt x="1283542" y="195747"/>
                  <a:pt x="1290577" y="190982"/>
                  <a:pt x="1296364" y="185195"/>
                </a:cubicBezTo>
                <a:cubicBezTo>
                  <a:pt x="1298293" y="175549"/>
                  <a:pt x="1301218" y="166050"/>
                  <a:pt x="1302151" y="156258"/>
                </a:cubicBezTo>
                <a:cubicBezTo>
                  <a:pt x="1305083" y="125471"/>
                  <a:pt x="1303565" y="94276"/>
                  <a:pt x="1307939" y="63661"/>
                </a:cubicBezTo>
                <a:cubicBezTo>
                  <a:pt x="1309408" y="53377"/>
                  <a:pt x="1316228" y="44579"/>
                  <a:pt x="1319513" y="34724"/>
                </a:cubicBezTo>
                <a:cubicBezTo>
                  <a:pt x="1322028" y="27178"/>
                  <a:pt x="1319262" y="16751"/>
                  <a:pt x="1325301" y="11575"/>
                </a:cubicBezTo>
                <a:cubicBezTo>
                  <a:pt x="1334565" y="3635"/>
                  <a:pt x="1360025" y="0"/>
                  <a:pt x="1360025" y="0"/>
                </a:cubicBezTo>
                <a:cubicBezTo>
                  <a:pt x="1361954" y="13504"/>
                  <a:pt x="1364384" y="26946"/>
                  <a:pt x="1365812" y="40512"/>
                </a:cubicBezTo>
                <a:cubicBezTo>
                  <a:pt x="1373823" y="116611"/>
                  <a:pt x="1349112" y="102464"/>
                  <a:pt x="1388962" y="115747"/>
                </a:cubicBezTo>
                <a:cubicBezTo>
                  <a:pt x="1409069" y="196182"/>
                  <a:pt x="1393907" y="127639"/>
                  <a:pt x="1406324" y="208344"/>
                </a:cubicBezTo>
                <a:cubicBezTo>
                  <a:pt x="1407820" y="218066"/>
                  <a:pt x="1409523" y="227791"/>
                  <a:pt x="1412111" y="237281"/>
                </a:cubicBezTo>
                <a:cubicBezTo>
                  <a:pt x="1415321" y="249052"/>
                  <a:pt x="1421293" y="260041"/>
                  <a:pt x="1423686" y="272005"/>
                </a:cubicBezTo>
                <a:cubicBezTo>
                  <a:pt x="1425615" y="281651"/>
                  <a:pt x="1427977" y="291220"/>
                  <a:pt x="1429473" y="300942"/>
                </a:cubicBezTo>
                <a:cubicBezTo>
                  <a:pt x="1431838" y="316314"/>
                  <a:pt x="1433060" y="331844"/>
                  <a:pt x="1435260" y="347241"/>
                </a:cubicBezTo>
                <a:cubicBezTo>
                  <a:pt x="1436920" y="358857"/>
                  <a:pt x="1439119" y="370390"/>
                  <a:pt x="1441048" y="381965"/>
                </a:cubicBezTo>
                <a:cubicBezTo>
                  <a:pt x="1442977" y="407043"/>
                  <a:pt x="1442700" y="432390"/>
                  <a:pt x="1446835" y="457200"/>
                </a:cubicBezTo>
                <a:cubicBezTo>
                  <a:pt x="1448543" y="467447"/>
                  <a:pt x="1455677" y="476114"/>
                  <a:pt x="1458410" y="486137"/>
                </a:cubicBezTo>
                <a:cubicBezTo>
                  <a:pt x="1461497" y="497458"/>
                  <a:pt x="1462990" y="509189"/>
                  <a:pt x="1464197" y="520861"/>
                </a:cubicBezTo>
                <a:cubicBezTo>
                  <a:pt x="1468780" y="565162"/>
                  <a:pt x="1475772" y="653970"/>
                  <a:pt x="1475772" y="653970"/>
                </a:cubicBezTo>
                <a:cubicBezTo>
                  <a:pt x="1477701" y="721489"/>
                  <a:pt x="1477256" y="789118"/>
                  <a:pt x="1481559" y="856527"/>
                </a:cubicBezTo>
                <a:cubicBezTo>
                  <a:pt x="1483767" y="891121"/>
                  <a:pt x="1491060" y="917678"/>
                  <a:pt x="1498921" y="949124"/>
                </a:cubicBezTo>
                <a:cubicBezTo>
                  <a:pt x="1500850" y="1005068"/>
                  <a:pt x="1501514" y="1061071"/>
                  <a:pt x="1504708" y="1116957"/>
                </a:cubicBezTo>
                <a:cubicBezTo>
                  <a:pt x="1505377" y="1128672"/>
                  <a:pt x="1509383" y="1139999"/>
                  <a:pt x="1510496" y="1151681"/>
                </a:cubicBezTo>
                <a:cubicBezTo>
                  <a:pt x="1513246" y="1180551"/>
                  <a:pt x="1513397" y="1209634"/>
                  <a:pt x="1516283" y="1238491"/>
                </a:cubicBezTo>
                <a:cubicBezTo>
                  <a:pt x="1517768" y="1253341"/>
                  <a:pt x="1531687" y="1305894"/>
                  <a:pt x="1533645" y="1313727"/>
                </a:cubicBezTo>
                <a:cubicBezTo>
                  <a:pt x="1535574" y="1338805"/>
                  <a:pt x="1538385" y="1363831"/>
                  <a:pt x="1539432" y="1388962"/>
                </a:cubicBezTo>
                <a:cubicBezTo>
                  <a:pt x="1542244" y="1456450"/>
                  <a:pt x="1541847" y="1524057"/>
                  <a:pt x="1545220" y="1591519"/>
                </a:cubicBezTo>
                <a:cubicBezTo>
                  <a:pt x="1545711" y="1601343"/>
                  <a:pt x="1549511" y="1610734"/>
                  <a:pt x="1551007" y="1620456"/>
                </a:cubicBezTo>
                <a:cubicBezTo>
                  <a:pt x="1553372" y="1635828"/>
                  <a:pt x="1555076" y="1651297"/>
                  <a:pt x="1556794" y="1666755"/>
                </a:cubicBezTo>
                <a:cubicBezTo>
                  <a:pt x="1558935" y="1686024"/>
                  <a:pt x="1559840" y="1705436"/>
                  <a:pt x="1562582" y="1724628"/>
                </a:cubicBezTo>
                <a:cubicBezTo>
                  <a:pt x="1563707" y="1732502"/>
                  <a:pt x="1566809" y="1739978"/>
                  <a:pt x="1568369" y="1747777"/>
                </a:cubicBezTo>
                <a:cubicBezTo>
                  <a:pt x="1570670" y="1759283"/>
                  <a:pt x="1571610" y="1771046"/>
                  <a:pt x="1574156" y="1782501"/>
                </a:cubicBezTo>
                <a:cubicBezTo>
                  <a:pt x="1575479" y="1788456"/>
                  <a:pt x="1578464" y="1793945"/>
                  <a:pt x="1579944" y="1799863"/>
                </a:cubicBezTo>
                <a:cubicBezTo>
                  <a:pt x="1591164" y="1844742"/>
                  <a:pt x="1578051" y="1813439"/>
                  <a:pt x="1597306" y="1851950"/>
                </a:cubicBezTo>
                <a:cubicBezTo>
                  <a:pt x="1599235" y="1865454"/>
                  <a:pt x="1601019" y="1878979"/>
                  <a:pt x="1603093" y="1892461"/>
                </a:cubicBezTo>
                <a:cubicBezTo>
                  <a:pt x="1604877" y="1904059"/>
                  <a:pt x="1608470" y="1915458"/>
                  <a:pt x="1608881" y="1927185"/>
                </a:cubicBezTo>
                <a:cubicBezTo>
                  <a:pt x="1612332" y="2025528"/>
                  <a:pt x="1611496" y="2123987"/>
                  <a:pt x="1614668" y="2222339"/>
                </a:cubicBezTo>
                <a:cubicBezTo>
                  <a:pt x="1616479" y="2278493"/>
                  <a:pt x="1615013" y="2269674"/>
                  <a:pt x="1626243" y="2303362"/>
                </a:cubicBezTo>
                <a:cubicBezTo>
                  <a:pt x="1628054" y="2323288"/>
                  <a:pt x="1628615" y="2365633"/>
                  <a:pt x="1637817" y="2390172"/>
                </a:cubicBezTo>
                <a:cubicBezTo>
                  <a:pt x="1640846" y="2398250"/>
                  <a:pt x="1646188" y="2405312"/>
                  <a:pt x="1649392" y="2413322"/>
                </a:cubicBezTo>
                <a:cubicBezTo>
                  <a:pt x="1653923" y="2424650"/>
                  <a:pt x="1658008" y="2436209"/>
                  <a:pt x="1660967" y="2448046"/>
                </a:cubicBezTo>
                <a:cubicBezTo>
                  <a:pt x="1662896" y="2455762"/>
                  <a:pt x="1663197" y="2464081"/>
                  <a:pt x="1666754" y="2471195"/>
                </a:cubicBezTo>
                <a:cubicBezTo>
                  <a:pt x="1671068" y="2479822"/>
                  <a:pt x="1678329" y="2486628"/>
                  <a:pt x="1684116" y="2494344"/>
                </a:cubicBezTo>
                <a:cubicBezTo>
                  <a:pt x="1696355" y="2543303"/>
                  <a:pt x="1679682" y="2493483"/>
                  <a:pt x="1707265" y="2534856"/>
                </a:cubicBezTo>
                <a:cubicBezTo>
                  <a:pt x="1710649" y="2539932"/>
                  <a:pt x="1710026" y="2546921"/>
                  <a:pt x="1713053" y="2552218"/>
                </a:cubicBezTo>
                <a:cubicBezTo>
                  <a:pt x="1717839" y="2560593"/>
                  <a:pt x="1725303" y="2567188"/>
                  <a:pt x="1730415" y="2575367"/>
                </a:cubicBezTo>
                <a:cubicBezTo>
                  <a:pt x="1734987" y="2582683"/>
                  <a:pt x="1738960" y="2590439"/>
                  <a:pt x="1741989" y="2598517"/>
                </a:cubicBezTo>
                <a:cubicBezTo>
                  <a:pt x="1744782" y="2605964"/>
                  <a:pt x="1742153" y="2616042"/>
                  <a:pt x="1747777" y="2621666"/>
                </a:cubicBezTo>
                <a:cubicBezTo>
                  <a:pt x="1753401" y="2627290"/>
                  <a:pt x="1763278" y="2625268"/>
                  <a:pt x="1770926" y="2627453"/>
                </a:cubicBezTo>
                <a:cubicBezTo>
                  <a:pt x="1776792" y="2629129"/>
                  <a:pt x="1782681" y="2630838"/>
                  <a:pt x="1788288" y="2633241"/>
                </a:cubicBezTo>
                <a:cubicBezTo>
                  <a:pt x="1796217" y="2636639"/>
                  <a:pt x="1803253" y="2642087"/>
                  <a:pt x="1811437" y="2644815"/>
                </a:cubicBezTo>
                <a:cubicBezTo>
                  <a:pt x="1820769" y="2647926"/>
                  <a:pt x="1830728" y="2648674"/>
                  <a:pt x="1840374" y="2650603"/>
                </a:cubicBezTo>
                <a:cubicBezTo>
                  <a:pt x="1917539" y="2648674"/>
                  <a:pt x="1994858" y="2650066"/>
                  <a:pt x="2071868" y="2644815"/>
                </a:cubicBezTo>
                <a:cubicBezTo>
                  <a:pt x="2089003" y="2643647"/>
                  <a:pt x="2104486" y="2621960"/>
                  <a:pt x="2118167" y="2615879"/>
                </a:cubicBezTo>
                <a:cubicBezTo>
                  <a:pt x="2127156" y="2611884"/>
                  <a:pt x="2137458" y="2612020"/>
                  <a:pt x="2147103" y="2610091"/>
                </a:cubicBezTo>
                <a:cubicBezTo>
                  <a:pt x="2154820" y="2606233"/>
                  <a:pt x="2162068" y="2601245"/>
                  <a:pt x="2170253" y="2598517"/>
                </a:cubicBezTo>
                <a:cubicBezTo>
                  <a:pt x="2179585" y="2595406"/>
                  <a:pt x="2189372" y="2593343"/>
                  <a:pt x="2199189" y="2592729"/>
                </a:cubicBezTo>
                <a:cubicBezTo>
                  <a:pt x="2251210" y="2589478"/>
                  <a:pt x="2303362" y="2588871"/>
                  <a:pt x="2355448" y="2586942"/>
                </a:cubicBezTo>
                <a:cubicBezTo>
                  <a:pt x="2365914" y="2585779"/>
                  <a:pt x="2413137" y="2582887"/>
                  <a:pt x="2430683" y="2575367"/>
                </a:cubicBezTo>
                <a:cubicBezTo>
                  <a:pt x="2437076" y="2572627"/>
                  <a:pt x="2441447" y="2565992"/>
                  <a:pt x="2448045" y="2563793"/>
                </a:cubicBezTo>
                <a:cubicBezTo>
                  <a:pt x="2459177" y="2560082"/>
                  <a:pt x="2471125" y="2559460"/>
                  <a:pt x="2482769" y="2558005"/>
                </a:cubicBezTo>
                <a:cubicBezTo>
                  <a:pt x="2517437" y="2553672"/>
                  <a:pt x="2552217" y="2550289"/>
                  <a:pt x="2586941" y="2546431"/>
                </a:cubicBezTo>
                <a:cubicBezTo>
                  <a:pt x="2599881" y="2543196"/>
                  <a:pt x="2636361" y="2534704"/>
                  <a:pt x="2644815" y="2529068"/>
                </a:cubicBezTo>
                <a:cubicBezTo>
                  <a:pt x="2650602" y="2525210"/>
                  <a:pt x="2655579" y="2519693"/>
                  <a:pt x="2662177" y="2517494"/>
                </a:cubicBezTo>
                <a:cubicBezTo>
                  <a:pt x="2673309" y="2513783"/>
                  <a:pt x="2685326" y="2513635"/>
                  <a:pt x="2696901" y="2511706"/>
                </a:cubicBezTo>
                <a:cubicBezTo>
                  <a:pt x="2767809" y="2476252"/>
                  <a:pt x="2698119" y="2507290"/>
                  <a:pt x="2760562" y="2488557"/>
                </a:cubicBezTo>
                <a:cubicBezTo>
                  <a:pt x="2770512" y="2485572"/>
                  <a:pt x="2779420" y="2479502"/>
                  <a:pt x="2789498" y="2476982"/>
                </a:cubicBezTo>
                <a:cubicBezTo>
                  <a:pt x="2806554" y="2472718"/>
                  <a:pt x="2877051" y="2466491"/>
                  <a:pt x="2887883" y="2465408"/>
                </a:cubicBezTo>
                <a:cubicBezTo>
                  <a:pt x="2897529" y="2463479"/>
                  <a:pt x="2907117" y="2461237"/>
                  <a:pt x="2916820" y="2459620"/>
                </a:cubicBezTo>
                <a:cubicBezTo>
                  <a:pt x="2930275" y="2457377"/>
                  <a:pt x="2943993" y="2456691"/>
                  <a:pt x="2957331" y="2453833"/>
                </a:cubicBezTo>
                <a:cubicBezTo>
                  <a:pt x="2971064" y="2450890"/>
                  <a:pt x="2983838" y="2443308"/>
                  <a:pt x="2997843" y="2442258"/>
                </a:cubicBezTo>
                <a:cubicBezTo>
                  <a:pt x="3127978" y="2432498"/>
                  <a:pt x="3520521" y="2436471"/>
                  <a:pt x="3582364" y="243647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42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A5DC8-C424-17D7-DAB4-EAB2F949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26819" cy="1325563"/>
          </a:xfrm>
        </p:spPr>
        <p:txBody>
          <a:bodyPr/>
          <a:lstStyle/>
          <a:p>
            <a:r>
              <a:rPr lang="da-DK" dirty="0"/>
              <a:t>Hydrolyse af ATP frigiver energi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EAB1C8F-157A-039A-CA31-3C5E331E1C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76" t="11908" r="12399" b="23139"/>
          <a:stretch/>
        </p:blipFill>
        <p:spPr>
          <a:xfrm>
            <a:off x="2049738" y="1822309"/>
            <a:ext cx="8491162" cy="35902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5609289-25D0-5418-2792-B50D59E33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19" y="783939"/>
            <a:ext cx="5058481" cy="10383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F30B0F8-E4D2-72FB-13D3-F67CA5187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4" t="33244" r="31249" b="32905"/>
          <a:stretch/>
        </p:blipFill>
        <p:spPr bwMode="auto">
          <a:xfrm>
            <a:off x="5919537" y="4523103"/>
            <a:ext cx="1437373" cy="12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8F65822-8ACF-970D-ABB9-D9EBA79A5536}"/>
              </a:ext>
            </a:extLst>
          </p:cNvPr>
          <p:cNvSpPr txBox="1"/>
          <p:nvPr/>
        </p:nvSpPr>
        <p:spPr>
          <a:xfrm>
            <a:off x="698630" y="6074061"/>
            <a:ext cx="1119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 frigives energi, fordi produkterne (ADP og fosfat-ionen) har mindre energi end reaktanterne (ATP og vand).</a:t>
            </a:r>
          </a:p>
        </p:txBody>
      </p:sp>
    </p:spTree>
    <p:extLst>
      <p:ext uri="{BB962C8B-B14F-4D97-AF65-F5344CB8AC3E}">
        <p14:creationId xmlns:p14="http://schemas.microsoft.com/office/powerpoint/2010/main" val="340348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B911A-F44E-E2FD-F060-A9A391D4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EPSP = </a:t>
            </a:r>
            <a:r>
              <a:rPr lang="da-DK" dirty="0" err="1"/>
              <a:t>excitatorisk</a:t>
            </a:r>
            <a:r>
              <a:rPr lang="da-DK" dirty="0"/>
              <a:t> </a:t>
            </a:r>
            <a:r>
              <a:rPr lang="da-DK" dirty="0" err="1"/>
              <a:t>postsynaptisk</a:t>
            </a:r>
            <a:r>
              <a:rPr lang="da-DK" dirty="0"/>
              <a:t> potentiale I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E18850D-E25A-019E-E195-6F58D618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35"/>
          <a:stretch/>
        </p:blipFill>
        <p:spPr>
          <a:xfrm>
            <a:off x="578318" y="1690688"/>
            <a:ext cx="4513446" cy="503048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9772E62-B7B6-24DB-1747-E86297DC2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807" y="1955110"/>
            <a:ext cx="3824793" cy="276085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9021C69-4F77-9636-B1E9-C33DD8E2D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64" y="3429000"/>
            <a:ext cx="1682247" cy="893694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7345101E-A04E-6BBA-BA79-1FC3C0AAA953}"/>
              </a:ext>
            </a:extLst>
          </p:cNvPr>
          <p:cNvSpPr txBox="1"/>
          <p:nvPr/>
        </p:nvSpPr>
        <p:spPr>
          <a:xfrm>
            <a:off x="7777213" y="4980386"/>
            <a:ext cx="3368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 flere positive ladninger (Na</a:t>
            </a:r>
            <a:r>
              <a:rPr lang="da-DK" baseline="30000" dirty="0"/>
              <a:t>+</a:t>
            </a:r>
            <a:r>
              <a:rPr lang="da-DK" dirty="0"/>
              <a:t>) der strømmer ind i neuronet</a:t>
            </a:r>
          </a:p>
          <a:p>
            <a:r>
              <a:rPr lang="da-DK" dirty="0"/>
              <a:t> (via dendrittens ionkanaler), </a:t>
            </a:r>
          </a:p>
          <a:p>
            <a:r>
              <a:rPr lang="da-DK" dirty="0"/>
              <a:t>jo mindre negativt bliver membranpotentialet.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84485DB-8D21-8853-B7A5-40BD02843411}"/>
              </a:ext>
            </a:extLst>
          </p:cNvPr>
          <p:cNvSpPr txBox="1"/>
          <p:nvPr/>
        </p:nvSpPr>
        <p:spPr>
          <a:xfrm>
            <a:off x="8498305" y="3244334"/>
            <a:ext cx="22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Tærskelværdi for AP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5635F1B-96CB-FC0C-5226-24CE12E760E4}"/>
              </a:ext>
            </a:extLst>
          </p:cNvPr>
          <p:cNvSpPr txBox="1"/>
          <p:nvPr/>
        </p:nvSpPr>
        <p:spPr>
          <a:xfrm>
            <a:off x="7476824" y="1638233"/>
            <a:ext cx="27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Membranpotentiale (mV)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601F30F-341B-B75C-251F-9BD28E5D5B75}"/>
              </a:ext>
            </a:extLst>
          </p:cNvPr>
          <p:cNvSpPr txBox="1"/>
          <p:nvPr/>
        </p:nvSpPr>
        <p:spPr>
          <a:xfrm>
            <a:off x="10122167" y="4205929"/>
            <a:ext cx="10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 (ms)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9F79474-AA6E-3159-ADA6-8CAE505D84FF}"/>
              </a:ext>
            </a:extLst>
          </p:cNvPr>
          <p:cNvSpPr txBox="1"/>
          <p:nvPr/>
        </p:nvSpPr>
        <p:spPr>
          <a:xfrm>
            <a:off x="5128713" y="4507884"/>
            <a:ext cx="1682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Transmitterstoffet binder sig til og aktiverer (åbner) Na- ionkanalerne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31745F8-BAE2-B38A-2542-6B4C063F3840}"/>
              </a:ext>
            </a:extLst>
          </p:cNvPr>
          <p:cNvSpPr/>
          <p:nvPr/>
        </p:nvSpPr>
        <p:spPr>
          <a:xfrm>
            <a:off x="3311091" y="2255808"/>
            <a:ext cx="1660111" cy="1173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43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6DEBE-15EA-6324-F4D9-5B4D84F0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EPSP II: tærskelværdi for AP overskrides!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F269AA1-A03C-7351-DA22-A3D09717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79" y="1805091"/>
            <a:ext cx="8493641" cy="468778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2E21AE8-E478-B61D-4169-AFBD6C0C8457}"/>
              </a:ext>
            </a:extLst>
          </p:cNvPr>
          <p:cNvSpPr txBox="1"/>
          <p:nvPr/>
        </p:nvSpPr>
        <p:spPr>
          <a:xfrm>
            <a:off x="266299" y="1814716"/>
            <a:ext cx="1406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Transmitterstof regulerede ionkanaler (</a:t>
            </a:r>
            <a:r>
              <a:rPr lang="da-DK" b="1" dirty="0" err="1"/>
              <a:t>ligand-gated</a:t>
            </a:r>
            <a:r>
              <a:rPr lang="da-DK" b="1" dirty="0"/>
              <a:t> ion </a:t>
            </a:r>
            <a:r>
              <a:rPr lang="da-DK" b="1" dirty="0" err="1"/>
              <a:t>channels</a:t>
            </a:r>
            <a:r>
              <a:rPr lang="da-DK" b="1" dirty="0"/>
              <a:t>): </a:t>
            </a:r>
            <a:r>
              <a:rPr lang="da-DK" dirty="0"/>
              <a:t>transmitter-stoffer kan binde sig til kanalens receptorer og afgøre, om kanalen skal åbnes eller ej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AE76D45-015F-DA5B-4875-0E44C826AA62}"/>
              </a:ext>
            </a:extLst>
          </p:cNvPr>
          <p:cNvSpPr txBox="1"/>
          <p:nvPr/>
        </p:nvSpPr>
        <p:spPr>
          <a:xfrm>
            <a:off x="10518809" y="1814716"/>
            <a:ext cx="14068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Spændingsafhængige ionkanaler (</a:t>
            </a:r>
            <a:r>
              <a:rPr lang="da-DK" b="1" dirty="0" err="1"/>
              <a:t>voltage-gated</a:t>
            </a:r>
            <a:r>
              <a:rPr lang="da-DK" b="1" dirty="0"/>
              <a:t> ion </a:t>
            </a:r>
            <a:r>
              <a:rPr lang="da-DK" b="1" dirty="0" err="1"/>
              <a:t>channels</a:t>
            </a:r>
            <a:r>
              <a:rPr lang="da-DK" b="1" dirty="0"/>
              <a:t>): </a:t>
            </a:r>
            <a:r>
              <a:rPr lang="da-DK" dirty="0"/>
              <a:t>spændings-forskellen (potentialet i mV) over neuronets </a:t>
            </a:r>
            <a:r>
              <a:rPr lang="da-DK" dirty="0" err="1"/>
              <a:t>cellemem-bran</a:t>
            </a:r>
            <a:r>
              <a:rPr lang="da-DK" dirty="0"/>
              <a:t> afgør, om kanalen skal åbnes eller ej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2F1583-E80E-6D3F-6808-0A919D068AFC}"/>
              </a:ext>
            </a:extLst>
          </p:cNvPr>
          <p:cNvSpPr/>
          <p:nvPr/>
        </p:nvSpPr>
        <p:spPr>
          <a:xfrm>
            <a:off x="6728059" y="2255808"/>
            <a:ext cx="1203159" cy="9397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3D88D70-E0A7-8C71-C1EC-2C6E25B20F32}"/>
              </a:ext>
            </a:extLst>
          </p:cNvPr>
          <p:cNvSpPr txBox="1"/>
          <p:nvPr/>
        </p:nvSpPr>
        <p:spPr>
          <a:xfrm>
            <a:off x="5717407" y="5062887"/>
            <a:ext cx="120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pga. positiv feedback</a:t>
            </a:r>
          </a:p>
        </p:txBody>
      </p:sp>
    </p:spTree>
    <p:extLst>
      <p:ext uri="{BB962C8B-B14F-4D97-AF65-F5344CB8AC3E}">
        <p14:creationId xmlns:p14="http://schemas.microsoft.com/office/powerpoint/2010/main" val="298044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950C8-15AB-D826-3A39-322D4EE0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EPSP II: tærskelværdi for AP overskrides!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30A9439-9832-963D-A70E-77F8C1B4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84" y="3429000"/>
            <a:ext cx="11006832" cy="259317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2141B0C-6F2A-319F-0C9A-D65B328749BF}"/>
              </a:ext>
            </a:extLst>
          </p:cNvPr>
          <p:cNvSpPr txBox="1"/>
          <p:nvPr/>
        </p:nvSpPr>
        <p:spPr>
          <a:xfrm>
            <a:off x="592584" y="3059668"/>
            <a:ext cx="27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Membranpotentiale (mV)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FF15D81-C909-493A-872A-9CAE2B452BF8}"/>
              </a:ext>
            </a:extLst>
          </p:cNvPr>
          <p:cNvSpPr txBox="1"/>
          <p:nvPr/>
        </p:nvSpPr>
        <p:spPr>
          <a:xfrm>
            <a:off x="6808900" y="3059668"/>
            <a:ext cx="27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Membranpotentiale (mV)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C3F9F3C-8957-0324-51B8-9F964BC930D3}"/>
              </a:ext>
            </a:extLst>
          </p:cNvPr>
          <p:cNvSpPr txBox="1"/>
          <p:nvPr/>
        </p:nvSpPr>
        <p:spPr>
          <a:xfrm>
            <a:off x="8938260" y="5543840"/>
            <a:ext cx="10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 (ms)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8DBE66F-D1C3-171D-7BE2-FCEC6C83C302}"/>
              </a:ext>
            </a:extLst>
          </p:cNvPr>
          <p:cNvSpPr txBox="1"/>
          <p:nvPr/>
        </p:nvSpPr>
        <p:spPr>
          <a:xfrm>
            <a:off x="2854721" y="5540599"/>
            <a:ext cx="10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 (ms)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57687BC-5DF4-1E80-ECF6-853D64675040}"/>
              </a:ext>
            </a:extLst>
          </p:cNvPr>
          <p:cNvSpPr txBox="1"/>
          <p:nvPr/>
        </p:nvSpPr>
        <p:spPr>
          <a:xfrm>
            <a:off x="551850" y="2154312"/>
            <a:ext cx="490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Ændring i dendrit (modtager del)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9C3848D-100C-550E-2F04-A002338AD54D}"/>
              </a:ext>
            </a:extLst>
          </p:cNvPr>
          <p:cNvSpPr txBox="1"/>
          <p:nvPr/>
        </p:nvSpPr>
        <p:spPr>
          <a:xfrm>
            <a:off x="6731267" y="2154313"/>
            <a:ext cx="5050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Ændring i </a:t>
            </a:r>
            <a:r>
              <a:rPr lang="da-DK" sz="2400" dirty="0" err="1"/>
              <a:t>axon</a:t>
            </a:r>
            <a:r>
              <a:rPr lang="da-DK" sz="2400" dirty="0"/>
              <a:t> </a:t>
            </a:r>
            <a:r>
              <a:rPr lang="da-DK" sz="2400" dirty="0" err="1"/>
              <a:t>hillock</a:t>
            </a:r>
            <a:r>
              <a:rPr lang="da-DK" sz="2400" dirty="0"/>
              <a:t> (afsender del)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8E05AE5-3467-DE2E-B92E-4ABEBC73A398}"/>
              </a:ext>
            </a:extLst>
          </p:cNvPr>
          <p:cNvSpPr/>
          <p:nvPr/>
        </p:nvSpPr>
        <p:spPr>
          <a:xfrm>
            <a:off x="7661709" y="4649002"/>
            <a:ext cx="529390" cy="5183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51D8C8D-FE67-978B-D3CF-14B2E202441F}"/>
              </a:ext>
            </a:extLst>
          </p:cNvPr>
          <p:cNvSpPr/>
          <p:nvPr/>
        </p:nvSpPr>
        <p:spPr>
          <a:xfrm>
            <a:off x="10172299" y="766847"/>
            <a:ext cx="529390" cy="5183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74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4499E-9972-36F8-86B6-4E102143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EPSP =&gt; AP =&gt; ionforskydninger jf. gradienter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FD3514A-331D-AC9D-2B27-F794BFB2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15" y="1690688"/>
            <a:ext cx="3814815" cy="495757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7488E75-A4F3-6576-BD5D-6DFC1C18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03" y="1948130"/>
            <a:ext cx="7212082" cy="444269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4BE9F6D-D30E-30C8-E6B1-BED93E78C2DA}"/>
              </a:ext>
            </a:extLst>
          </p:cNvPr>
          <p:cNvSpPr txBox="1"/>
          <p:nvPr/>
        </p:nvSpPr>
        <p:spPr>
          <a:xfrm>
            <a:off x="746588" y="4590085"/>
            <a:ext cx="27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Membranpotentiale (mV)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E9525D3-266B-82A7-211C-E2DFD465D513}"/>
              </a:ext>
            </a:extLst>
          </p:cNvPr>
          <p:cNvSpPr txBox="1"/>
          <p:nvPr/>
        </p:nvSpPr>
        <p:spPr>
          <a:xfrm>
            <a:off x="1858278" y="6278934"/>
            <a:ext cx="10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 (ms)</a:t>
            </a:r>
          </a:p>
        </p:txBody>
      </p:sp>
    </p:spTree>
    <p:extLst>
      <p:ext uri="{BB962C8B-B14F-4D97-AF65-F5344CB8AC3E}">
        <p14:creationId xmlns:p14="http://schemas.microsoft.com/office/powerpoint/2010/main" val="244098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0657B-9FF7-84CB-DF36-90EEB750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34903" cy="2137443"/>
          </a:xfrm>
        </p:spPr>
        <p:txBody>
          <a:bodyPr>
            <a:normAutofit/>
          </a:bodyPr>
          <a:lstStyle/>
          <a:p>
            <a:r>
              <a:rPr lang="da-DK" dirty="0"/>
              <a:t>Aktions-</a:t>
            </a:r>
            <a:br>
              <a:rPr lang="da-DK" dirty="0"/>
            </a:br>
            <a:r>
              <a:rPr lang="da-DK" dirty="0"/>
              <a:t>potentialet (AP)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5120FEC-CAFB-97EA-AAC8-C7E25526D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37" y="365125"/>
            <a:ext cx="7418464" cy="604218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7044AEA-FB48-E2FC-56EE-5B214ACEAB2E}"/>
              </a:ext>
            </a:extLst>
          </p:cNvPr>
          <p:cNvSpPr txBox="1"/>
          <p:nvPr/>
        </p:nvSpPr>
        <p:spPr>
          <a:xfrm>
            <a:off x="750771" y="2695074"/>
            <a:ext cx="2685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Hvilke ioner og kanaler er ansvarlige for de enkelte faser (skift i membranpotentiale)?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552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9C7A1-A9F0-C298-E267-AB759427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2723147" cy="2628332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En anden kildes gengivelse af et AP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94C6F7C-7A74-A6E2-5A0A-4F9812116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394" y="0"/>
            <a:ext cx="6938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9D9D69B1-B8CE-7E8E-DD50-5F3A71A2CDB4}"/>
              </a:ext>
            </a:extLst>
          </p:cNvPr>
          <p:cNvSpPr txBox="1"/>
          <p:nvPr/>
        </p:nvSpPr>
        <p:spPr>
          <a:xfrm>
            <a:off x="838199" y="4273616"/>
            <a:ext cx="2723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Hvad kaldes perioden under et AP, hvor membranpotentialet er lavere end hvile-membranpotentialet?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F4F7179D-5A31-BCD0-0EA9-8D3CC9F6226B}"/>
              </a:ext>
            </a:extLst>
          </p:cNvPr>
          <p:cNvCxnSpPr/>
          <p:nvPr/>
        </p:nvCxnSpPr>
        <p:spPr>
          <a:xfrm flipV="1">
            <a:off x="3561346" y="5265019"/>
            <a:ext cx="5053265" cy="2310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558DB-C777-F36D-D869-03F749966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6" y="336885"/>
            <a:ext cx="2742398" cy="1886551"/>
          </a:xfrm>
        </p:spPr>
        <p:txBody>
          <a:bodyPr>
            <a:normAutofit fontScale="90000"/>
          </a:bodyPr>
          <a:lstStyle/>
          <a:p>
            <a:r>
              <a:rPr lang="da-DK" dirty="0"/>
              <a:t>Et AP er et ”alt eller intet” signal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34445CD-DB5F-3358-01A5-139FCB5B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68" y="227732"/>
            <a:ext cx="7650301" cy="644697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D044D72-CC63-2B14-56D2-650EF91F2D6B}"/>
              </a:ext>
            </a:extLst>
          </p:cNvPr>
          <p:cNvSpPr txBox="1"/>
          <p:nvPr/>
        </p:nvSpPr>
        <p:spPr>
          <a:xfrm>
            <a:off x="577516" y="2993457"/>
            <a:ext cx="30415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Frekvensen af AP (antal/tidsenhed) fortæller om størrelsen af stimulus</a:t>
            </a:r>
          </a:p>
          <a:p>
            <a:endParaRPr lang="da-DK" sz="2400" dirty="0"/>
          </a:p>
          <a:p>
            <a:r>
              <a:rPr lang="da-DK" sz="2400" dirty="0">
                <a:solidFill>
                  <a:srgbClr val="FF0000"/>
                </a:solidFill>
              </a:rPr>
              <a:t>Hvordan ville grafen se ud, hvis fingeren IKKE blev ramt af hammeren?</a:t>
            </a:r>
          </a:p>
        </p:txBody>
      </p:sp>
    </p:spTree>
    <p:extLst>
      <p:ext uri="{BB962C8B-B14F-4D97-AF65-F5344CB8AC3E}">
        <p14:creationId xmlns:p14="http://schemas.microsoft.com/office/powerpoint/2010/main" val="3573791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470A7-E54A-168A-8262-AF3F21AB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IPSP = inhibitorisk </a:t>
            </a:r>
            <a:r>
              <a:rPr lang="da-DK" dirty="0" err="1"/>
              <a:t>postsynaptisk</a:t>
            </a:r>
            <a:r>
              <a:rPr lang="da-DK" dirty="0"/>
              <a:t> potentiale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9C91C0-706D-A32D-14F0-8B4DA39E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09" y="1780852"/>
            <a:ext cx="4052117" cy="49409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6EE1839-0C55-8460-99ED-091B63C79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26" y="3544503"/>
            <a:ext cx="2007640" cy="104146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3290728-E3F3-7700-B2EA-A6517D06A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376" y="1964174"/>
            <a:ext cx="4082781" cy="3016212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AA61F66D-6D50-D2EE-D81F-D6F15C89A570}"/>
              </a:ext>
            </a:extLst>
          </p:cNvPr>
          <p:cNvSpPr txBox="1"/>
          <p:nvPr/>
        </p:nvSpPr>
        <p:spPr>
          <a:xfrm>
            <a:off x="4754717" y="4738891"/>
            <a:ext cx="1682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Transmitterstoffet binder sig til og aktiverer (åbner) Cl- ionkanalerne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2662DA7-DA89-489D-27D6-68D490B01EB8}"/>
              </a:ext>
            </a:extLst>
          </p:cNvPr>
          <p:cNvSpPr txBox="1"/>
          <p:nvPr/>
        </p:nvSpPr>
        <p:spPr>
          <a:xfrm>
            <a:off x="7476824" y="1638233"/>
            <a:ext cx="277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Membranpotentiale (mV)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33205D2-C202-00BB-3CF3-964ED70879D4}"/>
              </a:ext>
            </a:extLst>
          </p:cNvPr>
          <p:cNvSpPr txBox="1"/>
          <p:nvPr/>
        </p:nvSpPr>
        <p:spPr>
          <a:xfrm>
            <a:off x="10348361" y="4522234"/>
            <a:ext cx="102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Tid (ms)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5DB0613-C92B-36FF-2D89-2BBE09041B57}"/>
              </a:ext>
            </a:extLst>
          </p:cNvPr>
          <p:cNvSpPr txBox="1"/>
          <p:nvPr/>
        </p:nvSpPr>
        <p:spPr>
          <a:xfrm>
            <a:off x="8613809" y="3308007"/>
            <a:ext cx="221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Tærskelværdi for AP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A8E8400D-6706-93EB-482C-A40C16534233}"/>
              </a:ext>
            </a:extLst>
          </p:cNvPr>
          <p:cNvSpPr txBox="1"/>
          <p:nvPr/>
        </p:nvSpPr>
        <p:spPr>
          <a:xfrm>
            <a:off x="7777213" y="4980386"/>
            <a:ext cx="3368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Jo flere negative ladninger (Cl</a:t>
            </a:r>
            <a:r>
              <a:rPr lang="da-DK" baseline="30000" dirty="0"/>
              <a:t>-</a:t>
            </a:r>
            <a:r>
              <a:rPr lang="da-DK" dirty="0"/>
              <a:t>) der strømmer ind i neuronet</a:t>
            </a:r>
          </a:p>
          <a:p>
            <a:r>
              <a:rPr lang="da-DK" dirty="0"/>
              <a:t> (via dendrittens ionkanaler), </a:t>
            </a:r>
          </a:p>
          <a:p>
            <a:r>
              <a:rPr lang="da-DK" dirty="0"/>
              <a:t>jo mere negativt bliver membranpotentialet.</a:t>
            </a:r>
          </a:p>
        </p:txBody>
      </p:sp>
    </p:spTree>
    <p:extLst>
      <p:ext uri="{BB962C8B-B14F-4D97-AF65-F5344CB8AC3E}">
        <p14:creationId xmlns:p14="http://schemas.microsoft.com/office/powerpoint/2010/main" val="325446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0C22A-5860-CE94-B4E1-2E3C31C7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Elektrisk nervesignal: repetition og 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81E1C8-4643-02FE-3D4F-7D550562B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bruges Na-/K-pumpen (aktiv transport) til?</a:t>
            </a:r>
          </a:p>
          <a:p>
            <a:r>
              <a:rPr lang="da-DK" dirty="0"/>
              <a:t>Hvilke to typer af ionkanaler (passiv transport) findes der?</a:t>
            </a:r>
          </a:p>
          <a:p>
            <a:r>
              <a:rPr lang="da-DK" dirty="0"/>
              <a:t>Hvad er hvilemembranpotentialet et mål for?</a:t>
            </a:r>
          </a:p>
          <a:p>
            <a:r>
              <a:rPr lang="da-DK" dirty="0"/>
              <a:t>Hvornår udløses der et aktionspotentiale (AP)?</a:t>
            </a:r>
          </a:p>
          <a:p>
            <a:r>
              <a:rPr lang="da-DK" dirty="0"/>
              <a:t>Hvornår udløses der IKKE et AP?</a:t>
            </a:r>
          </a:p>
          <a:p>
            <a:r>
              <a:rPr lang="da-DK" dirty="0"/>
              <a:t>Hvad menes der med, at AP er et ”alt eller intet” signal?</a:t>
            </a:r>
          </a:p>
          <a:p>
            <a:endParaRPr lang="da-DK" dirty="0"/>
          </a:p>
          <a:p>
            <a:r>
              <a:rPr lang="da-DK" dirty="0">
                <a:solidFill>
                  <a:srgbClr val="FF0000"/>
                </a:solidFill>
              </a:rPr>
              <a:t>Vil du spørge om noget? </a:t>
            </a:r>
            <a:r>
              <a:rPr lang="da-DK">
                <a:sym typeface="Wingdings" panose="05000000000000000000" pitchFamily="2" charset="2"/>
              </a:rPr>
              <a:t>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327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F026D-2FC4-1405-270E-17B10D3D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Neuronets opbygning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57F10AF-1923-C42C-5D47-38CDF49B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5" r="3384"/>
          <a:stretch/>
        </p:blipFill>
        <p:spPr>
          <a:xfrm>
            <a:off x="397894" y="1975449"/>
            <a:ext cx="11396212" cy="4321835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B56D8279-D67D-D551-BDE3-67A25CEECAF8}"/>
              </a:ext>
            </a:extLst>
          </p:cNvPr>
          <p:cNvCxnSpPr/>
          <p:nvPr/>
        </p:nvCxnSpPr>
        <p:spPr>
          <a:xfrm flipV="1">
            <a:off x="4313208" y="2449902"/>
            <a:ext cx="888520" cy="1173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0C520096-72CF-0803-B83F-38BDD02DB569}"/>
              </a:ext>
            </a:extLst>
          </p:cNvPr>
          <p:cNvSpPr txBox="1"/>
          <p:nvPr/>
        </p:nvSpPr>
        <p:spPr>
          <a:xfrm>
            <a:off x="5201728" y="2139351"/>
            <a:ext cx="218248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Soma (cellekrop)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9837681-4715-CEC3-45B6-796BC5A20120}"/>
              </a:ext>
            </a:extLst>
          </p:cNvPr>
          <p:cNvSpPr txBox="1"/>
          <p:nvPr/>
        </p:nvSpPr>
        <p:spPr>
          <a:xfrm>
            <a:off x="5195979" y="5561163"/>
            <a:ext cx="218248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    Signalretning </a:t>
            </a:r>
            <a:r>
              <a:rPr lang="da-DK" dirty="0">
                <a:sym typeface="Wingdings" panose="05000000000000000000" pitchFamily="2" charset="2"/>
              </a:rPr>
              <a:t>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543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730AAF-A4D0-2CB0-D157-2EB4A303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En anden kildes gengivelse af et neuron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0135383-30DE-C8C4-438F-ED34F2B68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49" y="2229832"/>
            <a:ext cx="10030055" cy="376936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72F4A12-EE25-81B9-56A0-3885A939562A}"/>
              </a:ext>
            </a:extLst>
          </p:cNvPr>
          <p:cNvSpPr txBox="1"/>
          <p:nvPr/>
        </p:nvSpPr>
        <p:spPr>
          <a:xfrm>
            <a:off x="5454772" y="4991819"/>
            <a:ext cx="218248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    Signalretning </a:t>
            </a:r>
            <a:r>
              <a:rPr lang="da-DK" dirty="0">
                <a:sym typeface="Wingdings" panose="05000000000000000000" pitchFamily="2" charset="2"/>
              </a:rPr>
              <a:t>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9517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21DEC-F89D-F5DC-13F1-958992449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Neuron-neuron og neuron-muskel kontakt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CB3D6CD-B8D0-86C2-273E-E5C347136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857" y="1690688"/>
            <a:ext cx="9144000" cy="48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EAD1A-85EE-949F-6AEE-C8C71D3F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Undskyld på forhånd for det næste dias…</a:t>
            </a:r>
          </a:p>
        </p:txBody>
      </p:sp>
      <p:pic>
        <p:nvPicPr>
          <p:cNvPr id="5122" name="Picture 2" descr="Sorry! Billeder – Gennemse 114,257 stockfotos, vektorer og videoer | Adobe  Stock">
            <a:extLst>
              <a:ext uri="{FF2B5EF4-FFF2-40B4-BE49-F238E27FC236}">
                <a16:creationId xmlns:a16="http://schemas.microsoft.com/office/drawing/2014/main" id="{E4650B14-E586-3AAE-3C8E-EB4BCA03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1974382"/>
            <a:ext cx="4143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448D20B-5552-A03B-E61A-8F2142A88AF5}"/>
              </a:ext>
            </a:extLst>
          </p:cNvPr>
          <p:cNvSpPr txBox="1"/>
          <p:nvPr/>
        </p:nvSpPr>
        <p:spPr>
          <a:xfrm>
            <a:off x="8527984" y="6123543"/>
            <a:ext cx="295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 er ment som en oversigt</a:t>
            </a:r>
          </a:p>
        </p:txBody>
      </p:sp>
    </p:spTree>
    <p:extLst>
      <p:ext uri="{BB962C8B-B14F-4D97-AF65-F5344CB8AC3E}">
        <p14:creationId xmlns:p14="http://schemas.microsoft.com/office/powerpoint/2010/main" val="68668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54B74-BD24-E969-65E9-6B17AAD3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Det aktive neuron: EPSP, AP og IPSP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FAB770B-6D5A-2FF9-06C5-4D41EE790B11}"/>
              </a:ext>
            </a:extLst>
          </p:cNvPr>
          <p:cNvSpPr txBox="1"/>
          <p:nvPr/>
        </p:nvSpPr>
        <p:spPr>
          <a:xfrm>
            <a:off x="991402" y="1690688"/>
            <a:ext cx="101257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Na-/K-pumperne skaber under forbrug af energi dels iongradienter, dels en elektrisk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er flest natrium-ioner udenfor neuronet og flest kalium-ioner indeni neuronet.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Hvilemembranpotentialet, dvs. spændingsforskellen målt over neuronets membran, er ca. -70 mV</a:t>
            </a:r>
          </a:p>
          <a:p>
            <a:endParaRPr lang="da-DK" dirty="0"/>
          </a:p>
          <a:p>
            <a:r>
              <a:rPr lang="da-DK" dirty="0"/>
              <a:t>I neuronets cellemembran sidder også en række proteiner, der fungerer som ionkanaler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Nogle er styret af transmitterstoffer, der binder sig til receptorer og påvirker kanalens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Andre er styret af ændringer i membranpotentialet, der får kanalen til at ændre form</a:t>
            </a:r>
          </a:p>
          <a:p>
            <a:r>
              <a:rPr lang="da-DK" dirty="0"/>
              <a:t>Forskellige ionkanaler kan tillade passage af visse ioner (Na</a:t>
            </a:r>
            <a:r>
              <a:rPr lang="da-DK" baseline="30000" dirty="0"/>
              <a:t>+</a:t>
            </a:r>
            <a:r>
              <a:rPr lang="da-DK" dirty="0"/>
              <a:t>, K</a:t>
            </a:r>
            <a:r>
              <a:rPr lang="da-DK" baseline="30000" dirty="0"/>
              <a:t>+</a:t>
            </a:r>
            <a:r>
              <a:rPr lang="da-DK" dirty="0"/>
              <a:t>, Cl</a:t>
            </a:r>
            <a:r>
              <a:rPr lang="da-DK" baseline="30000" dirty="0"/>
              <a:t>-</a:t>
            </a:r>
            <a:r>
              <a:rPr lang="da-DK" dirty="0"/>
              <a:t>) i korte perioder</a:t>
            </a:r>
          </a:p>
          <a:p>
            <a:endParaRPr lang="da-DK" dirty="0"/>
          </a:p>
          <a:p>
            <a:r>
              <a:rPr lang="da-DK" dirty="0"/>
              <a:t>Når et neuron stimuleres, kan der ske tre 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dannes et gradueret potentiale – enten i form af et EPSP eller et IPSP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dannes et aktionspotentiale (AP), hvis EPSP overskrider tærskelværdien</a:t>
            </a:r>
          </a:p>
          <a:p>
            <a:endParaRPr lang="da-DK" dirty="0"/>
          </a:p>
          <a:p>
            <a:r>
              <a:rPr lang="da-DK" dirty="0"/>
              <a:t>Et gradueret potentiale betegner en mindre ændring i membranpotentialet (fx 10 mV)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EPSP står for </a:t>
            </a:r>
            <a:r>
              <a:rPr lang="da-DK" dirty="0" err="1"/>
              <a:t>Excitatorisk</a:t>
            </a:r>
            <a:r>
              <a:rPr lang="da-DK" dirty="0"/>
              <a:t> </a:t>
            </a:r>
            <a:r>
              <a:rPr lang="da-DK" dirty="0" err="1"/>
              <a:t>PostSynaptisk</a:t>
            </a:r>
            <a:r>
              <a:rPr lang="da-DK" dirty="0"/>
              <a:t> Potentiale (fremmer dannelse af 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IPSP står for Inhibitorisk </a:t>
            </a:r>
            <a:r>
              <a:rPr lang="da-DK" dirty="0" err="1"/>
              <a:t>PostSynaptisk</a:t>
            </a:r>
            <a:r>
              <a:rPr lang="da-DK" dirty="0"/>
              <a:t> Potentiale (hæmmer dannelse af 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Et aktionspotentiale (AP) indebærer en stor ændring i membranpotentialet (&gt;100 mV)</a:t>
            </a:r>
          </a:p>
        </p:txBody>
      </p:sp>
    </p:spTree>
    <p:extLst>
      <p:ext uri="{BB962C8B-B14F-4D97-AF65-F5344CB8AC3E}">
        <p14:creationId xmlns:p14="http://schemas.microsoft.com/office/powerpoint/2010/main" val="7407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EEEC4-EDD8-DCC0-BA0E-F541DA86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Na-/K-pumper skaber iongradienter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FD82E4D-FC54-E87C-30AA-D78EAF9AF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58" y="1772239"/>
            <a:ext cx="4942084" cy="4814051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3E39C57-98CE-DC19-9C73-D9E5EECFE3F5}"/>
              </a:ext>
            </a:extLst>
          </p:cNvPr>
          <p:cNvSpPr txBox="1"/>
          <p:nvPr/>
        </p:nvSpPr>
        <p:spPr>
          <a:xfrm>
            <a:off x="992039" y="2372264"/>
            <a:ext cx="2424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Neuronets </a:t>
            </a:r>
            <a:r>
              <a:rPr lang="da-DK" sz="2400" dirty="0" err="1"/>
              <a:t>soma</a:t>
            </a:r>
            <a:r>
              <a:rPr lang="da-DK" sz="2400" dirty="0"/>
              <a:t> og dendritter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DE0F4BCC-36D2-BF45-DC13-3C801C13FE48}"/>
              </a:ext>
            </a:extLst>
          </p:cNvPr>
          <p:cNvCxnSpPr>
            <a:cxnSpLocks/>
          </p:cNvCxnSpPr>
          <p:nvPr/>
        </p:nvCxnSpPr>
        <p:spPr>
          <a:xfrm>
            <a:off x="3340579" y="2631057"/>
            <a:ext cx="1076146" cy="780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8192A81D-A573-ED5A-9D1F-3FE6E9AC4CB0}"/>
              </a:ext>
            </a:extLst>
          </p:cNvPr>
          <p:cNvCxnSpPr>
            <a:cxnSpLocks/>
          </p:cNvCxnSpPr>
          <p:nvPr/>
        </p:nvCxnSpPr>
        <p:spPr>
          <a:xfrm>
            <a:off x="2773392" y="3006743"/>
            <a:ext cx="987725" cy="1965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45B3756F-175E-0C1B-E116-71DA94BD3BDB}"/>
              </a:ext>
            </a:extLst>
          </p:cNvPr>
          <p:cNvCxnSpPr>
            <a:cxnSpLocks/>
          </p:cNvCxnSpPr>
          <p:nvPr/>
        </p:nvCxnSpPr>
        <p:spPr>
          <a:xfrm>
            <a:off x="2780727" y="3021202"/>
            <a:ext cx="980390" cy="816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id="{7776FC89-534A-8A0B-72A8-6EF72DAF3CE9}"/>
              </a:ext>
            </a:extLst>
          </p:cNvPr>
          <p:cNvSpPr txBox="1"/>
          <p:nvPr/>
        </p:nvSpPr>
        <p:spPr>
          <a:xfrm>
            <a:off x="8851421" y="2274005"/>
            <a:ext cx="2424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Gliacellerne</a:t>
            </a:r>
            <a:r>
              <a:rPr lang="da-DK" sz="2400" dirty="0"/>
              <a:t> er censureret væk – ikke vigtige her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13BABDC-CE14-9F29-6BBF-9ED91D12CD01}"/>
              </a:ext>
            </a:extLst>
          </p:cNvPr>
          <p:cNvSpPr/>
          <p:nvPr/>
        </p:nvSpPr>
        <p:spPr>
          <a:xfrm>
            <a:off x="6961517" y="2096219"/>
            <a:ext cx="1328468" cy="1173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6ADC9FD-A030-EA24-4771-D0B3A471BCDE}"/>
              </a:ext>
            </a:extLst>
          </p:cNvPr>
          <p:cNvSpPr/>
          <p:nvPr/>
        </p:nvSpPr>
        <p:spPr>
          <a:xfrm>
            <a:off x="6961517" y="3505200"/>
            <a:ext cx="1328468" cy="1173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2073FD96-5E73-6EAF-49BB-01FCA01CE098}"/>
              </a:ext>
            </a:extLst>
          </p:cNvPr>
          <p:cNvCxnSpPr>
            <a:cxnSpLocks/>
          </p:cNvCxnSpPr>
          <p:nvPr/>
        </p:nvCxnSpPr>
        <p:spPr>
          <a:xfrm flipV="1">
            <a:off x="7893170" y="2518913"/>
            <a:ext cx="958251" cy="163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FD9E487B-AE85-56DF-4BD5-BD34320706DC}"/>
              </a:ext>
            </a:extLst>
          </p:cNvPr>
          <p:cNvCxnSpPr>
            <a:cxnSpLocks/>
          </p:cNvCxnSpPr>
          <p:nvPr/>
        </p:nvCxnSpPr>
        <p:spPr>
          <a:xfrm flipV="1">
            <a:off x="7949388" y="2518913"/>
            <a:ext cx="902033" cy="1622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felt 27">
            <a:extLst>
              <a:ext uri="{FF2B5EF4-FFF2-40B4-BE49-F238E27FC236}">
                <a16:creationId xmlns:a16="http://schemas.microsoft.com/office/drawing/2014/main" id="{70A156A2-2DF2-3C69-2EEF-30A3D15F393E}"/>
              </a:ext>
            </a:extLst>
          </p:cNvPr>
          <p:cNvSpPr txBox="1"/>
          <p:nvPr/>
        </p:nvSpPr>
        <p:spPr>
          <a:xfrm>
            <a:off x="1080458" y="5103962"/>
            <a:ext cx="2260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Na-/K-pumpe: </a:t>
            </a:r>
            <a:r>
              <a:rPr lang="da-DK" sz="2400" dirty="0">
                <a:solidFill>
                  <a:srgbClr val="FF0000"/>
                </a:solidFill>
              </a:rPr>
              <a:t>meget vigtig! </a:t>
            </a:r>
          </a:p>
          <a:p>
            <a:r>
              <a:rPr lang="da-DK" sz="2400" dirty="0"/>
              <a:t>Kræver ATP</a:t>
            </a:r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17B8ED49-F0CE-FBC6-DE67-F338834C1959}"/>
              </a:ext>
            </a:extLst>
          </p:cNvPr>
          <p:cNvCxnSpPr>
            <a:cxnSpLocks/>
          </p:cNvCxnSpPr>
          <p:nvPr/>
        </p:nvCxnSpPr>
        <p:spPr>
          <a:xfrm>
            <a:off x="3108884" y="5367739"/>
            <a:ext cx="1161192" cy="285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8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88CAC-C4C1-3D09-69BC-EFBFB13C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Iongradienter og elektrisk gradient koster ATP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FFDB798-0AE1-BC59-05C4-598CC4454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33" y="1668984"/>
            <a:ext cx="8143334" cy="48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0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9A2DF-FC16-7723-16EC-F9B01130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07" y="498471"/>
            <a:ext cx="3892130" cy="1461611"/>
          </a:xfrm>
        </p:spPr>
        <p:txBody>
          <a:bodyPr>
            <a:normAutofit/>
          </a:bodyPr>
          <a:lstStyle/>
          <a:p>
            <a:r>
              <a:rPr lang="da-DK" dirty="0"/>
              <a:t>Na-/K-pumpen som tegneserie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DF5EAC-F2D0-1076-2F9A-0BE5848B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3" y="0"/>
            <a:ext cx="585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D008E64-3847-4A5D-D262-206586907FD7}"/>
              </a:ext>
            </a:extLst>
          </p:cNvPr>
          <p:cNvSpPr/>
          <p:nvPr/>
        </p:nvSpPr>
        <p:spPr>
          <a:xfrm>
            <a:off x="4835059" y="562603"/>
            <a:ext cx="1565406" cy="27949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F0B6641-5F88-7D41-AC4A-ED3C38BF4D57}"/>
              </a:ext>
            </a:extLst>
          </p:cNvPr>
          <p:cNvSpPr txBox="1"/>
          <p:nvPr/>
        </p:nvSpPr>
        <p:spPr>
          <a:xfrm>
            <a:off x="328613" y="2085975"/>
            <a:ext cx="3671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Begynd i rød kasse og følg pilene:</a:t>
            </a:r>
          </a:p>
          <a:p>
            <a:r>
              <a:rPr lang="da-DK" dirty="0"/>
              <a:t>3 natrium-ioner og 1 ATP-molekyle bindes til pumpen (proteinet). ATP spaltes vha. vand (hydrolyseres), og under frigivelse af energi ændrer proteinet form og ”vipper” Na</a:t>
            </a:r>
            <a:r>
              <a:rPr lang="da-DK" baseline="30000" dirty="0"/>
              <a:t>+</a:t>
            </a:r>
            <a:r>
              <a:rPr lang="da-DK" dirty="0"/>
              <a:t> udenfor neuronet! Nu kan 2 kalium-ioner binde sig til pumpen, der igen ændrer form, hvorved K</a:t>
            </a:r>
            <a:r>
              <a:rPr lang="da-DK" baseline="30000" dirty="0"/>
              <a:t>+</a:t>
            </a:r>
            <a:r>
              <a:rPr lang="da-DK" dirty="0"/>
              <a:t> ”vippes” ind i neuronet. Netto er neuronets indre blevet 1 elektrisk ladning mere negativt (-3 + 2 = -1).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ACDE5F8-BFC0-DF9B-37D5-58B2446299FA}"/>
              </a:ext>
            </a:extLst>
          </p:cNvPr>
          <p:cNvSpPr txBox="1"/>
          <p:nvPr/>
        </p:nvSpPr>
        <p:spPr>
          <a:xfrm>
            <a:off x="6348467" y="771525"/>
            <a:ext cx="920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Ekstra</a:t>
            </a:r>
          </a:p>
          <a:p>
            <a:r>
              <a:rPr lang="da-DK" sz="1400" dirty="0"/>
              <a:t>cellulært </a:t>
            </a:r>
          </a:p>
          <a:p>
            <a:r>
              <a:rPr lang="da-DK" sz="1400" dirty="0"/>
              <a:t>miljø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6AB54BE-8A07-EB2A-D63C-8A450FF04061}"/>
              </a:ext>
            </a:extLst>
          </p:cNvPr>
          <p:cNvSpPr txBox="1"/>
          <p:nvPr/>
        </p:nvSpPr>
        <p:spPr>
          <a:xfrm>
            <a:off x="6348466" y="2359580"/>
            <a:ext cx="920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Intra</a:t>
            </a:r>
            <a:endParaRPr lang="da-DK" sz="1400" dirty="0"/>
          </a:p>
          <a:p>
            <a:r>
              <a:rPr lang="da-DK" sz="1400" dirty="0"/>
              <a:t>cellulært </a:t>
            </a:r>
          </a:p>
          <a:p>
            <a:r>
              <a:rPr lang="da-DK" sz="1400" dirty="0"/>
              <a:t>miljø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5C6CC2B-C8A7-C8D9-CE36-5EEC123C7CBB}"/>
              </a:ext>
            </a:extLst>
          </p:cNvPr>
          <p:cNvSpPr txBox="1"/>
          <p:nvPr/>
        </p:nvSpPr>
        <p:spPr>
          <a:xfrm>
            <a:off x="4277355" y="1510189"/>
            <a:ext cx="5918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Celle</a:t>
            </a:r>
          </a:p>
          <a:p>
            <a:r>
              <a:rPr lang="da-DK" sz="1400" dirty="0" err="1"/>
              <a:t>mem</a:t>
            </a:r>
            <a:endParaRPr lang="da-DK" sz="1400" dirty="0"/>
          </a:p>
          <a:p>
            <a:r>
              <a:rPr lang="da-DK" sz="1400" dirty="0" err="1"/>
              <a:t>bran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36628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982</Words>
  <Application>Microsoft Office PowerPoint</Application>
  <PresentationFormat>Widescreen</PresentationFormat>
  <Paragraphs>109</Paragraphs>
  <Slides>19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Wingdings</vt:lpstr>
      <vt:lpstr>Office-tema</vt:lpstr>
      <vt:lpstr>Elektrisk nerveledning Aktionspotentialet (AP)</vt:lpstr>
      <vt:lpstr>Neuronets opbygning</vt:lpstr>
      <vt:lpstr>En anden kildes gengivelse af et neuron </vt:lpstr>
      <vt:lpstr>Neuron-neuron og neuron-muskel kontakt</vt:lpstr>
      <vt:lpstr>Undskyld på forhånd for det næste dias…</vt:lpstr>
      <vt:lpstr>Det aktive neuron: EPSP, AP og IPSP</vt:lpstr>
      <vt:lpstr>Na-/K-pumper skaber iongradienter</vt:lpstr>
      <vt:lpstr>Iongradienter og elektrisk gradient koster ATP</vt:lpstr>
      <vt:lpstr>Na-/K-pumpen som tegneserie</vt:lpstr>
      <vt:lpstr>Hydrolyse af ATP frigiver energi</vt:lpstr>
      <vt:lpstr>EPSP = excitatorisk postsynaptisk potentiale I</vt:lpstr>
      <vt:lpstr>EPSP II: tærskelværdi for AP overskrides!</vt:lpstr>
      <vt:lpstr>EPSP II: tærskelværdi for AP overskrides! </vt:lpstr>
      <vt:lpstr>EPSP =&gt; AP =&gt; ionforskydninger jf. gradienter</vt:lpstr>
      <vt:lpstr>Aktions- potentialet (AP)</vt:lpstr>
      <vt:lpstr>En anden kildes gengivelse af et AP </vt:lpstr>
      <vt:lpstr>Et AP er et ”alt eller intet” signal</vt:lpstr>
      <vt:lpstr>IPSP = inhibitorisk postsynaptisk potentiale </vt:lpstr>
      <vt:lpstr>Elektrisk nervesignal: repetition og spørgsmål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Skov</dc:creator>
  <cp:lastModifiedBy>Charlotte Skov</cp:lastModifiedBy>
  <cp:revision>29</cp:revision>
  <dcterms:created xsi:type="dcterms:W3CDTF">2025-03-08T11:20:39Z</dcterms:created>
  <dcterms:modified xsi:type="dcterms:W3CDTF">2025-03-10T13:28:19Z</dcterms:modified>
</cp:coreProperties>
</file>