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4" r:id="rId4"/>
    <p:sldId id="265" r:id="rId5"/>
    <p:sldId id="261" r:id="rId6"/>
    <p:sldId id="262" r:id="rId7"/>
    <p:sldId id="263" r:id="rId8"/>
    <p:sldId id="266" r:id="rId9"/>
    <p:sldId id="258" r:id="rId10"/>
    <p:sldId id="259" r:id="rId11"/>
    <p:sldId id="260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903" autoAdjust="0"/>
  </p:normalViewPr>
  <p:slideViewPr>
    <p:cSldViewPr snapToGrid="0">
      <p:cViewPr varScale="1">
        <p:scale>
          <a:sx n="66" d="100"/>
          <a:sy n="66" d="100"/>
        </p:scale>
        <p:origin x="668" y="5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0FCDF-B873-49CB-8204-BDFF25BD82F7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19924-EBF6-4813-872A-1DCFA466EA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084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enstoredanske.dk/Natur_og_milj%c3%b8/Antropologi/Fortidsmennesket/mennesk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denstoredanske.dk/Natur_og_milj%c3%b8/Genetik_og_evolution/Genetik/genetisk_drift" TargetMode="External"/><Relationship Id="rId5" Type="http://schemas.openxmlformats.org/officeDocument/2006/relationships/hyperlink" Target="http://denstoredanske.dk/Natur_og_milj%c3%b8/Botanik/Almen_botanik/klin" TargetMode="External"/><Relationship Id="rId4" Type="http://schemas.openxmlformats.org/officeDocument/2006/relationships/hyperlink" Target="http://denstoredanske.dk/Natur_og_milj%c3%b8/Botanik/Botanikere_og_plantegeografer/Carl_von_Linn%c3%a9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0249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9043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http://denstoredanske.dk/</a:t>
            </a:r>
            <a:r>
              <a:rPr lang="da-DK" dirty="0" err="1"/>
              <a:t>Natur_og_miljø</a:t>
            </a:r>
            <a:r>
              <a:rPr lang="da-DK" dirty="0"/>
              <a:t>/Antropologi/Menneskeracer/menneskeracer</a:t>
            </a:r>
          </a:p>
          <a:p>
            <a:r>
              <a:rPr lang="da-DK" b="1" dirty="0" err="1"/>
              <a:t>menneskeracer</a:t>
            </a:r>
            <a:r>
              <a:rPr lang="da-DK" b="1" dirty="0"/>
              <a:t>, </a:t>
            </a:r>
            <a:r>
              <a:rPr lang="da-DK" dirty="0"/>
              <a:t>grupper opstillet til brug for en underopdeling af </a:t>
            </a:r>
            <a:r>
              <a:rPr lang="da-DK" dirty="0">
                <a:hlinkClick r:id="rId3"/>
              </a:rPr>
              <a:t>mennesker</a:t>
            </a:r>
            <a:r>
              <a:rPr lang="da-DK" dirty="0"/>
              <a:t>. Som for de fleste dyr har man gennem tiden forsøgt at opstille en raceklassifikation for mennesker.</a:t>
            </a:r>
          </a:p>
          <a:p>
            <a:r>
              <a:rPr lang="da-DK" dirty="0"/>
              <a:t>Det første sådanne system ses hos </a:t>
            </a:r>
            <a:r>
              <a:rPr lang="da-DK" dirty="0">
                <a:hlinkClick r:id="rId4"/>
              </a:rPr>
              <a:t>Linné</a:t>
            </a:r>
            <a:r>
              <a:rPr lang="da-DK" dirty="0"/>
              <a:t>, mens det vel nok mest udbredte, omfattende fem racer: </a:t>
            </a:r>
            <a:r>
              <a:rPr lang="da-DK" dirty="0" err="1"/>
              <a:t>kaukasoider</a:t>
            </a:r>
            <a:r>
              <a:rPr lang="da-DK" dirty="0"/>
              <a:t>, </a:t>
            </a:r>
            <a:r>
              <a:rPr lang="da-DK" dirty="0" err="1"/>
              <a:t>mongoloider</a:t>
            </a:r>
            <a:r>
              <a:rPr lang="da-DK" dirty="0"/>
              <a:t>, </a:t>
            </a:r>
            <a:r>
              <a:rPr lang="da-DK" dirty="0" err="1"/>
              <a:t>negroider</a:t>
            </a:r>
            <a:r>
              <a:rPr lang="da-DK" dirty="0"/>
              <a:t>, </a:t>
            </a:r>
            <a:r>
              <a:rPr lang="da-DK" dirty="0" err="1"/>
              <a:t>australoider</a:t>
            </a:r>
            <a:r>
              <a:rPr lang="da-DK" dirty="0"/>
              <a:t> og indfødte amerikanere, blev udviklet af den tyske naturforsker Johann Friederich </a:t>
            </a:r>
            <a:r>
              <a:rPr lang="da-DK" dirty="0" err="1"/>
              <a:t>Blumenbach</a:t>
            </a:r>
            <a:r>
              <a:rPr lang="da-DK" dirty="0"/>
              <a:t> (1752-1840).</a:t>
            </a:r>
          </a:p>
          <a:p>
            <a:r>
              <a:rPr lang="da-DK" dirty="0"/>
              <a:t>Med den indsigt, man har opnået i den moderne populationsbiologi, er det svært at argumentere for eksistensen af </a:t>
            </a:r>
            <a:r>
              <a:rPr lang="da-DK" dirty="0" err="1"/>
              <a:t>menneskeracer</a:t>
            </a:r>
            <a:r>
              <a:rPr lang="da-DK" dirty="0"/>
              <a:t>. Der er snarere tale om gradvise overgange mellem forskellige populationer, et variationsmønster, som bedst kan betegnes </a:t>
            </a:r>
            <a:r>
              <a:rPr lang="da-DK" dirty="0">
                <a:hlinkClick r:id="rId5"/>
              </a:rPr>
              <a:t>kliner</a:t>
            </a:r>
            <a:r>
              <a:rPr lang="da-DK" dirty="0"/>
              <a:t>. Der er tale om en geografisk struktureret variation, både morfologisk og genetisk, som kan forklares dels med tilpasning til fx klimaforhold, dels ved tilfældig sammensætning af genetisk variation ved såkaldt </a:t>
            </a:r>
            <a:r>
              <a:rPr lang="da-DK" dirty="0">
                <a:hlinkClick r:id="rId6"/>
              </a:rPr>
              <a:t>genetisk drift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1983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Pga. globalisering og øget mobilitet opblandes gener, som før var isolerede i små populationer med unikke egenskaber og tilpasninger til særlige miljøer.</a:t>
            </a:r>
          </a:p>
          <a:p>
            <a:r>
              <a:rPr lang="da-DK" dirty="0"/>
              <a:t>Man kan ikke komme et kontinuum i diskrete kasser!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018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Svar er taget fra s. 28 i Biologi til tiden (BTT)</a:t>
            </a:r>
          </a:p>
          <a:p>
            <a:pPr marL="228600" indent="-228600">
              <a:buAutoNum type="arabicParenR"/>
            </a:pPr>
            <a:r>
              <a:rPr lang="da-DK" dirty="0"/>
              <a:t>Aktin, myosin, keratin, kollagen</a:t>
            </a:r>
          </a:p>
          <a:p>
            <a:pPr marL="228600" indent="-228600">
              <a:buAutoNum type="arabicParenR"/>
            </a:pPr>
            <a:r>
              <a:rPr lang="da-DK" dirty="0"/>
              <a:t>Fordøjelsesenzymer som spytamylase, pepsin, bugspytamylase, peptidase, </a:t>
            </a:r>
            <a:r>
              <a:rPr lang="da-DK" dirty="0" err="1"/>
              <a:t>lipase</a:t>
            </a:r>
            <a:r>
              <a:rPr lang="da-DK" dirty="0"/>
              <a:t>, </a:t>
            </a:r>
            <a:r>
              <a:rPr lang="da-DK" dirty="0" err="1"/>
              <a:t>maltase</a:t>
            </a:r>
            <a:r>
              <a:rPr lang="da-DK" dirty="0"/>
              <a:t>; DNA-polymerase og respirationsenzymer. </a:t>
            </a:r>
            <a:r>
              <a:rPr lang="da-DK" dirty="0" err="1"/>
              <a:t>Proteaser</a:t>
            </a:r>
            <a:r>
              <a:rPr lang="da-DK" dirty="0"/>
              <a:t> som </a:t>
            </a:r>
            <a:r>
              <a:rPr lang="da-DK" dirty="0" err="1"/>
              <a:t>bromelin</a:t>
            </a:r>
            <a:r>
              <a:rPr lang="da-DK" dirty="0"/>
              <a:t> og </a:t>
            </a:r>
            <a:r>
              <a:rPr lang="da-DK" dirty="0" err="1"/>
              <a:t>actinidin</a:t>
            </a:r>
            <a:endParaRPr lang="da-DK" dirty="0"/>
          </a:p>
          <a:p>
            <a:pPr marL="228600" indent="-228600">
              <a:buAutoNum type="arabicParenR"/>
            </a:pPr>
            <a:r>
              <a:rPr lang="da-DK" dirty="0"/>
              <a:t>Glukosetransportmolekyler i cellemembranerne, hæmoglobin i blodet, proteiner som fragter steroidhormoner rundt i blodet</a:t>
            </a:r>
          </a:p>
          <a:p>
            <a:pPr marL="228600" indent="-228600">
              <a:buAutoNum type="arabicParenR"/>
            </a:pPr>
            <a:r>
              <a:rPr lang="da-DK" dirty="0" err="1"/>
              <a:t>Immunoglobuliner</a:t>
            </a:r>
            <a:endParaRPr lang="da-DK" dirty="0"/>
          </a:p>
          <a:p>
            <a:pPr marL="228600" indent="-228600">
              <a:buAutoNum type="arabicParenR"/>
            </a:pPr>
            <a:r>
              <a:rPr lang="da-DK" dirty="0"/>
              <a:t>Insulin, glukagon, FSH, LH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0284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8421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Undtagelser fra reglen:</a:t>
            </a:r>
          </a:p>
          <a:p>
            <a:pPr marL="171450" indent="-171450">
              <a:buFontTx/>
              <a:buChar char="-"/>
            </a:pPr>
            <a:r>
              <a:rPr lang="da-DK" dirty="0"/>
              <a:t>Røde blodceller har ingen cellekerne og derfor heller ingen kromosomer.</a:t>
            </a:r>
          </a:p>
          <a:p>
            <a:pPr marL="171450" indent="-171450">
              <a:buFontTx/>
              <a:buChar char="-"/>
            </a:pPr>
            <a:r>
              <a:rPr lang="da-DK" dirty="0"/>
              <a:t>Blodplader har heller ingen kromosomer.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9924-EBF6-4813-872A-1DCFA466EAD3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94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79CAFE-9FF3-408C-B9D1-67F7584C9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2C0C9D7-2151-4554-9F4E-151C00A06E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AF12D3-552D-46CB-9839-EBCC75DD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00DCB0-C673-431E-8302-CE9DFB3D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0F2FA5-4229-4B5F-83A7-0CB4D227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726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C4C67-E1AC-4673-A6C6-BBAEEFC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19AD70-40D7-4B93-B6EB-67E917DE3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C4EE34-D46E-4954-977D-0C823D0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0EFC1B2-3EB6-46EA-A239-A9E7C4DC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08A4D8-DB6B-4243-8CDA-5F5D0EA67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579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800390-ACF4-422A-9837-CCE72D52E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FB9D8E-B04D-409F-9B1B-C37460CD7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AF9450-0C73-4738-B3EF-7370A764E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845420-48DD-4F07-9D00-FC062CAD2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5C5B62-1F40-4BCB-A315-16D8EDEB4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710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03F52-646C-43AD-94ED-C0D44C27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56EAB4-7932-4D02-A1E0-19869EDDF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445DBC1-5DE3-40F2-8125-7A0FD1115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4CAAA87-E120-4802-AE7E-81E0B2B97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8000A5-8EDD-4306-BEA7-464FFE77D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F76B3C-9E98-470F-A2AA-0EFCFE65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984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5547A-2A5B-4C73-BD86-CA68AE1EE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339AC6-79B7-440B-9805-E1F6F66D5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BE3FEAC-7B6D-4566-A838-0B342C8AC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E1FE1FE-708B-458A-9CCE-F5F77CF2A6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7B62F42-BE96-460C-862C-AD3EAFCC58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90E35B0-5893-4C48-A8C8-23051052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BDE7F9A-3291-476F-9106-1FC51BBA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10EC0D5-4831-4F64-A567-C4CFE341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473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AD4E84-57D6-4C01-B6E8-053C3A92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9C7615-D62D-4CC0-8E0C-22A5CE2A1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795DFC5-F2F9-42AB-A4AA-4EAECEEA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2CFF5D1-B15F-4942-9AD3-8008980DD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42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1300507-1BDF-4774-BA74-1D1AE402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AC11371-67D4-4DC5-BDF5-6DB1B8C05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4F17FC3-9592-4ABE-A72B-BDC4C9BD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2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F8A1B4-14D6-4DDE-ADAC-5A3975C5E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D8B943-F516-4877-830A-3816CE979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002121-452B-40A5-B079-A5D566915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C8B7EC-1B28-4A97-BBE0-7F20EE9CD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ECB5EBE-47D8-4336-9CF0-10C6CCB5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B7F4F3B-F76F-4FA7-BFB7-DA0F0FE4A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804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52DD9-EA36-43B3-91C5-279DFE9FD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C329803-0D09-4A92-865F-C9CDACA706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D1AFA98-7791-4239-8213-84CB04E01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4C615C-7512-44B6-BB1D-DFFEA887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C82DA7-1B1F-4077-B5DC-47FA63AA1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2A2723B-932D-4C27-B8AA-1C5C8462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760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003E54-AD22-4125-8DEF-429DCBD1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1CA5055-D290-433D-A5B1-6253C5881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A4F55A-6357-4EC8-B36C-A7EB14DE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24CFBE-8AEA-4810-8022-0544963F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8F7595-BBA9-4098-8CD2-3D323F007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397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824AD9D-1DDE-497D-AC5E-E2D5EB3BD3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1745061-4352-4E44-AFFB-43E5E8ECD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53492E-3344-4030-8C70-8885DA09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A6AE1D-95DB-4246-8E36-305802E8D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6B63B9-A99B-4FBF-8E1F-72EE4FED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610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129038E-89E8-4616-AB9E-664ECCB1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662E6E7-C7B5-49D6-8710-BCB9296FD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7DE6A6-4306-4CE4-90E6-F0761E5FB4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0EF4F-13CB-4218-AE00-1751D6140FB5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2D6319-93F1-4A18-B07C-AC917CCC2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9912EA-F18D-48E8-8C32-B7573F34B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4CE38-6F44-4D57-A1AE-0587B8BE77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564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esrc=s&amp;source=images&amp;cd=&amp;cad=rja&amp;uact=8&amp;ved=2ahUKEwiexNPakNDZAhWHjywKHa5gD-cQjRx6BAgAEAY&amp;url=http://www.martinadorff.com/&amp;psig=AOvVaw101ifwKN3b9wHB-0lBe0Vg&amp;ust=152016567854975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B2F02-89DD-4AB7-9250-0AA2E206F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061199">
            <a:off x="3330719" y="2190747"/>
            <a:ext cx="4929803" cy="1399809"/>
          </a:xfrm>
          <a:ln w="57150">
            <a:solidFill>
              <a:srgbClr val="FF0000"/>
            </a:solidFill>
          </a:ln>
        </p:spPr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4 Arv og miljø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32774A9-6997-4ED4-BB54-93C7CA462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6925" y="4989571"/>
            <a:ext cx="3034518" cy="1248463"/>
          </a:xfrm>
        </p:spPr>
        <p:txBody>
          <a:bodyPr>
            <a:normAutofit lnSpcReduction="10000"/>
          </a:bodyPr>
          <a:lstStyle/>
          <a:p>
            <a:endParaRPr lang="da-DK" dirty="0"/>
          </a:p>
          <a:p>
            <a:r>
              <a:rPr lang="da-DK" sz="2800" dirty="0"/>
              <a:t>Introduktion til DNA og genetik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A82F606-CB69-4480-BB0B-6116CDA5C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35"/>
            <a:ext cx="4365088" cy="240612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11EE898-F973-4A54-BE20-65A930054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1" r="21706"/>
          <a:stretch/>
        </p:blipFill>
        <p:spPr>
          <a:xfrm>
            <a:off x="8574157" y="17522"/>
            <a:ext cx="3636897" cy="350586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14A0CD6-D098-4CB1-8044-6A052FC41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56" y="4139108"/>
            <a:ext cx="6790598" cy="2718892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A72887DF-446E-46A5-BD6E-56920C4E6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1143"/>
            <a:ext cx="2160930" cy="373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5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25220-9BF0-40A7-BB2F-F2474754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Hvorfor ser vi ud, som vi gør?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A8B01E-8F33-4199-8382-31B48E73F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eukaryote celler, jeres krop består af, er resultatet af evolution – dvs. milliarder af års </a:t>
            </a:r>
            <a:r>
              <a:rPr lang="da-DK" dirty="0">
                <a:solidFill>
                  <a:srgbClr val="FF0000"/>
                </a:solidFill>
              </a:rPr>
              <a:t>tilfældig</a:t>
            </a:r>
            <a:r>
              <a:rPr lang="da-DK" dirty="0"/>
              <a:t> udvikling</a:t>
            </a:r>
          </a:p>
          <a:p>
            <a:r>
              <a:rPr lang="da-DK" dirty="0"/>
              <a:t>Jeres krop er et sammensurium af </a:t>
            </a:r>
            <a:r>
              <a:rPr lang="da-DK" dirty="0">
                <a:solidFill>
                  <a:srgbClr val="FF0000"/>
                </a:solidFill>
              </a:rPr>
              <a:t>”gamle” og ”nye” løsninger </a:t>
            </a:r>
            <a:r>
              <a:rPr lang="da-DK" dirty="0"/>
              <a:t>på problemerne: overlevelse og forplantning</a:t>
            </a:r>
          </a:p>
          <a:p>
            <a:r>
              <a:rPr lang="da-DK" dirty="0">
                <a:solidFill>
                  <a:srgbClr val="FF0000"/>
                </a:solidFill>
              </a:rPr>
              <a:t>Jeres krop er i konstant forandring </a:t>
            </a:r>
            <a:r>
              <a:rPr lang="da-DK" dirty="0"/>
              <a:t>– alene mens I sidder og ser på dette dias, bliver tusinder af celler udskiftet i jeres krop!</a:t>
            </a:r>
          </a:p>
          <a:p>
            <a:r>
              <a:rPr lang="da-DK" dirty="0"/>
              <a:t>Og kodet i jeres gener ligger </a:t>
            </a:r>
            <a:r>
              <a:rPr lang="da-DK" dirty="0">
                <a:solidFill>
                  <a:srgbClr val="FF0000"/>
                </a:solidFill>
              </a:rPr>
              <a:t>formålet: at videreføre slægten</a:t>
            </a:r>
          </a:p>
          <a:p>
            <a:r>
              <a:rPr lang="da-DK" dirty="0"/>
              <a:t>Men jeres børn bliver ikke tro kopier af jer…</a:t>
            </a:r>
          </a:p>
          <a:p>
            <a:r>
              <a:rPr lang="da-DK" dirty="0"/>
              <a:t>– hvorfor egentlig ikke?!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009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A6DF0-9FDF-4C1D-9FE3-2DFD9374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Hvorfor er børn ikke tro kopier af forældrene?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15BAA3-C69D-4D96-BF51-E4C4C587E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Fordi mennesker (indtil videre) kun kan formere sig kønnet</a:t>
            </a:r>
          </a:p>
          <a:p>
            <a:r>
              <a:rPr lang="da-DK" dirty="0"/>
              <a:t>Kønnet formering betyder, at der indgår to køn i forplantningen</a:t>
            </a:r>
          </a:p>
          <a:p>
            <a:r>
              <a:rPr lang="da-DK" dirty="0"/>
              <a:t>Hos mennesket hedder hannerne mænd og hunnerne kvinder</a:t>
            </a:r>
          </a:p>
          <a:p>
            <a:r>
              <a:rPr lang="da-DK" dirty="0"/>
              <a:t>Menneskets afkom (”unger”) hedder børn</a:t>
            </a:r>
          </a:p>
          <a:p>
            <a:r>
              <a:rPr lang="da-DK" dirty="0"/>
              <a:t>Hvert køn bidrager med halvdelen af sit eget arvemateriale til barnet</a:t>
            </a:r>
          </a:p>
          <a:p>
            <a:r>
              <a:rPr lang="da-DK" dirty="0"/>
              <a:t>Barnet arver således NOGET fra faderen og NOGET fra moderen</a:t>
            </a:r>
          </a:p>
          <a:p>
            <a:r>
              <a:rPr lang="da-DK" dirty="0"/>
              <a:t>Men barnet arver ikke DET HELE fra NOGEN af forældrene</a:t>
            </a:r>
          </a:p>
          <a:p>
            <a:r>
              <a:rPr lang="da-DK" dirty="0"/>
              <a:t>Derfor kan det ikke blive en tro kopi, men en ny, unik kombination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404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0201F-14A6-4454-9DE3-0096D2F90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Barnet er en unik kombination af forældrenes arvemateriale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CEAF679-2757-45BB-A6B2-13373A4C3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924211"/>
            <a:ext cx="5868266" cy="3284084"/>
          </a:xfrm>
        </p:spPr>
        <p:txBody>
          <a:bodyPr>
            <a:normAutofit fontScale="92500"/>
          </a:bodyPr>
          <a:lstStyle/>
          <a:p>
            <a:r>
              <a:rPr lang="da-DK" dirty="0"/>
              <a:t>Et britisk par fik i 2006 tveæggede tvillingepiger: Remee (hvid med blå øjne) og Kian (sort med mørke øjne).</a:t>
            </a:r>
          </a:p>
          <a:p>
            <a:r>
              <a:rPr lang="da-DK" dirty="0"/>
              <a:t>Kvinden Kylie og manden Remi er begge børn af en sort far og en hvid mor.</a:t>
            </a:r>
          </a:p>
          <a:p>
            <a:r>
              <a:rPr lang="da-DK" dirty="0"/>
              <a:t>Pigerne har hver sin unikke kombination af forældrenes arvemateriale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FF8724F-5607-4255-A295-FA78A5943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3863"/>
            <a:ext cx="5098243" cy="519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23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D60361-62AB-4D41-88D8-654A94BB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Menneskekroppen: genkendelig og variabel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79BB90A-7DD7-41A2-B8B4-88158D728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Hvordan genkender man et menneske?</a:t>
            </a:r>
          </a:p>
          <a:p>
            <a:r>
              <a:rPr lang="da-DK" dirty="0"/>
              <a:t>Hvad kendetegner arten </a:t>
            </a:r>
            <a:r>
              <a:rPr lang="da-DK" i="1" dirty="0"/>
              <a:t>Homo sapiens</a:t>
            </a:r>
            <a:r>
              <a:rPr lang="da-DK" dirty="0"/>
              <a:t>, ”det moderne menneske”?</a:t>
            </a:r>
          </a:p>
          <a:p>
            <a:endParaRPr lang="da-DK" dirty="0"/>
          </a:p>
          <a:p>
            <a:r>
              <a:rPr lang="da-DK" dirty="0"/>
              <a:t>Stil jer op efter højde - fra lav til høj</a:t>
            </a:r>
          </a:p>
          <a:p>
            <a:r>
              <a:rPr lang="da-DK" dirty="0"/>
              <a:t>Stil jer op efter (naturlig) hårfarve – fra lys til mørk</a:t>
            </a:r>
          </a:p>
          <a:p>
            <a:r>
              <a:rPr lang="da-DK" dirty="0"/>
              <a:t>Stil jer op efter tungelængde – f</a:t>
            </a:r>
            <a:r>
              <a:rPr lang="da-DK" dirty="0">
                <a:sym typeface="Wingdings" panose="05000000000000000000" pitchFamily="2" charset="2"/>
              </a:rPr>
              <a:t>ra kort til lang </a:t>
            </a:r>
            <a:endParaRPr lang="da-DK" dirty="0"/>
          </a:p>
          <a:p>
            <a:endParaRPr lang="da-DK" dirty="0"/>
          </a:p>
          <a:p>
            <a:r>
              <a:rPr lang="da-DK" dirty="0"/>
              <a:t>Hvorfor er alle mennesker ikke ens?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C9FAE49-D927-420D-AC2D-A0BEE49AA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9" y="3112169"/>
            <a:ext cx="3394191" cy="3745831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454E2BF-0C2C-4304-9DF4-D6CC6D8253CB}"/>
              </a:ext>
            </a:extLst>
          </p:cNvPr>
          <p:cNvSpPr txBox="1"/>
          <p:nvPr/>
        </p:nvSpPr>
        <p:spPr>
          <a:xfrm rot="19929258">
            <a:off x="7251031" y="5001126"/>
            <a:ext cx="2598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FF0000"/>
                </a:solidFill>
              </a:rPr>
              <a:t>Pga. arv &amp; miljø</a:t>
            </a:r>
          </a:p>
        </p:txBody>
      </p:sp>
      <p:sp>
        <p:nvSpPr>
          <p:cNvPr id="8" name="Kombinationstegning: figur 7">
            <a:extLst>
              <a:ext uri="{FF2B5EF4-FFF2-40B4-BE49-F238E27FC236}">
                <a16:creationId xmlns:a16="http://schemas.microsoft.com/office/drawing/2014/main" id="{71D24BA1-861A-46B2-AE42-CF70961C1092}"/>
              </a:ext>
            </a:extLst>
          </p:cNvPr>
          <p:cNvSpPr/>
          <p:nvPr/>
        </p:nvSpPr>
        <p:spPr>
          <a:xfrm>
            <a:off x="7170821" y="4219074"/>
            <a:ext cx="3015916" cy="1780673"/>
          </a:xfrm>
          <a:custGeom>
            <a:avLst/>
            <a:gdLst>
              <a:gd name="connsiteX0" fmla="*/ 3015916 w 3015916"/>
              <a:gd name="connsiteY0" fmla="*/ 0 h 1780673"/>
              <a:gd name="connsiteX1" fmla="*/ 2390274 w 3015916"/>
              <a:gd name="connsiteY1" fmla="*/ 192505 h 1780673"/>
              <a:gd name="connsiteX2" fmla="*/ 2342147 w 3015916"/>
              <a:gd name="connsiteY2" fmla="*/ 224589 h 1780673"/>
              <a:gd name="connsiteX3" fmla="*/ 2245895 w 3015916"/>
              <a:gd name="connsiteY3" fmla="*/ 256673 h 1780673"/>
              <a:gd name="connsiteX4" fmla="*/ 2213811 w 3015916"/>
              <a:gd name="connsiteY4" fmla="*/ 288758 h 1780673"/>
              <a:gd name="connsiteX5" fmla="*/ 2117558 w 3015916"/>
              <a:gd name="connsiteY5" fmla="*/ 320842 h 1780673"/>
              <a:gd name="connsiteX6" fmla="*/ 2069432 w 3015916"/>
              <a:gd name="connsiteY6" fmla="*/ 336884 h 1780673"/>
              <a:gd name="connsiteX7" fmla="*/ 2005263 w 3015916"/>
              <a:gd name="connsiteY7" fmla="*/ 368968 h 1780673"/>
              <a:gd name="connsiteX8" fmla="*/ 1876926 w 3015916"/>
              <a:gd name="connsiteY8" fmla="*/ 417094 h 1780673"/>
              <a:gd name="connsiteX9" fmla="*/ 1796716 w 3015916"/>
              <a:gd name="connsiteY9" fmla="*/ 465221 h 1780673"/>
              <a:gd name="connsiteX10" fmla="*/ 1684421 w 3015916"/>
              <a:gd name="connsiteY10" fmla="*/ 513347 h 1780673"/>
              <a:gd name="connsiteX11" fmla="*/ 1636295 w 3015916"/>
              <a:gd name="connsiteY11" fmla="*/ 545431 h 1780673"/>
              <a:gd name="connsiteX12" fmla="*/ 1588168 w 3015916"/>
              <a:gd name="connsiteY12" fmla="*/ 561473 h 1780673"/>
              <a:gd name="connsiteX13" fmla="*/ 1524000 w 3015916"/>
              <a:gd name="connsiteY13" fmla="*/ 593558 h 1780673"/>
              <a:gd name="connsiteX14" fmla="*/ 1475874 w 3015916"/>
              <a:gd name="connsiteY14" fmla="*/ 641684 h 1780673"/>
              <a:gd name="connsiteX15" fmla="*/ 1379621 w 3015916"/>
              <a:gd name="connsiteY15" fmla="*/ 673768 h 1780673"/>
              <a:gd name="connsiteX16" fmla="*/ 1331495 w 3015916"/>
              <a:gd name="connsiteY16" fmla="*/ 689810 h 1780673"/>
              <a:gd name="connsiteX17" fmla="*/ 1283368 w 3015916"/>
              <a:gd name="connsiteY17" fmla="*/ 705852 h 1780673"/>
              <a:gd name="connsiteX18" fmla="*/ 1187116 w 3015916"/>
              <a:gd name="connsiteY18" fmla="*/ 753979 h 1780673"/>
              <a:gd name="connsiteX19" fmla="*/ 1138990 w 3015916"/>
              <a:gd name="connsiteY19" fmla="*/ 786063 h 1780673"/>
              <a:gd name="connsiteX20" fmla="*/ 1042737 w 3015916"/>
              <a:gd name="connsiteY20" fmla="*/ 818147 h 1780673"/>
              <a:gd name="connsiteX21" fmla="*/ 882316 w 3015916"/>
              <a:gd name="connsiteY21" fmla="*/ 882315 h 1780673"/>
              <a:gd name="connsiteX22" fmla="*/ 737937 w 3015916"/>
              <a:gd name="connsiteY22" fmla="*/ 914400 h 1780673"/>
              <a:gd name="connsiteX23" fmla="*/ 641684 w 3015916"/>
              <a:gd name="connsiteY23" fmla="*/ 946484 h 1780673"/>
              <a:gd name="connsiteX24" fmla="*/ 593558 w 3015916"/>
              <a:gd name="connsiteY24" fmla="*/ 962526 h 1780673"/>
              <a:gd name="connsiteX25" fmla="*/ 481263 w 3015916"/>
              <a:gd name="connsiteY25" fmla="*/ 1026694 h 1780673"/>
              <a:gd name="connsiteX26" fmla="*/ 449179 w 3015916"/>
              <a:gd name="connsiteY26" fmla="*/ 1058779 h 1780673"/>
              <a:gd name="connsiteX27" fmla="*/ 401053 w 3015916"/>
              <a:gd name="connsiteY27" fmla="*/ 1074821 h 1780673"/>
              <a:gd name="connsiteX28" fmla="*/ 336884 w 3015916"/>
              <a:gd name="connsiteY28" fmla="*/ 1106905 h 1780673"/>
              <a:gd name="connsiteX29" fmla="*/ 240632 w 3015916"/>
              <a:gd name="connsiteY29" fmla="*/ 1155031 h 1780673"/>
              <a:gd name="connsiteX30" fmla="*/ 208547 w 3015916"/>
              <a:gd name="connsiteY30" fmla="*/ 1187115 h 1780673"/>
              <a:gd name="connsiteX31" fmla="*/ 176463 w 3015916"/>
              <a:gd name="connsiteY31" fmla="*/ 1235242 h 1780673"/>
              <a:gd name="connsiteX32" fmla="*/ 112295 w 3015916"/>
              <a:gd name="connsiteY32" fmla="*/ 1283368 h 1780673"/>
              <a:gd name="connsiteX33" fmla="*/ 80211 w 3015916"/>
              <a:gd name="connsiteY33" fmla="*/ 1347537 h 1780673"/>
              <a:gd name="connsiteX34" fmla="*/ 48126 w 3015916"/>
              <a:gd name="connsiteY34" fmla="*/ 1379621 h 1780673"/>
              <a:gd name="connsiteX35" fmla="*/ 32084 w 3015916"/>
              <a:gd name="connsiteY35" fmla="*/ 1427747 h 1780673"/>
              <a:gd name="connsiteX36" fmla="*/ 0 w 3015916"/>
              <a:gd name="connsiteY36" fmla="*/ 1475873 h 1780673"/>
              <a:gd name="connsiteX37" fmla="*/ 16042 w 3015916"/>
              <a:gd name="connsiteY37" fmla="*/ 1684421 h 1780673"/>
              <a:gd name="connsiteX38" fmla="*/ 64168 w 3015916"/>
              <a:gd name="connsiteY38" fmla="*/ 1700463 h 1780673"/>
              <a:gd name="connsiteX39" fmla="*/ 96253 w 3015916"/>
              <a:gd name="connsiteY39" fmla="*/ 1732547 h 1780673"/>
              <a:gd name="connsiteX40" fmla="*/ 192505 w 3015916"/>
              <a:gd name="connsiteY40" fmla="*/ 1764631 h 1780673"/>
              <a:gd name="connsiteX41" fmla="*/ 240632 w 3015916"/>
              <a:gd name="connsiteY41" fmla="*/ 1780673 h 1780673"/>
              <a:gd name="connsiteX42" fmla="*/ 673768 w 3015916"/>
              <a:gd name="connsiteY42" fmla="*/ 1764631 h 1780673"/>
              <a:gd name="connsiteX43" fmla="*/ 786063 w 3015916"/>
              <a:gd name="connsiteY43" fmla="*/ 1732547 h 1780673"/>
              <a:gd name="connsiteX44" fmla="*/ 882316 w 3015916"/>
              <a:gd name="connsiteY44" fmla="*/ 1668379 h 1780673"/>
              <a:gd name="connsiteX45" fmla="*/ 930442 w 3015916"/>
              <a:gd name="connsiteY45" fmla="*/ 1652337 h 1780673"/>
              <a:gd name="connsiteX46" fmla="*/ 1058779 w 3015916"/>
              <a:gd name="connsiteY46" fmla="*/ 1620252 h 1780673"/>
              <a:gd name="connsiteX47" fmla="*/ 1171074 w 3015916"/>
              <a:gd name="connsiteY47" fmla="*/ 1572126 h 1780673"/>
              <a:gd name="connsiteX48" fmla="*/ 1267326 w 3015916"/>
              <a:gd name="connsiteY48" fmla="*/ 1524000 h 1780673"/>
              <a:gd name="connsiteX49" fmla="*/ 1315453 w 3015916"/>
              <a:gd name="connsiteY49" fmla="*/ 1491915 h 1780673"/>
              <a:gd name="connsiteX50" fmla="*/ 1379621 w 3015916"/>
              <a:gd name="connsiteY50" fmla="*/ 1475873 h 1780673"/>
              <a:gd name="connsiteX51" fmla="*/ 1475874 w 3015916"/>
              <a:gd name="connsiteY51" fmla="*/ 1443789 h 1780673"/>
              <a:gd name="connsiteX52" fmla="*/ 1524000 w 3015916"/>
              <a:gd name="connsiteY52" fmla="*/ 1411705 h 1780673"/>
              <a:gd name="connsiteX53" fmla="*/ 1572126 w 3015916"/>
              <a:gd name="connsiteY53" fmla="*/ 1395663 h 1780673"/>
              <a:gd name="connsiteX54" fmla="*/ 1604211 w 3015916"/>
              <a:gd name="connsiteY54" fmla="*/ 1363579 h 1780673"/>
              <a:gd name="connsiteX55" fmla="*/ 1700463 w 3015916"/>
              <a:gd name="connsiteY55" fmla="*/ 1331494 h 1780673"/>
              <a:gd name="connsiteX56" fmla="*/ 1844842 w 3015916"/>
              <a:gd name="connsiteY56" fmla="*/ 1267326 h 1780673"/>
              <a:gd name="connsiteX57" fmla="*/ 1941095 w 3015916"/>
              <a:gd name="connsiteY57" fmla="*/ 1219200 h 1780673"/>
              <a:gd name="connsiteX58" fmla="*/ 2037347 w 3015916"/>
              <a:gd name="connsiteY58" fmla="*/ 1187115 h 1780673"/>
              <a:gd name="connsiteX59" fmla="*/ 2117558 w 3015916"/>
              <a:gd name="connsiteY59" fmla="*/ 1122947 h 1780673"/>
              <a:gd name="connsiteX60" fmla="*/ 2165684 w 3015916"/>
              <a:gd name="connsiteY60" fmla="*/ 1074821 h 1780673"/>
              <a:gd name="connsiteX61" fmla="*/ 2213811 w 3015916"/>
              <a:gd name="connsiteY61" fmla="*/ 1042737 h 1780673"/>
              <a:gd name="connsiteX62" fmla="*/ 2294021 w 3015916"/>
              <a:gd name="connsiteY62" fmla="*/ 978568 h 1780673"/>
              <a:gd name="connsiteX63" fmla="*/ 2358190 w 3015916"/>
              <a:gd name="connsiteY63" fmla="*/ 882315 h 1780673"/>
              <a:gd name="connsiteX64" fmla="*/ 2438400 w 3015916"/>
              <a:gd name="connsiteY64" fmla="*/ 786063 h 1780673"/>
              <a:gd name="connsiteX65" fmla="*/ 2486526 w 3015916"/>
              <a:gd name="connsiteY65" fmla="*/ 753979 h 1780673"/>
              <a:gd name="connsiteX66" fmla="*/ 2550695 w 3015916"/>
              <a:gd name="connsiteY66" fmla="*/ 673768 h 1780673"/>
              <a:gd name="connsiteX67" fmla="*/ 2598821 w 3015916"/>
              <a:gd name="connsiteY67" fmla="*/ 641684 h 1780673"/>
              <a:gd name="connsiteX68" fmla="*/ 2630905 w 3015916"/>
              <a:gd name="connsiteY68" fmla="*/ 593558 h 1780673"/>
              <a:gd name="connsiteX69" fmla="*/ 2695074 w 3015916"/>
              <a:gd name="connsiteY69" fmla="*/ 513347 h 1780673"/>
              <a:gd name="connsiteX70" fmla="*/ 2711116 w 3015916"/>
              <a:gd name="connsiteY70" fmla="*/ 465221 h 1780673"/>
              <a:gd name="connsiteX71" fmla="*/ 2791326 w 3015916"/>
              <a:gd name="connsiteY71" fmla="*/ 368968 h 1780673"/>
              <a:gd name="connsiteX72" fmla="*/ 2839453 w 3015916"/>
              <a:gd name="connsiteY72" fmla="*/ 272715 h 1780673"/>
              <a:gd name="connsiteX73" fmla="*/ 2855495 w 3015916"/>
              <a:gd name="connsiteY73" fmla="*/ 208547 h 1780673"/>
              <a:gd name="connsiteX74" fmla="*/ 2903621 w 3015916"/>
              <a:gd name="connsiteY74" fmla="*/ 112294 h 1780673"/>
              <a:gd name="connsiteX75" fmla="*/ 2951747 w 3015916"/>
              <a:gd name="connsiteY75" fmla="*/ 64168 h 178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015916" h="1780673">
                <a:moveTo>
                  <a:pt x="3015916" y="0"/>
                </a:moveTo>
                <a:cubicBezTo>
                  <a:pt x="2807369" y="64168"/>
                  <a:pt x="2597273" y="123505"/>
                  <a:pt x="2390274" y="192505"/>
                </a:cubicBezTo>
                <a:cubicBezTo>
                  <a:pt x="2371983" y="198602"/>
                  <a:pt x="2359766" y="216759"/>
                  <a:pt x="2342147" y="224589"/>
                </a:cubicBezTo>
                <a:cubicBezTo>
                  <a:pt x="2311242" y="238324"/>
                  <a:pt x="2245895" y="256673"/>
                  <a:pt x="2245895" y="256673"/>
                </a:cubicBezTo>
                <a:cubicBezTo>
                  <a:pt x="2235200" y="267368"/>
                  <a:pt x="2227339" y="281994"/>
                  <a:pt x="2213811" y="288758"/>
                </a:cubicBezTo>
                <a:cubicBezTo>
                  <a:pt x="2183562" y="303883"/>
                  <a:pt x="2149642" y="310147"/>
                  <a:pt x="2117558" y="320842"/>
                </a:cubicBezTo>
                <a:cubicBezTo>
                  <a:pt x="2101516" y="326189"/>
                  <a:pt x="2084557" y="329322"/>
                  <a:pt x="2069432" y="336884"/>
                </a:cubicBezTo>
                <a:cubicBezTo>
                  <a:pt x="2048042" y="347579"/>
                  <a:pt x="2027244" y="359548"/>
                  <a:pt x="2005263" y="368968"/>
                </a:cubicBezTo>
                <a:cubicBezTo>
                  <a:pt x="1908086" y="410615"/>
                  <a:pt x="2009846" y="350634"/>
                  <a:pt x="1876926" y="417094"/>
                </a:cubicBezTo>
                <a:cubicBezTo>
                  <a:pt x="1849038" y="431038"/>
                  <a:pt x="1824604" y="451277"/>
                  <a:pt x="1796716" y="465221"/>
                </a:cubicBezTo>
                <a:cubicBezTo>
                  <a:pt x="1760291" y="483434"/>
                  <a:pt x="1720846" y="495135"/>
                  <a:pt x="1684421" y="513347"/>
                </a:cubicBezTo>
                <a:cubicBezTo>
                  <a:pt x="1667176" y="521969"/>
                  <a:pt x="1653540" y="536809"/>
                  <a:pt x="1636295" y="545431"/>
                </a:cubicBezTo>
                <a:cubicBezTo>
                  <a:pt x="1621170" y="552993"/>
                  <a:pt x="1603711" y="554812"/>
                  <a:pt x="1588168" y="561473"/>
                </a:cubicBezTo>
                <a:cubicBezTo>
                  <a:pt x="1566187" y="570893"/>
                  <a:pt x="1543460" y="579658"/>
                  <a:pt x="1524000" y="593558"/>
                </a:cubicBezTo>
                <a:cubicBezTo>
                  <a:pt x="1505539" y="606745"/>
                  <a:pt x="1495706" y="630666"/>
                  <a:pt x="1475874" y="641684"/>
                </a:cubicBezTo>
                <a:cubicBezTo>
                  <a:pt x="1446310" y="658108"/>
                  <a:pt x="1411705" y="663073"/>
                  <a:pt x="1379621" y="673768"/>
                </a:cubicBezTo>
                <a:lnTo>
                  <a:pt x="1331495" y="689810"/>
                </a:lnTo>
                <a:lnTo>
                  <a:pt x="1283368" y="705852"/>
                </a:lnTo>
                <a:cubicBezTo>
                  <a:pt x="1218793" y="770429"/>
                  <a:pt x="1290594" y="709631"/>
                  <a:pt x="1187116" y="753979"/>
                </a:cubicBezTo>
                <a:cubicBezTo>
                  <a:pt x="1169395" y="761574"/>
                  <a:pt x="1156608" y="778233"/>
                  <a:pt x="1138990" y="786063"/>
                </a:cubicBezTo>
                <a:cubicBezTo>
                  <a:pt x="1108085" y="799798"/>
                  <a:pt x="1072986" y="803023"/>
                  <a:pt x="1042737" y="818147"/>
                </a:cubicBezTo>
                <a:cubicBezTo>
                  <a:pt x="985698" y="846666"/>
                  <a:pt x="948394" y="869099"/>
                  <a:pt x="882316" y="882315"/>
                </a:cubicBezTo>
                <a:cubicBezTo>
                  <a:pt x="836526" y="891473"/>
                  <a:pt x="783244" y="900808"/>
                  <a:pt x="737937" y="914400"/>
                </a:cubicBezTo>
                <a:cubicBezTo>
                  <a:pt x="705543" y="924118"/>
                  <a:pt x="673768" y="935789"/>
                  <a:pt x="641684" y="946484"/>
                </a:cubicBezTo>
                <a:cubicBezTo>
                  <a:pt x="625642" y="951831"/>
                  <a:pt x="607628" y="953146"/>
                  <a:pt x="593558" y="962526"/>
                </a:cubicBezTo>
                <a:cubicBezTo>
                  <a:pt x="525534" y="1007875"/>
                  <a:pt x="562677" y="985988"/>
                  <a:pt x="481263" y="1026694"/>
                </a:cubicBezTo>
                <a:cubicBezTo>
                  <a:pt x="470568" y="1037389"/>
                  <a:pt x="462148" y="1050997"/>
                  <a:pt x="449179" y="1058779"/>
                </a:cubicBezTo>
                <a:cubicBezTo>
                  <a:pt x="434679" y="1067479"/>
                  <a:pt x="416596" y="1068160"/>
                  <a:pt x="401053" y="1074821"/>
                </a:cubicBezTo>
                <a:cubicBezTo>
                  <a:pt x="379072" y="1084241"/>
                  <a:pt x="357647" y="1095040"/>
                  <a:pt x="336884" y="1106905"/>
                </a:cubicBezTo>
                <a:cubicBezTo>
                  <a:pt x="249808" y="1156662"/>
                  <a:pt x="328870" y="1125618"/>
                  <a:pt x="240632" y="1155031"/>
                </a:cubicBezTo>
                <a:cubicBezTo>
                  <a:pt x="229937" y="1165726"/>
                  <a:pt x="217995" y="1175305"/>
                  <a:pt x="208547" y="1187115"/>
                </a:cubicBezTo>
                <a:cubicBezTo>
                  <a:pt x="196503" y="1202170"/>
                  <a:pt x="190096" y="1221609"/>
                  <a:pt x="176463" y="1235242"/>
                </a:cubicBezTo>
                <a:cubicBezTo>
                  <a:pt x="157557" y="1254148"/>
                  <a:pt x="133684" y="1267326"/>
                  <a:pt x="112295" y="1283368"/>
                </a:cubicBezTo>
                <a:cubicBezTo>
                  <a:pt x="101600" y="1304758"/>
                  <a:pt x="93476" y="1327639"/>
                  <a:pt x="80211" y="1347537"/>
                </a:cubicBezTo>
                <a:cubicBezTo>
                  <a:pt x="71821" y="1360122"/>
                  <a:pt x="55908" y="1366652"/>
                  <a:pt x="48126" y="1379621"/>
                </a:cubicBezTo>
                <a:cubicBezTo>
                  <a:pt x="39426" y="1394121"/>
                  <a:pt x="39646" y="1412622"/>
                  <a:pt x="32084" y="1427747"/>
                </a:cubicBezTo>
                <a:cubicBezTo>
                  <a:pt x="23462" y="1444992"/>
                  <a:pt x="10695" y="1459831"/>
                  <a:pt x="0" y="1475873"/>
                </a:cubicBezTo>
                <a:cubicBezTo>
                  <a:pt x="5347" y="1545389"/>
                  <a:pt x="-3112" y="1617382"/>
                  <a:pt x="16042" y="1684421"/>
                </a:cubicBezTo>
                <a:cubicBezTo>
                  <a:pt x="20687" y="1700680"/>
                  <a:pt x="49668" y="1691763"/>
                  <a:pt x="64168" y="1700463"/>
                </a:cubicBezTo>
                <a:cubicBezTo>
                  <a:pt x="77137" y="1708245"/>
                  <a:pt x="82725" y="1725783"/>
                  <a:pt x="96253" y="1732547"/>
                </a:cubicBezTo>
                <a:cubicBezTo>
                  <a:pt x="126502" y="1747671"/>
                  <a:pt x="160421" y="1753936"/>
                  <a:pt x="192505" y="1764631"/>
                </a:cubicBezTo>
                <a:lnTo>
                  <a:pt x="240632" y="1780673"/>
                </a:lnTo>
                <a:cubicBezTo>
                  <a:pt x="385011" y="1775326"/>
                  <a:pt x="529590" y="1773933"/>
                  <a:pt x="673768" y="1764631"/>
                </a:cubicBezTo>
                <a:cubicBezTo>
                  <a:pt x="683167" y="1764025"/>
                  <a:pt x="771608" y="1740577"/>
                  <a:pt x="786063" y="1732547"/>
                </a:cubicBezTo>
                <a:cubicBezTo>
                  <a:pt x="819771" y="1713820"/>
                  <a:pt x="845734" y="1680573"/>
                  <a:pt x="882316" y="1668379"/>
                </a:cubicBezTo>
                <a:cubicBezTo>
                  <a:pt x="898358" y="1663032"/>
                  <a:pt x="914128" y="1656786"/>
                  <a:pt x="930442" y="1652337"/>
                </a:cubicBezTo>
                <a:cubicBezTo>
                  <a:pt x="972984" y="1640735"/>
                  <a:pt x="1019339" y="1639972"/>
                  <a:pt x="1058779" y="1620252"/>
                </a:cubicBezTo>
                <a:cubicBezTo>
                  <a:pt x="1138072" y="1580606"/>
                  <a:pt x="1100260" y="1595730"/>
                  <a:pt x="1171074" y="1572126"/>
                </a:cubicBezTo>
                <a:cubicBezTo>
                  <a:pt x="1309001" y="1480175"/>
                  <a:pt x="1134488" y="1590419"/>
                  <a:pt x="1267326" y="1524000"/>
                </a:cubicBezTo>
                <a:cubicBezTo>
                  <a:pt x="1284571" y="1515377"/>
                  <a:pt x="1297731" y="1499510"/>
                  <a:pt x="1315453" y="1491915"/>
                </a:cubicBezTo>
                <a:cubicBezTo>
                  <a:pt x="1335718" y="1483230"/>
                  <a:pt x="1358503" y="1482208"/>
                  <a:pt x="1379621" y="1475873"/>
                </a:cubicBezTo>
                <a:cubicBezTo>
                  <a:pt x="1412015" y="1466155"/>
                  <a:pt x="1475874" y="1443789"/>
                  <a:pt x="1475874" y="1443789"/>
                </a:cubicBezTo>
                <a:cubicBezTo>
                  <a:pt x="1491916" y="1433094"/>
                  <a:pt x="1506755" y="1420327"/>
                  <a:pt x="1524000" y="1411705"/>
                </a:cubicBezTo>
                <a:cubicBezTo>
                  <a:pt x="1539125" y="1404143"/>
                  <a:pt x="1557626" y="1404363"/>
                  <a:pt x="1572126" y="1395663"/>
                </a:cubicBezTo>
                <a:cubicBezTo>
                  <a:pt x="1585095" y="1387881"/>
                  <a:pt x="1590683" y="1370343"/>
                  <a:pt x="1604211" y="1363579"/>
                </a:cubicBezTo>
                <a:cubicBezTo>
                  <a:pt x="1634460" y="1348454"/>
                  <a:pt x="1672323" y="1350253"/>
                  <a:pt x="1700463" y="1331494"/>
                </a:cubicBezTo>
                <a:cubicBezTo>
                  <a:pt x="1776730" y="1280651"/>
                  <a:pt x="1730299" y="1305507"/>
                  <a:pt x="1844842" y="1267326"/>
                </a:cubicBezTo>
                <a:cubicBezTo>
                  <a:pt x="2020345" y="1208825"/>
                  <a:pt x="1754519" y="1302124"/>
                  <a:pt x="1941095" y="1219200"/>
                </a:cubicBezTo>
                <a:cubicBezTo>
                  <a:pt x="1972000" y="1205464"/>
                  <a:pt x="2037347" y="1187115"/>
                  <a:pt x="2037347" y="1187115"/>
                </a:cubicBezTo>
                <a:cubicBezTo>
                  <a:pt x="2130700" y="1093765"/>
                  <a:pt x="1996125" y="1224141"/>
                  <a:pt x="2117558" y="1122947"/>
                </a:cubicBezTo>
                <a:cubicBezTo>
                  <a:pt x="2134986" y="1108423"/>
                  <a:pt x="2148255" y="1089345"/>
                  <a:pt x="2165684" y="1074821"/>
                </a:cubicBezTo>
                <a:cubicBezTo>
                  <a:pt x="2180496" y="1062478"/>
                  <a:pt x="2198756" y="1054781"/>
                  <a:pt x="2213811" y="1042737"/>
                </a:cubicBezTo>
                <a:cubicBezTo>
                  <a:pt x="2328112" y="951296"/>
                  <a:pt x="2145884" y="1077326"/>
                  <a:pt x="2294021" y="978568"/>
                </a:cubicBezTo>
                <a:lnTo>
                  <a:pt x="2358190" y="882315"/>
                </a:lnTo>
                <a:cubicBezTo>
                  <a:pt x="2389737" y="834994"/>
                  <a:pt x="2392080" y="824663"/>
                  <a:pt x="2438400" y="786063"/>
                </a:cubicBezTo>
                <a:cubicBezTo>
                  <a:pt x="2453211" y="773720"/>
                  <a:pt x="2471471" y="766023"/>
                  <a:pt x="2486526" y="753979"/>
                </a:cubicBezTo>
                <a:cubicBezTo>
                  <a:pt x="2565905" y="690475"/>
                  <a:pt x="2467313" y="757150"/>
                  <a:pt x="2550695" y="673768"/>
                </a:cubicBezTo>
                <a:cubicBezTo>
                  <a:pt x="2564328" y="660135"/>
                  <a:pt x="2582779" y="652379"/>
                  <a:pt x="2598821" y="641684"/>
                </a:cubicBezTo>
                <a:cubicBezTo>
                  <a:pt x="2609516" y="625642"/>
                  <a:pt x="2618861" y="608613"/>
                  <a:pt x="2630905" y="593558"/>
                </a:cubicBezTo>
                <a:cubicBezTo>
                  <a:pt x="2670695" y="543821"/>
                  <a:pt x="2662157" y="579181"/>
                  <a:pt x="2695074" y="513347"/>
                </a:cubicBezTo>
                <a:cubicBezTo>
                  <a:pt x="2702636" y="498222"/>
                  <a:pt x="2701736" y="479291"/>
                  <a:pt x="2711116" y="465221"/>
                </a:cubicBezTo>
                <a:cubicBezTo>
                  <a:pt x="2782072" y="358786"/>
                  <a:pt x="2738842" y="473936"/>
                  <a:pt x="2791326" y="368968"/>
                </a:cubicBezTo>
                <a:cubicBezTo>
                  <a:pt x="2857742" y="236136"/>
                  <a:pt x="2747504" y="410638"/>
                  <a:pt x="2839453" y="272715"/>
                </a:cubicBezTo>
                <a:cubicBezTo>
                  <a:pt x="2844800" y="251326"/>
                  <a:pt x="2849438" y="229746"/>
                  <a:pt x="2855495" y="208547"/>
                </a:cubicBezTo>
                <a:cubicBezTo>
                  <a:pt x="2865933" y="172015"/>
                  <a:pt x="2875499" y="140416"/>
                  <a:pt x="2903621" y="112294"/>
                </a:cubicBezTo>
                <a:cubicBezTo>
                  <a:pt x="2956196" y="59718"/>
                  <a:pt x="2951747" y="104351"/>
                  <a:pt x="2951747" y="6416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163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BB24B-F589-4D79-892A-C5CF354F7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Menneskekroppen: genkendelig og variabel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9D3176-7255-4595-B8EB-A2F929696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00" y="1690687"/>
            <a:ext cx="4670473" cy="4802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Her ses fem ”</a:t>
            </a:r>
            <a:r>
              <a:rPr lang="da-DK" dirty="0" err="1"/>
              <a:t>menneskeracer</a:t>
            </a:r>
            <a:r>
              <a:rPr lang="da-DK" dirty="0"/>
              <a:t>”:</a:t>
            </a:r>
          </a:p>
          <a:p>
            <a:pPr marL="0" indent="0">
              <a:buNone/>
            </a:pPr>
            <a:r>
              <a:rPr lang="da-DK" dirty="0"/>
              <a:t>1) mongoloid</a:t>
            </a:r>
          </a:p>
          <a:p>
            <a:pPr marL="0" indent="0">
              <a:buNone/>
            </a:pPr>
            <a:r>
              <a:rPr lang="da-DK" dirty="0"/>
              <a:t>2) negroid</a:t>
            </a:r>
          </a:p>
          <a:p>
            <a:pPr marL="0" indent="0">
              <a:buNone/>
            </a:pPr>
            <a:r>
              <a:rPr lang="da-DK" dirty="0"/>
              <a:t>3) </a:t>
            </a:r>
            <a:r>
              <a:rPr lang="da-DK" dirty="0" err="1"/>
              <a:t>kaukasoid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4) </a:t>
            </a:r>
            <a:r>
              <a:rPr lang="da-DK" dirty="0" err="1"/>
              <a:t>australoid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5) indfødt amerikaner</a:t>
            </a:r>
          </a:p>
          <a:p>
            <a:endParaRPr lang="da-DK" dirty="0"/>
          </a:p>
          <a:p>
            <a:r>
              <a:rPr lang="da-DK" dirty="0"/>
              <a:t>Hvad adskiller dem?</a:t>
            </a:r>
          </a:p>
          <a:p>
            <a:r>
              <a:rPr lang="da-DK" dirty="0"/>
              <a:t>Hvad har de til fælles?</a:t>
            </a:r>
          </a:p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0D6382C-9A28-48C1-B9A3-67E22E5E8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744" y="1690687"/>
            <a:ext cx="6687256" cy="5146003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ECD0060-8F92-41CC-8C44-D1DD4D533A5B}"/>
              </a:ext>
            </a:extLst>
          </p:cNvPr>
          <p:cNvSpPr txBox="1"/>
          <p:nvPr/>
        </p:nvSpPr>
        <p:spPr>
          <a:xfrm>
            <a:off x="6047874" y="3354350"/>
            <a:ext cx="52939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EBD5CA6-39B5-442D-8580-4EEAE1AAEAF5}"/>
              </a:ext>
            </a:extLst>
          </p:cNvPr>
          <p:cNvSpPr txBox="1"/>
          <p:nvPr/>
        </p:nvSpPr>
        <p:spPr>
          <a:xfrm>
            <a:off x="5783179" y="6045413"/>
            <a:ext cx="52939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C0EBF788-3949-497D-BFDC-AA8B36E640A7}"/>
              </a:ext>
            </a:extLst>
          </p:cNvPr>
          <p:cNvSpPr txBox="1"/>
          <p:nvPr/>
        </p:nvSpPr>
        <p:spPr>
          <a:xfrm>
            <a:off x="8141368" y="4844147"/>
            <a:ext cx="52939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A35E8EB7-1356-46C8-BF39-FA1FAE41E78C}"/>
              </a:ext>
            </a:extLst>
          </p:cNvPr>
          <p:cNvSpPr txBox="1"/>
          <p:nvPr/>
        </p:nvSpPr>
        <p:spPr>
          <a:xfrm>
            <a:off x="11194426" y="3122285"/>
            <a:ext cx="52939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1EF23F40-9F8C-45B4-A243-26BDC9014F36}"/>
              </a:ext>
            </a:extLst>
          </p:cNvPr>
          <p:cNvSpPr txBox="1"/>
          <p:nvPr/>
        </p:nvSpPr>
        <p:spPr>
          <a:xfrm>
            <a:off x="11353800" y="6025768"/>
            <a:ext cx="52939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2638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C594A-43A5-4F3D-B1DB-BA09D4A9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”</a:t>
            </a:r>
            <a:r>
              <a:rPr lang="da-DK" dirty="0" err="1"/>
              <a:t>Menneskeracer</a:t>
            </a:r>
            <a:r>
              <a:rPr lang="da-DK" dirty="0"/>
              <a:t>” er et forældet begreb</a:t>
            </a:r>
          </a:p>
        </p:txBody>
      </p:sp>
      <p:pic>
        <p:nvPicPr>
          <p:cNvPr id="2050" name="Picture 2" descr="Billedresultat for mixed race human">
            <a:hlinkClick r:id="rId3"/>
            <a:extLst>
              <a:ext uri="{FF2B5EF4-FFF2-40B4-BE49-F238E27FC236}">
                <a16:creationId xmlns:a16="http://schemas.microsoft.com/office/drawing/2014/main" id="{7237C499-7C2C-40E4-8A03-C57E1B106D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108" y="2001409"/>
            <a:ext cx="7024892" cy="395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2D488E7-C57B-4410-A729-C22BAA740B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2" b="-1"/>
          <a:stretch/>
        </p:blipFill>
        <p:spPr>
          <a:xfrm>
            <a:off x="0" y="2121725"/>
            <a:ext cx="4934269" cy="371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6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B2E8A-3E5D-4312-8598-2141DF91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Opsummering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DB1122-3075-4E6E-A80C-26C7E378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”Det moderne menneske” er én af mange nulevende arter på Jorden</a:t>
            </a:r>
          </a:p>
          <a:p>
            <a:r>
              <a:rPr lang="da-DK" dirty="0"/>
              <a:t>Mennesket er ”programmeret” til at forplante sig og videreføre slægten</a:t>
            </a:r>
          </a:p>
          <a:p>
            <a:r>
              <a:rPr lang="da-DK" dirty="0"/>
              <a:t>Mennesket formerer sig kønnet, så afkommet er ikke tro kopier af forældrene, men unikke kombinationer af forældrenes arvemateriale</a:t>
            </a:r>
          </a:p>
          <a:p>
            <a:r>
              <a:rPr lang="da-DK" dirty="0"/>
              <a:t>Mennesker kan genkendes som tobenede pattedyr med store hjerner</a:t>
            </a:r>
          </a:p>
          <a:p>
            <a:r>
              <a:rPr lang="da-DK" dirty="0"/>
              <a:t>Mennesker er ikke helt ens – der er fx variation i højde og hårfarve</a:t>
            </a:r>
          </a:p>
          <a:p>
            <a:r>
              <a:rPr lang="da-DK" dirty="0"/>
              <a:t>Man taler ikke længere om ”</a:t>
            </a:r>
            <a:r>
              <a:rPr lang="da-DK" dirty="0" err="1"/>
              <a:t>menneskeracer</a:t>
            </a:r>
            <a:r>
              <a:rPr lang="da-DK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77048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08215-E68E-4A0E-BBC3-675FEBDA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765" y="185396"/>
            <a:ext cx="4600646" cy="1325563"/>
          </a:xfrm>
        </p:spPr>
        <p:txBody>
          <a:bodyPr>
            <a:normAutofit fontScale="90000"/>
          </a:bodyPr>
          <a:lstStyle/>
          <a:p>
            <a:r>
              <a:rPr lang="da-DK" dirty="0"/>
              <a:t>Arv og miljø – lad os begynde med </a:t>
            </a:r>
            <a:r>
              <a:rPr lang="da-DK" b="1" dirty="0">
                <a:solidFill>
                  <a:srgbClr val="FF0000"/>
                </a:solidFill>
              </a:rPr>
              <a:t>arv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859678-9F27-4A74-A462-C1DDC3B0C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765" y="1937920"/>
            <a:ext cx="5257800" cy="4351338"/>
          </a:xfrm>
        </p:spPr>
        <p:txBody>
          <a:bodyPr>
            <a:normAutofit/>
          </a:bodyPr>
          <a:lstStyle/>
          <a:p>
            <a:r>
              <a:rPr lang="da-DK" dirty="0"/>
              <a:t>Hver kropscelle indeholder alle ”opskrifterne” på de proteiner, kroppen består af.</a:t>
            </a:r>
          </a:p>
          <a:p>
            <a:r>
              <a:rPr lang="da-DK" dirty="0"/>
              <a:t>De fleste af ”opskrifterne” ligger godt beskyttet i cellekernen</a:t>
            </a:r>
          </a:p>
          <a:p>
            <a:r>
              <a:rPr lang="da-DK" dirty="0"/>
              <a:t>”Opskrifterne” er fordelt på kromosomerne, som består af molekylet DNA og proteiner</a:t>
            </a:r>
          </a:p>
          <a:p>
            <a:r>
              <a:rPr lang="da-DK" dirty="0"/>
              <a:t>”Opskrifterne” er skrevet i kode med bogstaverne A, C, G og T.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A4092BE-3FE6-400A-92F2-A97717DA1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53" y="185396"/>
            <a:ext cx="5408905" cy="648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5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F45D155C-9E9F-4176-8DC6-100DA3DFA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800" y="2897621"/>
            <a:ext cx="4438400" cy="234736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7A38CF9-5995-4128-8584-14C6D380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Gener = ”opskrifter” på proteiner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73E122-B349-4D42-A7CC-184D1A68D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Mennesket har ca. 50.000 forskellige proteiner i kroppen (BTT s. 28)</a:t>
            </a:r>
          </a:p>
          <a:p>
            <a:r>
              <a:rPr lang="da-DK" dirty="0"/>
              <a:t>Hvert protein har sin særlige funktion (</a:t>
            </a:r>
            <a:r>
              <a:rPr lang="da-DK" dirty="0">
                <a:solidFill>
                  <a:srgbClr val="FF0000"/>
                </a:solidFill>
              </a:rPr>
              <a:t>giv eksempler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Vævsproteiner</a:t>
            </a:r>
          </a:p>
          <a:p>
            <a:pPr lvl="1"/>
            <a:r>
              <a:rPr lang="da-DK" dirty="0"/>
              <a:t>Enzymer</a:t>
            </a:r>
          </a:p>
          <a:p>
            <a:pPr lvl="1"/>
            <a:r>
              <a:rPr lang="da-DK" dirty="0"/>
              <a:t>Transportproteiner</a:t>
            </a:r>
          </a:p>
          <a:p>
            <a:pPr lvl="1"/>
            <a:r>
              <a:rPr lang="da-DK" dirty="0"/>
              <a:t>Antistoffer</a:t>
            </a:r>
          </a:p>
          <a:p>
            <a:pPr lvl="1"/>
            <a:r>
              <a:rPr lang="da-DK" dirty="0"/>
              <a:t>Hormoner</a:t>
            </a:r>
          </a:p>
          <a:p>
            <a:r>
              <a:rPr lang="da-DK" dirty="0"/>
              <a:t>Proteiner består af kæder af 20 forskellige aminosyrer</a:t>
            </a:r>
          </a:p>
          <a:p>
            <a:r>
              <a:rPr lang="da-DK" dirty="0"/>
              <a:t>Genet beskriver, hvilke aminosyrer der skal sidde hvor i proteinet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407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6B375-188B-40B2-AE8A-D3A709B1F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Cellekernens indhold - arvematerialet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AF9C74BD-3D6D-483D-96AF-042A8668A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769" y="2083432"/>
            <a:ext cx="4824663" cy="4351338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Her ses en </a:t>
            </a:r>
            <a:r>
              <a:rPr lang="da-DK" dirty="0" err="1">
                <a:solidFill>
                  <a:srgbClr val="FF0000"/>
                </a:solidFill>
              </a:rPr>
              <a:t>karyotype</a:t>
            </a:r>
            <a:endParaRPr lang="da-DK" dirty="0">
              <a:solidFill>
                <a:srgbClr val="FF0000"/>
              </a:solidFill>
            </a:endParaRPr>
          </a:p>
          <a:p>
            <a:r>
              <a:rPr lang="da-DK" dirty="0"/>
              <a:t>Menneskets kropsceller indeholder i alt </a:t>
            </a:r>
            <a:r>
              <a:rPr lang="da-DK" dirty="0">
                <a:solidFill>
                  <a:srgbClr val="FF0000"/>
                </a:solidFill>
              </a:rPr>
              <a:t>46 kromosomer</a:t>
            </a:r>
          </a:p>
          <a:p>
            <a:r>
              <a:rPr lang="da-DK" dirty="0"/>
              <a:t>Der er </a:t>
            </a:r>
            <a:r>
              <a:rPr lang="da-DK" dirty="0">
                <a:solidFill>
                  <a:srgbClr val="FF0000"/>
                </a:solidFill>
              </a:rPr>
              <a:t>23 par </a:t>
            </a:r>
            <a:r>
              <a:rPr lang="da-DK" dirty="0"/>
              <a:t>kromosomer</a:t>
            </a:r>
          </a:p>
          <a:p>
            <a:r>
              <a:rPr lang="da-DK" dirty="0"/>
              <a:t>Nr. 1-22 hedder </a:t>
            </a:r>
            <a:r>
              <a:rPr lang="da-DK" dirty="0" err="1">
                <a:solidFill>
                  <a:srgbClr val="FF0000"/>
                </a:solidFill>
              </a:rPr>
              <a:t>autosomer</a:t>
            </a:r>
            <a:endParaRPr lang="da-DK" dirty="0">
              <a:solidFill>
                <a:srgbClr val="FF0000"/>
              </a:solidFill>
            </a:endParaRPr>
          </a:p>
          <a:p>
            <a:r>
              <a:rPr lang="da-DK" dirty="0"/>
              <a:t>Nr. 23 hedder </a:t>
            </a:r>
            <a:r>
              <a:rPr lang="da-DK" dirty="0">
                <a:solidFill>
                  <a:srgbClr val="FF0000"/>
                </a:solidFill>
              </a:rPr>
              <a:t>kønskromosomer</a:t>
            </a:r>
          </a:p>
          <a:p>
            <a:r>
              <a:rPr lang="da-DK" dirty="0"/>
              <a:t>Nr. 1-22 er </a:t>
            </a:r>
            <a:r>
              <a:rPr lang="da-DK" dirty="0">
                <a:solidFill>
                  <a:srgbClr val="FF0000"/>
                </a:solidFill>
              </a:rPr>
              <a:t>homologe</a:t>
            </a:r>
            <a:r>
              <a:rPr lang="da-DK" dirty="0"/>
              <a:t> (= ens) hos begge køn</a:t>
            </a:r>
          </a:p>
          <a:p>
            <a:r>
              <a:rPr lang="da-DK" dirty="0"/>
              <a:t>Nr. 23 er homologe hos kvinden (</a:t>
            </a:r>
            <a:r>
              <a:rPr lang="da-DK" dirty="0">
                <a:solidFill>
                  <a:srgbClr val="FF0000"/>
                </a:solidFill>
              </a:rPr>
              <a:t>XX</a:t>
            </a:r>
            <a:r>
              <a:rPr lang="da-DK" dirty="0"/>
              <a:t>), men </a:t>
            </a:r>
            <a:r>
              <a:rPr lang="da-DK" dirty="0">
                <a:solidFill>
                  <a:srgbClr val="FF0000"/>
                </a:solidFill>
              </a:rPr>
              <a:t>heterologe</a:t>
            </a:r>
            <a:r>
              <a:rPr lang="da-DK" dirty="0"/>
              <a:t> (= uens) hos manden (</a:t>
            </a:r>
            <a:r>
              <a:rPr lang="da-DK" dirty="0">
                <a:solidFill>
                  <a:srgbClr val="FF0000"/>
                </a:solidFill>
              </a:rPr>
              <a:t>XY</a:t>
            </a:r>
            <a:r>
              <a:rPr lang="da-DK" dirty="0"/>
              <a:t>)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8B3440A-EB8A-421A-A663-375344409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32" y="1690688"/>
            <a:ext cx="6769768" cy="5136826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66AC1D6-BC78-4955-BE30-E1550CCC2B59}"/>
              </a:ext>
            </a:extLst>
          </p:cNvPr>
          <p:cNvSpPr/>
          <p:nvPr/>
        </p:nvSpPr>
        <p:spPr>
          <a:xfrm>
            <a:off x="10026316" y="5454316"/>
            <a:ext cx="2037347" cy="12448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40BBCA9D-5F31-4D77-B902-B84DF033E224}"/>
              </a:ext>
            </a:extLst>
          </p:cNvPr>
          <p:cNvCxnSpPr/>
          <p:nvPr/>
        </p:nvCxnSpPr>
        <p:spPr>
          <a:xfrm flipV="1">
            <a:off x="4924926" y="2887579"/>
            <a:ext cx="673769" cy="1443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6C9D50D2-47E6-40B0-8E33-A21D2EC1A319}"/>
              </a:ext>
            </a:extLst>
          </p:cNvPr>
          <p:cNvCxnSpPr>
            <a:cxnSpLocks/>
          </p:cNvCxnSpPr>
          <p:nvPr/>
        </p:nvCxnSpPr>
        <p:spPr>
          <a:xfrm flipV="1">
            <a:off x="4924926" y="3031958"/>
            <a:ext cx="1363579" cy="80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ktangel 11">
            <a:extLst>
              <a:ext uri="{FF2B5EF4-FFF2-40B4-BE49-F238E27FC236}">
                <a16:creationId xmlns:a16="http://schemas.microsoft.com/office/drawing/2014/main" id="{F6DF4BCA-46B4-40D9-B0F0-C20FBBCD0568}"/>
              </a:ext>
            </a:extLst>
          </p:cNvPr>
          <p:cNvSpPr/>
          <p:nvPr/>
        </p:nvSpPr>
        <p:spPr>
          <a:xfrm>
            <a:off x="9561095" y="2083432"/>
            <a:ext cx="1106905" cy="14538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5E9666AA-6A2F-4E0D-AC48-E227C2A57DB9}"/>
              </a:ext>
            </a:extLst>
          </p:cNvPr>
          <p:cNvSpPr txBox="1"/>
          <p:nvPr/>
        </p:nvSpPr>
        <p:spPr>
          <a:xfrm>
            <a:off x="9641306" y="3172392"/>
            <a:ext cx="1106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Par nr. 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B7D5274-25DC-462F-9D4A-4F757F18095F}"/>
              </a:ext>
            </a:extLst>
          </p:cNvPr>
          <p:cNvSpPr/>
          <p:nvPr/>
        </p:nvSpPr>
        <p:spPr>
          <a:xfrm>
            <a:off x="5510463" y="4561440"/>
            <a:ext cx="1106905" cy="10849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CE8166D-2301-44F7-A0C6-7B81A4A07652}"/>
              </a:ext>
            </a:extLst>
          </p:cNvPr>
          <p:cNvSpPr txBox="1"/>
          <p:nvPr/>
        </p:nvSpPr>
        <p:spPr>
          <a:xfrm>
            <a:off x="5454316" y="5254261"/>
            <a:ext cx="128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Par nr. 13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013368B3-5573-4445-A342-E0FEA6B99595}"/>
              </a:ext>
            </a:extLst>
          </p:cNvPr>
          <p:cNvSpPr txBox="1"/>
          <p:nvPr/>
        </p:nvSpPr>
        <p:spPr>
          <a:xfrm>
            <a:off x="10712116" y="5421761"/>
            <a:ext cx="128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Par nr. 23</a:t>
            </a:r>
          </a:p>
        </p:txBody>
      </p:sp>
    </p:spTree>
    <p:extLst>
      <p:ext uri="{BB962C8B-B14F-4D97-AF65-F5344CB8AC3E}">
        <p14:creationId xmlns:p14="http://schemas.microsoft.com/office/powerpoint/2010/main" val="420737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FEDEC-EA89-419E-9646-387519046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5178" y="284914"/>
            <a:ext cx="5113421" cy="1325563"/>
          </a:xfrm>
        </p:spPr>
        <p:txBody>
          <a:bodyPr>
            <a:normAutofit fontScale="90000"/>
          </a:bodyPr>
          <a:lstStyle/>
          <a:p>
            <a:r>
              <a:rPr lang="da-DK" dirty="0"/>
              <a:t>Kønsceller (sæd og æg) har kun 23 kromosomer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824B194-B940-4FE1-9D62-0BE4C6E0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577" y="2098341"/>
            <a:ext cx="4808621" cy="4351338"/>
          </a:xfrm>
        </p:spPr>
        <p:txBody>
          <a:bodyPr>
            <a:normAutofit/>
          </a:bodyPr>
          <a:lstStyle/>
          <a:p>
            <a:r>
              <a:rPr lang="da-DK" dirty="0"/>
              <a:t>I både mandens og kvindens kropsceller er der 46 kromosomer (2 x 23 stk.)</a:t>
            </a:r>
          </a:p>
          <a:p>
            <a:r>
              <a:rPr lang="da-DK" dirty="0"/>
              <a:t>I mandens testikler dannes sædceller (23 kromosomer)</a:t>
            </a:r>
          </a:p>
          <a:p>
            <a:r>
              <a:rPr lang="da-DK" dirty="0"/>
              <a:t>I kvindens æggestokke dannes ægceller (23 kromosomer)</a:t>
            </a:r>
          </a:p>
          <a:p>
            <a:r>
              <a:rPr lang="da-DK" dirty="0"/>
              <a:t>Når sæd- og ægcelle smelter sammen, fås igen 23 par!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34D11C0-BFF5-496C-9E7F-FF71C4BCA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304935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107D5F97-67A6-408A-8E2A-873F929327B2}"/>
              </a:ext>
            </a:extLst>
          </p:cNvPr>
          <p:cNvSpPr/>
          <p:nvPr/>
        </p:nvSpPr>
        <p:spPr>
          <a:xfrm>
            <a:off x="288063" y="2914650"/>
            <a:ext cx="750161" cy="4371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114D45B-1772-442B-877D-39C9C7AF3ED3}"/>
              </a:ext>
            </a:extLst>
          </p:cNvPr>
          <p:cNvSpPr/>
          <p:nvPr/>
        </p:nvSpPr>
        <p:spPr>
          <a:xfrm>
            <a:off x="2667001" y="2697079"/>
            <a:ext cx="628650" cy="43714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910FC9F-942E-44B1-9C9D-0ECDA2997EAB}"/>
              </a:ext>
            </a:extLst>
          </p:cNvPr>
          <p:cNvSpPr/>
          <p:nvPr/>
        </p:nvSpPr>
        <p:spPr>
          <a:xfrm>
            <a:off x="5011651" y="2991852"/>
            <a:ext cx="750161" cy="43714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4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1C9F378-E57C-4ACB-BCD1-CB76B5370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9" t="12437" r="5406" b="9635"/>
          <a:stretch/>
        </p:blipFill>
        <p:spPr>
          <a:xfrm>
            <a:off x="9091863" y="1825625"/>
            <a:ext cx="3048000" cy="27752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0CABC5-ACE6-420B-9F0F-591325112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da-DK" dirty="0"/>
              <a:t>Det er sædcellen, som afgør barnets køn!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415631-1A1C-4AC8-A00F-A9E4AC524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Manden (XY) kan lave to hovedtyper af sædceller:</a:t>
            </a:r>
          </a:p>
          <a:p>
            <a:pPr lvl="1"/>
            <a:r>
              <a:rPr lang="da-DK" dirty="0"/>
              <a:t>sædceller med kromosom nr. 1-22 plus kønskromosomet </a:t>
            </a:r>
            <a:r>
              <a:rPr lang="da-DK" b="1" dirty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da-DK" dirty="0"/>
              <a:t>sædceller med kromosom nr. 1-22 plus kønskromosomet </a:t>
            </a:r>
            <a:r>
              <a:rPr lang="da-DK" b="1" dirty="0">
                <a:solidFill>
                  <a:srgbClr val="0070C0"/>
                </a:solidFill>
              </a:rPr>
              <a:t>Y</a:t>
            </a:r>
          </a:p>
          <a:p>
            <a:endParaRPr lang="da-DK" dirty="0"/>
          </a:p>
          <a:p>
            <a:r>
              <a:rPr lang="da-DK" dirty="0"/>
              <a:t>Kvinden (XX) kan kun lave én hovedtype af ægceller:</a:t>
            </a:r>
          </a:p>
          <a:p>
            <a:pPr lvl="1"/>
            <a:r>
              <a:rPr lang="da-DK" dirty="0"/>
              <a:t>ægcelle med kromosom nr. 1-22 plus kønskromosomet </a:t>
            </a:r>
            <a:r>
              <a:rPr lang="da-DK" b="1" dirty="0"/>
              <a:t>X</a:t>
            </a:r>
          </a:p>
          <a:p>
            <a:endParaRPr lang="da-DK" dirty="0"/>
          </a:p>
          <a:p>
            <a:r>
              <a:rPr lang="da-DK" dirty="0"/>
              <a:t>Det er derfor mandens sædcelle, som afgør barnets køn:</a:t>
            </a:r>
          </a:p>
          <a:p>
            <a:pPr lvl="1"/>
            <a:r>
              <a:rPr lang="da-DK" b="1" dirty="0">
                <a:solidFill>
                  <a:srgbClr val="FF0000"/>
                </a:solidFill>
              </a:rPr>
              <a:t>Sædcelle med X =&gt; pige (</a:t>
            </a:r>
            <a:r>
              <a:rPr lang="da-DK" b="1" dirty="0"/>
              <a:t>X</a:t>
            </a:r>
            <a:r>
              <a:rPr lang="da-DK" b="1" dirty="0">
                <a:solidFill>
                  <a:srgbClr val="FF0000"/>
                </a:solidFill>
              </a:rPr>
              <a:t>X)</a:t>
            </a:r>
            <a:r>
              <a:rPr lang="da-DK" dirty="0"/>
              <a:t>, </a:t>
            </a:r>
            <a:r>
              <a:rPr lang="da-DK" b="1" dirty="0">
                <a:solidFill>
                  <a:srgbClr val="0070C0"/>
                </a:solidFill>
              </a:rPr>
              <a:t>sædcelle med Y =&gt; dreng (</a:t>
            </a:r>
            <a:r>
              <a:rPr lang="da-DK" b="1" dirty="0"/>
              <a:t>X</a:t>
            </a:r>
            <a:r>
              <a:rPr lang="da-DK" b="1" dirty="0">
                <a:solidFill>
                  <a:srgbClr val="0070C0"/>
                </a:solidFill>
              </a:rPr>
              <a:t>Y)</a:t>
            </a:r>
          </a:p>
          <a:p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89C776D-6F77-45C0-B8B5-8663A2230091}"/>
              </a:ext>
            </a:extLst>
          </p:cNvPr>
          <p:cNvSpPr txBox="1"/>
          <p:nvPr/>
        </p:nvSpPr>
        <p:spPr>
          <a:xfrm rot="1390381">
            <a:off x="9817767" y="4840610"/>
            <a:ext cx="2085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0070C0"/>
                </a:solidFill>
              </a:rPr>
              <a:t>Male Power!</a:t>
            </a:r>
          </a:p>
        </p:txBody>
      </p:sp>
    </p:spTree>
    <p:extLst>
      <p:ext uri="{BB962C8B-B14F-4D97-AF65-F5344CB8AC3E}">
        <p14:creationId xmlns:p14="http://schemas.microsoft.com/office/powerpoint/2010/main" val="330630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3FC12D-CAAD-4F81-B397-FB84F037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Opsummering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DAA0D3-9FAD-46C8-AEFE-72603ABB3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Mennesket har DNA i cellekernen </a:t>
            </a:r>
            <a:r>
              <a:rPr lang="da-DK"/>
              <a:t>og mitokondrierne </a:t>
            </a:r>
            <a:r>
              <a:rPr lang="da-DK" dirty="0"/>
              <a:t>– i ALLE celler!</a:t>
            </a:r>
          </a:p>
          <a:p>
            <a:r>
              <a:rPr lang="da-DK" dirty="0"/>
              <a:t>Arvematerialet består af gener, der er ”opskrifter” på proteiner</a:t>
            </a:r>
          </a:p>
          <a:p>
            <a:r>
              <a:rPr lang="da-DK" dirty="0"/>
              <a:t>Der er ca. 50.000 forskellige proteiner i menneskekroppen</a:t>
            </a:r>
          </a:p>
          <a:p>
            <a:r>
              <a:rPr lang="da-DK" dirty="0"/>
              <a:t>Arvematerialet er fordelt på 46 kromosomer (23 par)</a:t>
            </a:r>
          </a:p>
          <a:p>
            <a:r>
              <a:rPr lang="da-DK" dirty="0"/>
              <a:t>Æg- og sædceller har kun 23 kromosomer</a:t>
            </a:r>
          </a:p>
          <a:p>
            <a:r>
              <a:rPr lang="da-DK" dirty="0"/>
              <a:t>Kønskromosomerne afgør barnets køn: XX = pige, XY = dreng</a:t>
            </a:r>
          </a:p>
          <a:p>
            <a:r>
              <a:rPr lang="da-DK" dirty="0"/>
              <a:t>Et billede af cellens kromosomer (farvet og ordnet efter størrelse) kaldes en </a:t>
            </a:r>
            <a:r>
              <a:rPr lang="da-DK" dirty="0" err="1"/>
              <a:t>karyotype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642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0AAAEA6-BC99-4E0E-9DFE-AF3D25FF6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4662"/>
            <a:ext cx="12192000" cy="692266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1904EE-33FD-4F0B-AEAF-CEAFDF8F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2949358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1175</Words>
  <Application>Microsoft Office PowerPoint</Application>
  <PresentationFormat>Widescreen</PresentationFormat>
  <Paragraphs>130</Paragraphs>
  <Slides>15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Office-tema</vt:lpstr>
      <vt:lpstr>4 Arv og miljø</vt:lpstr>
      <vt:lpstr>Hvorfor ser vi ud, som vi gør?</vt:lpstr>
      <vt:lpstr>Hvorfor er børn ikke tro kopier af forældrene?</vt:lpstr>
      <vt:lpstr>Barnet er en unik kombination af forældrenes arvemateriale</vt:lpstr>
      <vt:lpstr>Menneskekroppen: genkendelig og variabel</vt:lpstr>
      <vt:lpstr>Menneskekroppen: genkendelig og variabel</vt:lpstr>
      <vt:lpstr>”Menneskeracer” er et forældet begreb</vt:lpstr>
      <vt:lpstr>Opsummering 1</vt:lpstr>
      <vt:lpstr>Arv og miljø – lad os begynde med arv</vt:lpstr>
      <vt:lpstr>Gener = ”opskrifter” på proteiner</vt:lpstr>
      <vt:lpstr>Cellekernens indhold - arvematerialet</vt:lpstr>
      <vt:lpstr>Kønsceller (sæd og æg) har kun 23 kromosomer</vt:lpstr>
      <vt:lpstr>Det er sædcellen, som afgør barnets køn!</vt:lpstr>
      <vt:lpstr>Opsummering 2</vt:lpstr>
      <vt:lpstr>Spørgsmål?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Arv og miljø</dc:title>
  <dc:creator>Charlotte Skov</dc:creator>
  <cp:lastModifiedBy>Charlotte Skov</cp:lastModifiedBy>
  <cp:revision>45</cp:revision>
  <dcterms:created xsi:type="dcterms:W3CDTF">2018-03-03T11:28:44Z</dcterms:created>
  <dcterms:modified xsi:type="dcterms:W3CDTF">2025-03-17T12:15:39Z</dcterms:modified>
</cp:coreProperties>
</file>