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3" r:id="rId8"/>
    <p:sldId id="262" r:id="rId9"/>
    <p:sldId id="261" r:id="rId10"/>
    <p:sldId id="266" r:id="rId11"/>
    <p:sldId id="265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ema til typografi 1 - Markerin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Lyst layout 3 - Markering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4" Type="http://schemas.openxmlformats.org/officeDocument/2006/relationships/image" Target="../media/image1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C150F2-E55F-C0BD-4537-AECD1B20A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EF22FA0-730C-E63D-92FE-9CC3A91E44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9BE0C6-B879-D9CC-6998-652CA131A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A5E23-F8E9-4B6D-8DCD-CAD16732FAC5}" type="datetimeFigureOut">
              <a:rPr lang="da-DK" smtClean="0"/>
              <a:t>11-04-2025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D658BFF-62AE-28EE-6C0C-DE435716E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DA1A859-6399-80B3-D286-9D0D87C81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1DFA-451B-4B6C-A485-671D0B34D6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370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98846B-41E9-D2F1-AC16-E610334B7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D71460-DCA9-A9D4-E258-53311E777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BAC990B-DCC2-6D5F-09A9-36B1E9ACC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A5E23-F8E9-4B6D-8DCD-CAD16732FAC5}" type="datetimeFigureOut">
              <a:rPr lang="da-DK" smtClean="0"/>
              <a:t>11-04-2025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8CF1D9A-51F1-0872-1449-072129A1B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60D7A32-6C30-B5E3-144F-3D2D6BDC7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1DFA-451B-4B6C-A485-671D0B34D6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9449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149BBA-6F2C-89C5-B0BA-B2C95E299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E3030A6-FD82-35CF-325E-9430D6E99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A916CC0-245F-E0BE-66B9-D6941A4F4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A5E23-F8E9-4B6D-8DCD-CAD16732FAC5}" type="datetimeFigureOut">
              <a:rPr lang="da-DK" smtClean="0"/>
              <a:t>11-04-2025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A5AC96D-C3AB-92BE-CD4D-A6DB28664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82701C9-EFCE-1373-0B5E-1ADB9122D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1DFA-451B-4B6C-A485-671D0B34D6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8257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6B4DDC-97BA-B56D-8DD3-7ECAC6036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C7B30D5-32B4-322E-286D-5FE1F713E5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86E95A-A740-8A7F-6DE4-584DDF81E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7E93E54-4359-ABE7-B8F2-FCA8CEAAC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A5E23-F8E9-4B6D-8DCD-CAD16732FAC5}" type="datetimeFigureOut">
              <a:rPr lang="da-DK" smtClean="0"/>
              <a:t>11-04-2025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800328D-86EB-0B7A-1633-6259223BE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0020D01-F201-2758-325C-89769DA76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1DFA-451B-4B6C-A485-671D0B34D6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9031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1E0904-FA8A-0104-1106-172AED288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9263556-06F3-ADC2-A5BF-4480F6AC6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1448245-958E-8AEC-BA28-C887445280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59BFEC6-D099-0482-838E-38DFD2917F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93955AD-7075-BF49-9C03-C1E95BBAD6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2541B97-0238-D6EE-CABE-E28FD28AE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A5E23-F8E9-4B6D-8DCD-CAD16732FAC5}" type="datetimeFigureOut">
              <a:rPr lang="da-DK" smtClean="0"/>
              <a:t>11-04-2025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F86AA6D-A722-F54A-F76C-1CD07555A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1008D61-5166-45DE-2080-917B3EA29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1DFA-451B-4B6C-A485-671D0B34D6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7201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FB63B9-C307-1886-0CC4-D7C62649F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EE468B7-1689-2ABC-DE40-EB4459E3F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A5E23-F8E9-4B6D-8DCD-CAD16732FAC5}" type="datetimeFigureOut">
              <a:rPr lang="da-DK" smtClean="0"/>
              <a:t>11-04-2025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EDB9F98-2DEA-61FA-355E-A678F44B4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5034528-E51D-133D-BD2F-C422A44B1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1DFA-451B-4B6C-A485-671D0B34D6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9443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B2E379F-6859-A2EA-64D9-C818A0CCB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A5E23-F8E9-4B6D-8DCD-CAD16732FAC5}" type="datetimeFigureOut">
              <a:rPr lang="da-DK" smtClean="0"/>
              <a:t>11-04-2025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2EABC63-9AB1-E635-0CBC-70E07F3FC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A342BC3-D0EE-64BA-2DD5-C10AABA43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1DFA-451B-4B6C-A485-671D0B34D6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1850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514A4-7B03-636B-9607-4B48607F2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7397D1-19A6-CE5A-0EDC-67B774D53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DF00111-C9AD-D64E-CBE6-76BA23A40F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D39D298-43A8-A934-DA61-6FD35F0F5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A5E23-F8E9-4B6D-8DCD-CAD16732FAC5}" type="datetimeFigureOut">
              <a:rPr lang="da-DK" smtClean="0"/>
              <a:t>11-04-2025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B0602AC-5775-6723-2A91-79DF603E9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FFFF1BC-C0F8-2EFE-728A-643F09D12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1DFA-451B-4B6C-A485-671D0B34D6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142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62D0CC-A4CC-154D-CB5F-FFCEEBD06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275E136-7372-2785-031D-8A078C52D8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8014E92-8A16-23BD-7BC6-AD01A8D09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66E1836-A11B-DF1B-566C-774EC69A4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A5E23-F8E9-4B6D-8DCD-CAD16732FAC5}" type="datetimeFigureOut">
              <a:rPr lang="da-DK" smtClean="0"/>
              <a:t>11-04-2025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2D6D21E-DE90-28A6-A9E7-CFAC84010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3CFD1B9-D23B-56F4-6170-47778DF18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1DFA-451B-4B6C-A485-671D0B34D6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9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47A3A-39D8-429B-0F80-BE0335CEB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0909A9E-5338-1BBE-6B4D-B453808A93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EF3F78-07F0-6ABD-B378-DE09E735C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A5E23-F8E9-4B6D-8DCD-CAD16732FAC5}" type="datetimeFigureOut">
              <a:rPr lang="da-DK" smtClean="0"/>
              <a:t>11-04-2025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FEE46DC-ACD5-F63F-A85E-8D4C439AE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B19198-D694-CCD0-B025-5BB352A99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1DFA-451B-4B6C-A485-671D0B34D6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902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0809B8F-565B-D510-8E1A-45523823B4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1FA9CDF-5220-7C0B-AE5E-48BA41994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BDB83BD-D897-33BB-44AF-0895EF6BB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A5E23-F8E9-4B6D-8DCD-CAD16732FAC5}" type="datetimeFigureOut">
              <a:rPr lang="da-DK" smtClean="0"/>
              <a:t>11-04-2025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BED505-DEC8-A27D-70B5-BC74EAF2E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4BCF786-29F3-A3C5-17AB-64173D9E2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1DFA-451B-4B6C-A485-671D0B34D6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3511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93308B2-59DF-DD75-98B9-42F3B51F8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99843EF-FF97-D9B7-32C7-886678FFF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5EC7C3-FCF4-3003-96A9-AEEC8933EA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4A5E23-F8E9-4B6D-8DCD-CAD16732FAC5}" type="datetimeFigureOut">
              <a:rPr lang="da-DK" smtClean="0"/>
              <a:t>11-04-2025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22D1973-76F8-32F9-B27F-57991DC027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50944A2-9C67-FB3B-ADF7-32C6E0842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CB1DFA-451B-4B6C-A485-671D0B34D6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8773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99D391-6364-BE5F-071F-9CA7992BD8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Genetik d. 11. april 2025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9BE2748-4A97-69F6-079D-7EE73791C0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da-DK" dirty="0"/>
          </a:p>
          <a:p>
            <a:r>
              <a:rPr lang="da-DK" dirty="0"/>
              <a:t>4 Arv og miljø</a:t>
            </a:r>
          </a:p>
          <a:p>
            <a:r>
              <a:rPr lang="da-DK" dirty="0"/>
              <a:t>Noter til 1b bi</a:t>
            </a:r>
          </a:p>
        </p:txBody>
      </p:sp>
    </p:spTree>
    <p:extLst>
      <p:ext uri="{BB962C8B-B14F-4D97-AF65-F5344CB8AC3E}">
        <p14:creationId xmlns:p14="http://schemas.microsoft.com/office/powerpoint/2010/main" val="198658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frugt, tekst, mad&#10;&#10;Indhold genereret af kunstig intelligens kan være forkert.">
            <a:extLst>
              <a:ext uri="{FF2B5EF4-FFF2-40B4-BE49-F238E27FC236}">
                <a16:creationId xmlns:a16="http://schemas.microsoft.com/office/drawing/2014/main" id="{BC6E2CA7-0DA3-8E37-C2C6-1FE8AA9E33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/>
          <a:stretch/>
        </p:blipFill>
        <p:spPr bwMode="auto">
          <a:xfrm>
            <a:off x="452592" y="1902339"/>
            <a:ext cx="2712844" cy="42516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6004411D-DE09-894D-4450-45827AB96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Sidste gang: isolering af DNA fra jordbær</a:t>
            </a:r>
          </a:p>
        </p:txBody>
      </p:sp>
      <p:pic>
        <p:nvPicPr>
          <p:cNvPr id="7" name="Billede 6" descr="Et billede, der indeholder person, Ansigt, indendørs, tøj&#10;&#10;Indhold genereret af kunstig intelligens kan være forkert.">
            <a:extLst>
              <a:ext uri="{FF2B5EF4-FFF2-40B4-BE49-F238E27FC236}">
                <a16:creationId xmlns:a16="http://schemas.microsoft.com/office/drawing/2014/main" id="{10F7E361-477F-6763-8EE5-F62FC50ED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1" t="32986" r="7826" b="20637"/>
          <a:stretch/>
        </p:blipFill>
        <p:spPr>
          <a:xfrm rot="5400000">
            <a:off x="5993336" y="3057473"/>
            <a:ext cx="4251672" cy="1941404"/>
          </a:xfrm>
          <a:prstGeom prst="rect">
            <a:avLst/>
          </a:prstGeom>
        </p:spPr>
      </p:pic>
      <p:pic>
        <p:nvPicPr>
          <p:cNvPr id="9" name="Billede 8" descr="Et billede, der indeholder Laboratorieudstyr, kop/decilitermål, Gennemsigtigt materiale, indendørs&#10;&#10;Indhold genereret af kunstig intelligens kan være forkert.">
            <a:extLst>
              <a:ext uri="{FF2B5EF4-FFF2-40B4-BE49-F238E27FC236}">
                <a16:creationId xmlns:a16="http://schemas.microsoft.com/office/drawing/2014/main" id="{0B1F20DE-B31C-6592-57E5-32E34F9F6A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6" t="34515" b="18392"/>
          <a:stretch/>
        </p:blipFill>
        <p:spPr>
          <a:xfrm rot="5400000">
            <a:off x="8457079" y="2951676"/>
            <a:ext cx="4251669" cy="2160000"/>
          </a:xfrm>
          <a:prstGeom prst="rect">
            <a:avLst/>
          </a:prstGeom>
        </p:spPr>
      </p:pic>
      <p:pic>
        <p:nvPicPr>
          <p:cNvPr id="11" name="Billede 10" descr="Et billede, der indeholder Plastikpose, tekst, Husholdningsfilm, mad&#10;&#10;Indhold genereret af kunstig intelligens kan være forkert.">
            <a:extLst>
              <a:ext uri="{FF2B5EF4-FFF2-40B4-BE49-F238E27FC236}">
                <a16:creationId xmlns:a16="http://schemas.microsoft.com/office/drawing/2014/main" id="{C6B80681-7378-50E7-523F-0A039D0248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15219" y="2433798"/>
            <a:ext cx="4251672" cy="318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900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48768E-FA34-5B4E-5E07-ABEBB6C54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Jordbærplanten danner ”bær”, </a:t>
            </a:r>
            <a:br>
              <a:rPr lang="da-DK" dirty="0"/>
            </a:br>
            <a:r>
              <a:rPr lang="da-DK" dirty="0"/>
              <a:t>når den laver kønnet formering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A1DF330-0B9C-7717-DCCD-23B37FDFE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100" y="2012506"/>
            <a:ext cx="6731692" cy="4596165"/>
          </a:xfrm>
          <a:prstGeom prst="rect">
            <a:avLst/>
          </a:prstGeom>
        </p:spPr>
      </p:pic>
      <p:pic>
        <p:nvPicPr>
          <p:cNvPr id="1026" name="Picture 2" descr="New research on strawberry pollination aims to reduce food waste">
            <a:extLst>
              <a:ext uri="{FF2B5EF4-FFF2-40B4-BE49-F238E27FC236}">
                <a16:creationId xmlns:a16="http://schemas.microsoft.com/office/drawing/2014/main" id="{4B9B343E-6FDD-E879-77CD-8972AD86A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93" y="2007571"/>
            <a:ext cx="28575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87E7B564-A7A6-F5FE-AF2B-907A86087D79}"/>
              </a:ext>
            </a:extLst>
          </p:cNvPr>
          <p:cNvSpPr txBox="1"/>
          <p:nvPr/>
        </p:nvSpPr>
        <p:spPr>
          <a:xfrm>
            <a:off x="838200" y="4310589"/>
            <a:ext cx="37882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Bier og andre insekter flytter pollen (plantens hanlige kønsceller) fra blomst til blomst = bestøvning. Pollen befrugter så frøanlæggene </a:t>
            </a:r>
          </a:p>
          <a:p>
            <a:r>
              <a:rPr lang="da-DK" dirty="0"/>
              <a:t>(de hunlige kønsceller) = befrugtning Hos jordbærplanten sidder frøene udenpå frugten (= jordbærret).</a:t>
            </a:r>
          </a:p>
        </p:txBody>
      </p:sp>
    </p:spTree>
    <p:extLst>
      <p:ext uri="{BB962C8B-B14F-4D97-AF65-F5344CB8AC3E}">
        <p14:creationId xmlns:p14="http://schemas.microsoft.com/office/powerpoint/2010/main" val="139855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7B85FD-0363-EF9F-C7DE-74DB552AA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Jordbærgenetik: </a:t>
            </a:r>
            <a:r>
              <a:rPr lang="da-DK" dirty="0" err="1"/>
              <a:t>Opg</a:t>
            </a:r>
            <a:r>
              <a:rPr lang="da-DK" dirty="0"/>
              <a:t>. 1 Krydsningsskemaer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A397DCF5-E06F-070D-8676-D9D0ED75033C}"/>
              </a:ext>
            </a:extLst>
          </p:cNvPr>
          <p:cNvSpPr/>
          <p:nvPr/>
        </p:nvSpPr>
        <p:spPr>
          <a:xfrm>
            <a:off x="1319842" y="2613804"/>
            <a:ext cx="3528204" cy="31486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B587CC99-5A51-D20E-23B6-BC6D3F2548BD}"/>
              </a:ext>
            </a:extLst>
          </p:cNvPr>
          <p:cNvCxnSpPr>
            <a:cxnSpLocks/>
          </p:cNvCxnSpPr>
          <p:nvPr/>
        </p:nvCxnSpPr>
        <p:spPr>
          <a:xfrm>
            <a:off x="2501661" y="2613804"/>
            <a:ext cx="0" cy="31486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EEFB7EAB-309B-393D-2EAA-52A9E71DAE48}"/>
              </a:ext>
            </a:extLst>
          </p:cNvPr>
          <p:cNvCxnSpPr>
            <a:cxnSpLocks/>
          </p:cNvCxnSpPr>
          <p:nvPr/>
        </p:nvCxnSpPr>
        <p:spPr>
          <a:xfrm>
            <a:off x="3706483" y="2613804"/>
            <a:ext cx="0" cy="31486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Lige forbindelse 10">
            <a:extLst>
              <a:ext uri="{FF2B5EF4-FFF2-40B4-BE49-F238E27FC236}">
                <a16:creationId xmlns:a16="http://schemas.microsoft.com/office/drawing/2014/main" id="{03B9A224-97FC-96B2-5271-D80373D5DA30}"/>
              </a:ext>
            </a:extLst>
          </p:cNvPr>
          <p:cNvCxnSpPr>
            <a:cxnSpLocks/>
          </p:cNvCxnSpPr>
          <p:nvPr/>
        </p:nvCxnSpPr>
        <p:spPr>
          <a:xfrm flipH="1">
            <a:off x="1319842" y="3674853"/>
            <a:ext cx="35282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Lige forbindelse 13">
            <a:extLst>
              <a:ext uri="{FF2B5EF4-FFF2-40B4-BE49-F238E27FC236}">
                <a16:creationId xmlns:a16="http://schemas.microsoft.com/office/drawing/2014/main" id="{A41D7EC7-339F-B883-226B-90CA5B150B2A}"/>
              </a:ext>
            </a:extLst>
          </p:cNvPr>
          <p:cNvCxnSpPr>
            <a:cxnSpLocks/>
          </p:cNvCxnSpPr>
          <p:nvPr/>
        </p:nvCxnSpPr>
        <p:spPr>
          <a:xfrm flipH="1">
            <a:off x="1319842" y="4707148"/>
            <a:ext cx="35282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ge forbindelse 15">
            <a:extLst>
              <a:ext uri="{FF2B5EF4-FFF2-40B4-BE49-F238E27FC236}">
                <a16:creationId xmlns:a16="http://schemas.microsoft.com/office/drawing/2014/main" id="{7136314C-4539-4B5A-830E-DE99B76270B2}"/>
              </a:ext>
            </a:extLst>
          </p:cNvPr>
          <p:cNvCxnSpPr/>
          <p:nvPr/>
        </p:nvCxnSpPr>
        <p:spPr>
          <a:xfrm>
            <a:off x="1319842" y="2613804"/>
            <a:ext cx="1181819" cy="10610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ktangel 16">
            <a:extLst>
              <a:ext uri="{FF2B5EF4-FFF2-40B4-BE49-F238E27FC236}">
                <a16:creationId xmlns:a16="http://schemas.microsoft.com/office/drawing/2014/main" id="{BEECBC75-196F-D2DA-011A-47401793D8AD}"/>
              </a:ext>
            </a:extLst>
          </p:cNvPr>
          <p:cNvSpPr/>
          <p:nvPr/>
        </p:nvSpPr>
        <p:spPr>
          <a:xfrm>
            <a:off x="7584056" y="2519833"/>
            <a:ext cx="3528204" cy="31486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9F3E27C3-F528-B67F-9779-97C4A1E3A340}"/>
              </a:ext>
            </a:extLst>
          </p:cNvPr>
          <p:cNvCxnSpPr>
            <a:cxnSpLocks/>
          </p:cNvCxnSpPr>
          <p:nvPr/>
        </p:nvCxnSpPr>
        <p:spPr>
          <a:xfrm>
            <a:off x="8765875" y="2519833"/>
            <a:ext cx="0" cy="31486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ge forbindelse 18">
            <a:extLst>
              <a:ext uri="{FF2B5EF4-FFF2-40B4-BE49-F238E27FC236}">
                <a16:creationId xmlns:a16="http://schemas.microsoft.com/office/drawing/2014/main" id="{1DB0BC0A-400C-690F-5F71-7A656390A97A}"/>
              </a:ext>
            </a:extLst>
          </p:cNvPr>
          <p:cNvCxnSpPr>
            <a:cxnSpLocks/>
          </p:cNvCxnSpPr>
          <p:nvPr/>
        </p:nvCxnSpPr>
        <p:spPr>
          <a:xfrm>
            <a:off x="9970697" y="2519833"/>
            <a:ext cx="0" cy="31486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ge forbindelse 19">
            <a:extLst>
              <a:ext uri="{FF2B5EF4-FFF2-40B4-BE49-F238E27FC236}">
                <a16:creationId xmlns:a16="http://schemas.microsoft.com/office/drawing/2014/main" id="{E7DD3066-6C28-DFA5-1E74-4B5C20041289}"/>
              </a:ext>
            </a:extLst>
          </p:cNvPr>
          <p:cNvCxnSpPr>
            <a:cxnSpLocks/>
          </p:cNvCxnSpPr>
          <p:nvPr/>
        </p:nvCxnSpPr>
        <p:spPr>
          <a:xfrm flipH="1">
            <a:off x="7584056" y="3580882"/>
            <a:ext cx="35282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ge forbindelse 20">
            <a:extLst>
              <a:ext uri="{FF2B5EF4-FFF2-40B4-BE49-F238E27FC236}">
                <a16:creationId xmlns:a16="http://schemas.microsoft.com/office/drawing/2014/main" id="{BEAF78D6-84ED-8C11-C1CA-CFBCC1C8981D}"/>
              </a:ext>
            </a:extLst>
          </p:cNvPr>
          <p:cNvCxnSpPr>
            <a:cxnSpLocks/>
          </p:cNvCxnSpPr>
          <p:nvPr/>
        </p:nvCxnSpPr>
        <p:spPr>
          <a:xfrm flipH="1">
            <a:off x="7584056" y="4613177"/>
            <a:ext cx="35282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3AA4DBF0-500C-E25E-9EA7-162829BF466F}"/>
              </a:ext>
            </a:extLst>
          </p:cNvPr>
          <p:cNvCxnSpPr/>
          <p:nvPr/>
        </p:nvCxnSpPr>
        <p:spPr>
          <a:xfrm>
            <a:off x="7584056" y="2519833"/>
            <a:ext cx="1181819" cy="10610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kstfelt 22">
            <a:extLst>
              <a:ext uri="{FF2B5EF4-FFF2-40B4-BE49-F238E27FC236}">
                <a16:creationId xmlns:a16="http://schemas.microsoft.com/office/drawing/2014/main" id="{4F9BF012-F01E-9308-F437-69945D60108D}"/>
              </a:ext>
            </a:extLst>
          </p:cNvPr>
          <p:cNvSpPr txBox="1"/>
          <p:nvPr/>
        </p:nvSpPr>
        <p:spPr>
          <a:xfrm>
            <a:off x="871271" y="6298976"/>
            <a:ext cx="4425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Andel planter med hvide bær?__________</a:t>
            </a:r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5F39F836-93FE-3294-38F0-06C36286A64E}"/>
              </a:ext>
            </a:extLst>
          </p:cNvPr>
          <p:cNvSpPr txBox="1"/>
          <p:nvPr/>
        </p:nvSpPr>
        <p:spPr>
          <a:xfrm>
            <a:off x="7387090" y="6298976"/>
            <a:ext cx="4425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Andel planter med hvide bær?__________</a:t>
            </a:r>
          </a:p>
        </p:txBody>
      </p:sp>
      <p:pic>
        <p:nvPicPr>
          <p:cNvPr id="25" name="Billede 24" descr="Hvide jordbær eller pineberry på vej til Danmark | idényt">
            <a:extLst>
              <a:ext uri="{FF2B5EF4-FFF2-40B4-BE49-F238E27FC236}">
                <a16:creationId xmlns:a16="http://schemas.microsoft.com/office/drawing/2014/main" id="{171ED752-A95E-B1EA-8C3E-BAEB00B5E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43" t="6321" b="11160"/>
          <a:stretch/>
        </p:blipFill>
        <p:spPr bwMode="auto">
          <a:xfrm>
            <a:off x="5395330" y="4773742"/>
            <a:ext cx="1700396" cy="19774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1994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AE0611-FBE6-716F-0B94-B27FBE7E1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Jordbærgenetik: </a:t>
            </a:r>
            <a:r>
              <a:rPr lang="da-DK" dirty="0" err="1"/>
              <a:t>Opg</a:t>
            </a:r>
            <a:r>
              <a:rPr lang="da-DK" dirty="0"/>
              <a:t>. 1 Krydsningsskemaer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6AB14EB6-BACF-6B72-BCD8-D6DC0C58C39D}"/>
              </a:ext>
            </a:extLst>
          </p:cNvPr>
          <p:cNvSpPr txBox="1"/>
          <p:nvPr/>
        </p:nvSpPr>
        <p:spPr>
          <a:xfrm>
            <a:off x="838200" y="2410155"/>
            <a:ext cx="6625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Jeres jordbær var røde. Hvilke alleler kan de have? __________</a:t>
            </a:r>
          </a:p>
        </p:txBody>
      </p:sp>
      <p:pic>
        <p:nvPicPr>
          <p:cNvPr id="4" name="Billede 3" descr="Hvide jordbær eller pineberry på vej til Danmark | idényt">
            <a:extLst>
              <a:ext uri="{FF2B5EF4-FFF2-40B4-BE49-F238E27FC236}">
                <a16:creationId xmlns:a16="http://schemas.microsoft.com/office/drawing/2014/main" id="{5868EFF7-665F-B8E9-5459-1FE3CF7509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477119" y="2399836"/>
            <a:ext cx="3538814" cy="39255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8008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15FAF9-AC9A-E5EF-D893-C6B1DD5F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000" dirty="0" err="1"/>
              <a:t>Opg</a:t>
            </a:r>
            <a:r>
              <a:rPr lang="da-DK" sz="4000" dirty="0"/>
              <a:t>. 2 Hvilken form koder jordbærrets gener for?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27D54DA3-246D-C455-F00B-03A1D46B5151}"/>
              </a:ext>
            </a:extLst>
          </p:cNvPr>
          <p:cNvSpPr txBox="1"/>
          <p:nvPr/>
        </p:nvSpPr>
        <p:spPr>
          <a:xfrm>
            <a:off x="1153063" y="1968560"/>
            <a:ext cx="988587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a-DK" sz="2400" kern="100" dirty="0">
                <a:effectLst/>
                <a:latin typeface="Palatino Linotype" panose="0204050205050503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 det DNA, I netop har udvundet i laboratoriet, er følgende nukleotidsekvens aflæst: </a:t>
            </a:r>
            <a:endParaRPr lang="da-DK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a-DK" sz="2400" kern="100" dirty="0">
                <a:effectLst/>
                <a:latin typeface="Palatino Linotype" panose="0204050205050503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da-DK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400" kern="100" dirty="0">
                <a:effectLst/>
                <a:latin typeface="Palatino Linotype" panose="0204050205050503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5’ – TTT – CTA – ATG – CCC – ACT – GGA – GCG – ATT – TGA – 3’</a:t>
            </a:r>
            <a:endParaRPr lang="da-DK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400" kern="100" dirty="0">
                <a:effectLst/>
                <a:latin typeface="Palatino Linotype" panose="0204050205050503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da-DK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a-DK" sz="2400" dirty="0">
                <a:effectLst/>
                <a:latin typeface="Palatino Linotype" panose="0204050205050503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Oversæt den kodende streng til aminosyrer. </a:t>
            </a:r>
          </a:p>
          <a:p>
            <a:pPr>
              <a:buNone/>
            </a:pPr>
            <a:endParaRPr lang="da-DK" sz="2400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da-DK" sz="2400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a-DK" sz="2400" dirty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Husk, at egenskaber (øjenfarve, hårfarve, evnen til at kunne fordøje mælk som voksen, formen på jordbær) er baseret på, hvilke proteiner organismen kan danne ud fra sit arvemateriale (DNA) og aminosyrer.</a:t>
            </a:r>
          </a:p>
          <a:p>
            <a:pPr>
              <a:buNone/>
            </a:pPr>
            <a:r>
              <a:rPr lang="da-DK" sz="2400" dirty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DNA’et (genet) er proteinopskriften, og aminosyrerne er byggestenene.</a:t>
            </a:r>
            <a:endParaRPr lang="da-DK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16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C6BBBC-4FB0-A366-ACD6-993663D80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Proteiner er opbygget af 20 forsk. aminosyrer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6B4C3FD-0D0A-654D-ACED-83ECEB841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420" y="1770228"/>
            <a:ext cx="8777736" cy="4869296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16C1F26A-943B-E8D4-950F-73820C97E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44" y="1837426"/>
            <a:ext cx="2588124" cy="147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01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D92767-7FDA-F689-8A88-D181D3C17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Opg</a:t>
            </a:r>
            <a:r>
              <a:rPr lang="da-DK" dirty="0"/>
              <a:t>. 2 kræver kendskab til den genetiske kode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AEEAE965-F7EE-BF57-8FB6-454DC5F2B5B7}"/>
              </a:ext>
            </a:extLst>
          </p:cNvPr>
          <p:cNvSpPr txBox="1"/>
          <p:nvPr/>
        </p:nvSpPr>
        <p:spPr>
          <a:xfrm>
            <a:off x="1449238" y="2041318"/>
            <a:ext cx="916987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 sz="2400" b="0" i="0" u="none" strike="noStrike" baseline="0" dirty="0">
                <a:solidFill>
                  <a:srgbClr val="4F82BE"/>
                </a:solidFill>
                <a:latin typeface="ArialMT"/>
              </a:rPr>
              <a:t>7.5.5 Den genetiske kode</a:t>
            </a:r>
          </a:p>
          <a:p>
            <a:pPr algn="l"/>
            <a:r>
              <a:rPr lang="da-DK" sz="20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Hvilke aminosyrer er det så, et gen koder for?</a:t>
            </a:r>
          </a:p>
          <a:p>
            <a:pPr algn="l"/>
            <a:r>
              <a:rPr lang="da-DK" sz="20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Det bestemmes af den genetiske kode i de enkelte </a:t>
            </a:r>
            <a:r>
              <a:rPr lang="da-DK" sz="20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kodons</a:t>
            </a:r>
            <a:r>
              <a:rPr lang="da-DK" sz="20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– altså rækkefølgen af nukleotider i genet. Et </a:t>
            </a:r>
            <a:r>
              <a:rPr lang="da-DK" sz="20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kodon</a:t>
            </a:r>
            <a:r>
              <a:rPr lang="da-DK" sz="20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(en </a:t>
            </a:r>
            <a:r>
              <a:rPr lang="da-DK" sz="20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triplet</a:t>
            </a:r>
            <a:r>
              <a:rPr lang="da-DK" sz="20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) er tre nukleotider i rækkefølge, og ét </a:t>
            </a:r>
            <a:r>
              <a:rPr lang="da-DK" sz="20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kodon</a:t>
            </a:r>
            <a:r>
              <a:rPr lang="da-DK" sz="20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koder for én aminosyre.</a:t>
            </a:r>
          </a:p>
          <a:p>
            <a:pPr algn="l"/>
            <a:r>
              <a:rPr lang="da-DK" sz="20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Når man kun har 4 mulige nukleotider til rådighed, og der skal 3 til at danne en kode, bliver der i alt 64 mulige koder (4x4x4). Imidlertid er der kun 20 aminosyrer, så der er altså rigeligt med koder.</a:t>
            </a:r>
          </a:p>
          <a:p>
            <a:pPr algn="l"/>
            <a:r>
              <a:rPr lang="da-DK" sz="20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Det betyder, at nogle af dem faktisk koder for den samme aminosyre. Det gælder fx for 5’-CTC-3’ og 5’-CTA-3’, der begge koder for aminosyren leucin. Derudover skal vi huske, at der også er en startkode (5’-ATG-3’), og desuden er der hele</a:t>
            </a:r>
          </a:p>
          <a:p>
            <a:pPr algn="l"/>
            <a:r>
              <a:rPr lang="da-DK" sz="20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tre stopkoder. På figur 7.24 ses den genetiske kode.</a:t>
            </a:r>
            <a:endParaRPr lang="da-DK" sz="2000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E8D257D2-5A87-3503-26BD-64C85A954D4B}"/>
              </a:ext>
            </a:extLst>
          </p:cNvPr>
          <p:cNvSpPr txBox="1"/>
          <p:nvPr/>
        </p:nvSpPr>
        <p:spPr>
          <a:xfrm>
            <a:off x="8586158" y="1794295"/>
            <a:ext cx="2156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 G T</a:t>
            </a:r>
          </a:p>
        </p:txBody>
      </p:sp>
    </p:spTree>
    <p:extLst>
      <p:ext uri="{BB962C8B-B14F-4D97-AF65-F5344CB8AC3E}">
        <p14:creationId xmlns:p14="http://schemas.microsoft.com/office/powerpoint/2010/main" val="2210881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B2F5EB-64FA-4DD7-C308-2212060F8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Opg</a:t>
            </a:r>
            <a:r>
              <a:rPr lang="da-DK" dirty="0"/>
              <a:t>. 2 kræver kendskab til den genetiske kode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A8149E7-578E-370A-5C93-DE453406B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96" y="1500906"/>
            <a:ext cx="5941419" cy="5126995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000038CF-3E39-A84A-F1BC-861C750A27E3}"/>
              </a:ext>
            </a:extLst>
          </p:cNvPr>
          <p:cNvSpPr txBox="1"/>
          <p:nvPr/>
        </p:nvSpPr>
        <p:spPr>
          <a:xfrm>
            <a:off x="6971923" y="1500906"/>
            <a:ext cx="4574181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 sz="1650" b="1" i="1" u="none" strike="noStrike" baseline="0" dirty="0">
                <a:latin typeface="Verdana-BoldItalic"/>
              </a:rPr>
              <a:t>Figur 7.24 </a:t>
            </a:r>
            <a:r>
              <a:rPr lang="da-DK" sz="1650" b="0" i="1" u="none" strike="noStrike" baseline="0" dirty="0">
                <a:latin typeface="Verdana-Italic"/>
              </a:rPr>
              <a:t>Den genetiske kode. </a:t>
            </a:r>
          </a:p>
          <a:p>
            <a:pPr algn="l"/>
            <a:r>
              <a:rPr lang="da-DK" sz="1650" b="0" i="1" u="none" strike="noStrike" baseline="0" dirty="0">
                <a:latin typeface="Verdana-Italic"/>
              </a:rPr>
              <a:t>I det blå skema til venstre ses den genetiske kode på den kodende streng i DNA'et. I skemaet kan man finde ud af, hvilken aminosyre et givet </a:t>
            </a:r>
            <a:r>
              <a:rPr lang="da-DK" sz="1650" b="0" i="1" u="none" strike="noStrike" baseline="0" dirty="0" err="1">
                <a:latin typeface="Verdana-Italic"/>
              </a:rPr>
              <a:t>kodon</a:t>
            </a:r>
            <a:r>
              <a:rPr lang="da-DK" sz="1650" b="0" i="1" u="none" strike="noStrike" baseline="0" dirty="0">
                <a:latin typeface="Verdana-Italic"/>
              </a:rPr>
              <a:t> koder for. I venstre lodrette kolonne finder man første base, som fx kunne være cytosin (C). Herefter finder man anden base i den øverste række. Den kunne fx være adenin (A). Ved at kombinere disse to informationer, er der et lyseblåt felt tilbage med mulige aminosyrer i - </a:t>
            </a:r>
            <a:r>
              <a:rPr lang="da-DK" sz="1650" b="0" i="1" u="none" strike="noStrike" baseline="0" dirty="0" err="1">
                <a:latin typeface="Verdana-Italic"/>
              </a:rPr>
              <a:t>histidin</a:t>
            </a:r>
            <a:r>
              <a:rPr lang="da-DK" sz="1650" b="0" i="1" u="none" strike="noStrike" baseline="0" dirty="0">
                <a:latin typeface="Verdana-Italic"/>
              </a:rPr>
              <a:t> og </a:t>
            </a:r>
            <a:r>
              <a:rPr lang="da-DK" sz="1650" b="0" i="1" u="none" strike="noStrike" baseline="0" dirty="0" err="1">
                <a:latin typeface="Verdana-Italic"/>
              </a:rPr>
              <a:t>glutamin</a:t>
            </a:r>
            <a:r>
              <a:rPr lang="da-DK" sz="1650" b="0" i="1" u="none" strike="noStrike" baseline="0" dirty="0">
                <a:latin typeface="Verdana-Italic"/>
              </a:rPr>
              <a:t>. For at finde ud af, hvilken det drejer sig om, skal den tredje base betragtes. Den finder man i den lodrette kolonne længst til højre (på den blå figur). Hvis tredje base er guanin (G), bliver den samlede kode altså 5'-CAG-3', og den koder for aminosyren </a:t>
            </a:r>
            <a:r>
              <a:rPr lang="da-DK" sz="1650" b="0" i="1" u="none" strike="noStrike" baseline="0" dirty="0" err="1">
                <a:latin typeface="Verdana-Italic"/>
              </a:rPr>
              <a:t>glutamin</a:t>
            </a:r>
            <a:r>
              <a:rPr lang="da-DK" sz="1650" b="0" i="1" u="none" strike="noStrike" baseline="0" dirty="0">
                <a:latin typeface="Verdana-Italic"/>
              </a:rPr>
              <a:t>.</a:t>
            </a:r>
            <a:endParaRPr lang="da-DK" sz="1650" dirty="0"/>
          </a:p>
        </p:txBody>
      </p:sp>
    </p:spTree>
    <p:extLst>
      <p:ext uri="{BB962C8B-B14F-4D97-AF65-F5344CB8AC3E}">
        <p14:creationId xmlns:p14="http://schemas.microsoft.com/office/powerpoint/2010/main" val="326796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F3DEB-95EA-DF1A-2F17-F5FB7B73E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7003C1-B794-61A5-FF5D-667DF3D6C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000" dirty="0" err="1"/>
              <a:t>Opg</a:t>
            </a:r>
            <a:r>
              <a:rPr lang="da-DK" sz="4000" dirty="0"/>
              <a:t>. 2 Hvilken form koder jordbærrets gener for?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BAD78C6C-6C09-2567-4D17-5FBB04BCE320}"/>
              </a:ext>
            </a:extLst>
          </p:cNvPr>
          <p:cNvSpPr txBox="1"/>
          <p:nvPr/>
        </p:nvSpPr>
        <p:spPr>
          <a:xfrm>
            <a:off x="1153063" y="1968560"/>
            <a:ext cx="988587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a-DK" sz="2400" kern="100" dirty="0">
                <a:effectLst/>
                <a:latin typeface="Palatino Linotype" panose="0204050205050503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 det DNA, I netop har udvundet i laboratoriet, er følgende nukleotidsekvens aflæst: </a:t>
            </a:r>
            <a:endParaRPr lang="da-DK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a-DK" sz="2400" kern="100" dirty="0">
                <a:effectLst/>
                <a:latin typeface="Palatino Linotype" panose="0204050205050503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da-DK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400" kern="100" dirty="0">
                <a:effectLst/>
                <a:latin typeface="Palatino Linotype" panose="0204050205050503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5’ – TTT – CTA – ATG – CCC – ACT – GGA – GCG – ATT – TGA – 3’</a:t>
            </a:r>
            <a:endParaRPr lang="da-DK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400" kern="100" dirty="0">
                <a:effectLst/>
                <a:latin typeface="Palatino Linotype" panose="0204050205050503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da-DK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a-DK" sz="2400" dirty="0">
                <a:effectLst/>
                <a:latin typeface="Palatino Linotype" panose="0204050205050503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Oversæt den kodende streng til aminosyrer. </a:t>
            </a:r>
          </a:p>
          <a:p>
            <a:pPr>
              <a:buNone/>
            </a:pPr>
            <a:endParaRPr lang="da-DK" sz="2400" dirty="0">
              <a:latin typeface="Palatino Linotype" panose="0204050205050503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a-DK" sz="2400" dirty="0">
                <a:solidFill>
                  <a:srgbClr val="FF0000"/>
                </a:solidFill>
                <a:effectLst/>
                <a:latin typeface="Palatino Linotype" panose="0204050205050503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(OBS! Der er en lille fælde i opgaven…)</a:t>
            </a:r>
          </a:p>
          <a:p>
            <a:pPr>
              <a:buNone/>
            </a:pPr>
            <a:endParaRPr lang="da-DK" sz="2400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71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7BBE76-905E-8980-57AB-BCACD7FC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 err="1"/>
              <a:t>Opg</a:t>
            </a:r>
            <a:r>
              <a:rPr lang="da-DK" sz="4000" dirty="0"/>
              <a:t>. 2 Hvilken form koder jordbærrets gener for?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859F3CE3-0738-8B4C-2130-C0D28C085C9A}"/>
              </a:ext>
            </a:extLst>
          </p:cNvPr>
          <p:cNvSpPr txBox="1"/>
          <p:nvPr/>
        </p:nvSpPr>
        <p:spPr>
          <a:xfrm>
            <a:off x="951062" y="1898613"/>
            <a:ext cx="45094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400" dirty="0">
                <a:effectLst/>
                <a:latin typeface="Palatino Linotype" panose="0204050205050503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Hvilken form har jeres jordbær?</a:t>
            </a:r>
            <a:endParaRPr lang="da-DK" sz="2400" dirty="0"/>
          </a:p>
        </p:txBody>
      </p:sp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A155F0CD-C5E5-3A50-C2EF-08B13758C8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789492"/>
              </p:ext>
            </p:extLst>
          </p:nvPr>
        </p:nvGraphicFramePr>
        <p:xfrm>
          <a:off x="701436" y="2657026"/>
          <a:ext cx="10508280" cy="355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Document" r:id="rId3" imgW="6646456" imgH="2250081" progId="Word.Document.12">
                  <p:embed/>
                </p:oleObj>
              </mc:Choice>
              <mc:Fallback>
                <p:oleObj name="Document" r:id="rId3" imgW="6646456" imgH="225008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1436" y="2657026"/>
                        <a:ext cx="10508280" cy="355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9753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DD7270-497E-BD64-FD32-AD4CF5DFF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91664" cy="1325563"/>
          </a:xfrm>
        </p:spPr>
        <p:txBody>
          <a:bodyPr/>
          <a:lstStyle/>
          <a:p>
            <a:r>
              <a:rPr lang="da-DK" dirty="0"/>
              <a:t>Det Centrale Dogme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2132E6E-B5A5-B989-33C4-89472B411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608" y="473330"/>
            <a:ext cx="4108061" cy="591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3C174C06-C6CA-3A6C-58D7-671FEDADAAB8}"/>
              </a:ext>
            </a:extLst>
          </p:cNvPr>
          <p:cNvSpPr txBox="1"/>
          <p:nvPr/>
        </p:nvSpPr>
        <p:spPr>
          <a:xfrm>
            <a:off x="838200" y="1915065"/>
            <a:ext cx="533112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Berømt læresætning, der forklarer, hvordan informationen i molekylet DNA omskrives til en anden kernesyre, RNA. Processen hedder transskription og foregår i cellekernen.</a:t>
            </a:r>
          </a:p>
          <a:p>
            <a:endParaRPr lang="da-DK" dirty="0"/>
          </a:p>
          <a:p>
            <a:r>
              <a:rPr lang="da-DK" dirty="0"/>
              <a:t>Dernæst bevæger RNA sig ud gennem porerne i cellekernens dobbeltmembran og videre ud til et ribosom i cytoplasma. Her oversættes den genetiske kode af ribosomet, og aminosyrerne samles i den rigtige rækkefølge jf. genets ”opskrift”. Denne proces hedder translation.</a:t>
            </a:r>
          </a:p>
          <a:p>
            <a:endParaRPr lang="da-DK" dirty="0"/>
          </a:p>
          <a:p>
            <a:r>
              <a:rPr lang="da-DK" dirty="0"/>
              <a:t>Når </a:t>
            </a:r>
            <a:r>
              <a:rPr lang="da-DK" dirty="0" err="1"/>
              <a:t>polypeptidet</a:t>
            </a:r>
            <a:r>
              <a:rPr lang="da-DK" dirty="0"/>
              <a:t> er færdigt, løsnes det fra ribosomet og foldes / ændres til sin endelige form og funktion.</a:t>
            </a:r>
          </a:p>
        </p:txBody>
      </p:sp>
    </p:spTree>
    <p:extLst>
      <p:ext uri="{BB962C8B-B14F-4D97-AF65-F5344CB8AC3E}">
        <p14:creationId xmlns:p14="http://schemas.microsoft.com/office/powerpoint/2010/main" val="2803629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762C7C-D179-0009-8292-6A14457A2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0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Opgave 3: Mutation i jordbærrets gensekvens!</a:t>
            </a:r>
            <a:endParaRPr lang="da-DK" sz="4000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F193998F-71F5-D436-9CE3-9A72868D9C26}"/>
              </a:ext>
            </a:extLst>
          </p:cNvPr>
          <p:cNvSpPr txBox="1"/>
          <p:nvPr/>
        </p:nvSpPr>
        <p:spPr>
          <a:xfrm>
            <a:off x="1399635" y="2163179"/>
            <a:ext cx="8796787" cy="3559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  <a:tabLst>
                <a:tab pos="1066800" algn="l"/>
              </a:tabLst>
            </a:pPr>
            <a:r>
              <a:rPr lang="da-DK" sz="1800" kern="100" dirty="0">
                <a:effectLst/>
                <a:latin typeface="Palatino Linotype" panose="0204050205050503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Her ses en nukleotidsekvens fra jordbærrets DNA.</a:t>
            </a:r>
            <a:endParaRPr lang="da-DK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5’- A T G   C </a:t>
            </a:r>
            <a:r>
              <a:rPr lang="en-US" sz="1800" kern="1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800" kern="1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T   </a:t>
            </a:r>
            <a:r>
              <a:rPr lang="en-US" sz="1800" kern="1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 T   A G T   </a:t>
            </a:r>
            <a:r>
              <a:rPr lang="en-US" sz="1800" kern="1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  T A A-3’</a:t>
            </a:r>
          </a:p>
          <a:p>
            <a:pPr>
              <a:lnSpc>
                <a:spcPct val="106000"/>
              </a:lnSpc>
              <a:spcAft>
                <a:spcPts val="800"/>
              </a:spcAft>
              <a:buNone/>
            </a:pPr>
            <a:endParaRPr lang="da-DK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  <a:buNone/>
            </a:pPr>
            <a:r>
              <a:rPr lang="da-DK" sz="1800" b="1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A:</a:t>
            </a:r>
            <a:r>
              <a:rPr lang="da-DK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Der sker nu en mutation (understreget), så den kodende streng ser således ud:</a:t>
            </a:r>
            <a:endParaRPr lang="da-DK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5’- A T G   </a:t>
            </a:r>
            <a:r>
              <a:rPr lang="en-US" sz="1800" kern="100" dirty="0">
                <a:solidFill>
                  <a:srgbClr val="CC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1800" kern="100" dirty="0" err="1">
                <a:solidFill>
                  <a:srgbClr val="CC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800" kern="100" dirty="0">
                <a:solidFill>
                  <a:srgbClr val="CC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u="sng" kern="100" dirty="0">
                <a:solidFill>
                  <a:srgbClr val="CC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C A T   </a:t>
            </a:r>
            <a:r>
              <a:rPr lang="en-US" sz="1800" kern="1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 T   A G T   </a:t>
            </a:r>
            <a:r>
              <a:rPr lang="en-US" sz="1800" kern="1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  T A </a:t>
            </a:r>
            <a:r>
              <a:rPr lang="en-US" sz="1800" kern="1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-3’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endParaRPr lang="en-US" kern="100" dirty="0">
              <a:latin typeface="Palatino Linotype" panose="0204050205050503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Hvad er der sket med aminosyrerækkefølgen ved mutation A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endParaRPr lang="en-US" kern="100" dirty="0"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da-DK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Fik mutationen betydning for det færdige protein?</a:t>
            </a:r>
          </a:p>
        </p:txBody>
      </p:sp>
    </p:spTree>
    <p:extLst>
      <p:ext uri="{BB962C8B-B14F-4D97-AF65-F5344CB8AC3E}">
        <p14:creationId xmlns:p14="http://schemas.microsoft.com/office/powerpoint/2010/main" val="193659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B31BD-F300-9AE1-4600-F6D7102A0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06C6F2-7CC1-A50D-8F7F-E0A7C1E28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0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Opgave 3: Mutation i jordbærrets gensekvens!</a:t>
            </a:r>
            <a:endParaRPr lang="da-DK" sz="4000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FAD107CB-5B31-9DFA-9954-AD5677FCD691}"/>
              </a:ext>
            </a:extLst>
          </p:cNvPr>
          <p:cNvSpPr txBox="1"/>
          <p:nvPr/>
        </p:nvSpPr>
        <p:spPr>
          <a:xfrm>
            <a:off x="1697606" y="1999277"/>
            <a:ext cx="8796787" cy="4596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  <a:tabLst>
                <a:tab pos="1066800" algn="l"/>
              </a:tabLst>
            </a:pPr>
            <a:r>
              <a:rPr lang="da-DK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Her ses en nukleotidsekvens fra jordbærrets DNA.</a:t>
            </a:r>
            <a:endParaRPr lang="da-DK" sz="2000" kern="100" dirty="0">
              <a:effectLst/>
              <a:highlight>
                <a:srgbClr val="C0C0C0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5’- A T G   C </a:t>
            </a:r>
            <a:r>
              <a:rPr lang="en-US" sz="1800" kern="100" dirty="0" err="1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800" kern="100" dirty="0" err="1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T   </a:t>
            </a:r>
            <a:r>
              <a:rPr lang="en-US" sz="1800" kern="100" dirty="0" err="1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 T   A G T   </a:t>
            </a:r>
            <a:r>
              <a:rPr lang="en-US" sz="1800" kern="100" dirty="0" err="1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  T A A-3’</a:t>
            </a:r>
          </a:p>
          <a:p>
            <a:pPr>
              <a:lnSpc>
                <a:spcPct val="106000"/>
              </a:lnSpc>
              <a:spcAft>
                <a:spcPts val="800"/>
              </a:spcAft>
              <a:buNone/>
            </a:pPr>
            <a:r>
              <a:rPr lang="da-DK" sz="1800" b="1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A:</a:t>
            </a:r>
            <a:r>
              <a:rPr lang="da-DK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Der sker nu en mutation (understreget), så den kodende streng ser således ud:</a:t>
            </a:r>
            <a:endParaRPr lang="da-DK" sz="2000" kern="100" dirty="0">
              <a:effectLst/>
              <a:highlight>
                <a:srgbClr val="C0C0C0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US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5’- A T G   </a:t>
            </a:r>
            <a:r>
              <a:rPr lang="en-US" sz="1800" kern="100" dirty="0">
                <a:solidFill>
                  <a:srgbClr val="CC0000"/>
                </a:solidFill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1800" kern="100" dirty="0" err="1">
                <a:solidFill>
                  <a:srgbClr val="CC0000"/>
                </a:solidFill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800" kern="100" dirty="0">
                <a:solidFill>
                  <a:srgbClr val="CC0000"/>
                </a:solidFill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u="sng" kern="100" dirty="0">
                <a:solidFill>
                  <a:srgbClr val="CC0000"/>
                </a:solidFill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C A T   </a:t>
            </a:r>
            <a:r>
              <a:rPr lang="en-US" sz="1800" kern="100" dirty="0" err="1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 T   A G T   </a:t>
            </a:r>
            <a:r>
              <a:rPr lang="en-US" sz="1800" kern="100" dirty="0" err="1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  T A </a:t>
            </a:r>
            <a:r>
              <a:rPr lang="en-US" sz="1800" kern="100" dirty="0" err="1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-3’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da-DK" sz="18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Hvad er der sket med aminosyrerækkefølgen ved mutation A</a:t>
            </a:r>
            <a:r>
              <a:rPr lang="en-US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da-DK" sz="1800" kern="100" dirty="0">
                <a:effectLst/>
                <a:highlight>
                  <a:srgbClr val="C0C0C0"/>
                </a:highlight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Fik mutationen betydning for det færdige protein?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endParaRPr lang="da-DK" kern="100" dirty="0"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da-DK" sz="1800" b="1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B:</a:t>
            </a:r>
            <a:r>
              <a:rPr lang="da-DK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Der sker endnu en mutation (understreget) så den kodende streng ser således ud:</a:t>
            </a: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</a:pP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5’- A T G   C </a:t>
            </a:r>
            <a:r>
              <a:rPr lang="en-US" sz="1800" kern="1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   </a:t>
            </a:r>
            <a:r>
              <a:rPr lang="en-US" sz="1800" kern="100" dirty="0">
                <a:solidFill>
                  <a:srgbClr val="98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A </a:t>
            </a:r>
            <a:r>
              <a:rPr lang="en-US" sz="1800" u="sng" kern="100" dirty="0" err="1">
                <a:solidFill>
                  <a:srgbClr val="98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T G T   A G T   </a:t>
            </a:r>
            <a:r>
              <a:rPr lang="en-US" sz="1800" kern="1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  T A </a:t>
            </a:r>
            <a:r>
              <a:rPr lang="en-US" sz="1800" kern="1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-3’</a:t>
            </a: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Hvad er der sket med aminosyrerækkefølgen ved mutation B</a:t>
            </a:r>
            <a:r>
              <a:rPr lang="en-US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da-DK" sz="18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Fik mutationen betydning for det færdige protein?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endParaRPr lang="da-DK" sz="1800" kern="100" dirty="0">
              <a:effectLst/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021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E1E3D-2C65-446E-CCF5-53398733A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0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Opgave 3: Mutation i jordbærrets gensekvens!</a:t>
            </a:r>
            <a:endParaRPr lang="da-DK" sz="4000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736385C1-7BA7-E742-AB21-CE9190CD6B92}"/>
              </a:ext>
            </a:extLst>
          </p:cNvPr>
          <p:cNvSpPr txBox="1"/>
          <p:nvPr/>
        </p:nvSpPr>
        <p:spPr>
          <a:xfrm>
            <a:off x="2343510" y="2188455"/>
            <a:ext cx="7504980" cy="14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6000"/>
              </a:lnSpc>
              <a:spcAft>
                <a:spcPts val="800"/>
              </a:spcAft>
            </a:pPr>
            <a:r>
              <a:rPr lang="da-DK" sz="24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Hvilke konsekvenser kan der opstå af mutationer?</a:t>
            </a:r>
          </a:p>
          <a:p>
            <a:pPr lvl="0">
              <a:lnSpc>
                <a:spcPct val="106000"/>
              </a:lnSpc>
              <a:spcAft>
                <a:spcPts val="800"/>
              </a:spcAft>
            </a:pPr>
            <a:r>
              <a:rPr lang="da-DK" sz="24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>
              <a:lnSpc>
                <a:spcPct val="106000"/>
              </a:lnSpc>
              <a:spcAft>
                <a:spcPts val="800"/>
              </a:spcAft>
            </a:pPr>
            <a:r>
              <a:rPr lang="da-DK" sz="2400" kern="1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 mutationer en ulempe for organismen?</a:t>
            </a:r>
            <a:endParaRPr lang="da-DK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968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5664EF-07A0-7BF8-8450-2289ED34E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DNA replikation (før cellen skal dele sig)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7FE88F2-DA28-79E4-20EF-90DE5E287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376" y="1593201"/>
            <a:ext cx="11297247" cy="489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49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1046</Words>
  <Application>Microsoft Office PowerPoint</Application>
  <PresentationFormat>Widescreen</PresentationFormat>
  <Paragraphs>78</Paragraphs>
  <Slides>16</Slides>
  <Notes>0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6" baseType="lpstr">
      <vt:lpstr>ArialMT</vt:lpstr>
      <vt:lpstr>Verdana-BoldItalic</vt:lpstr>
      <vt:lpstr>Verdana-Italic</vt:lpstr>
      <vt:lpstr>Aptos</vt:lpstr>
      <vt:lpstr>Aptos Display</vt:lpstr>
      <vt:lpstr>Arial</vt:lpstr>
      <vt:lpstr>Palatino Linotype</vt:lpstr>
      <vt:lpstr>Verdana</vt:lpstr>
      <vt:lpstr>Office-tema</vt:lpstr>
      <vt:lpstr>Microsoft Word-dokument</vt:lpstr>
      <vt:lpstr>Genetik d. 11. april 2025</vt:lpstr>
      <vt:lpstr>Sidste gang: isolering af DNA fra jordbær</vt:lpstr>
      <vt:lpstr>Jordbærplanten danner ”bær”,  når den laver kønnet formering</vt:lpstr>
      <vt:lpstr>Jordbærgenetik: Opg. 1 Krydsningsskemaer</vt:lpstr>
      <vt:lpstr>Jordbærgenetik: Opg. 1 Krydsningsskemaer</vt:lpstr>
      <vt:lpstr>Opg. 2 Hvilken form koder jordbærrets gener for?</vt:lpstr>
      <vt:lpstr>Proteiner er opbygget af 20 forsk. aminosyrer</vt:lpstr>
      <vt:lpstr>Opg. 2 kræver kendskab til den genetiske kode</vt:lpstr>
      <vt:lpstr>Opg. 2 kræver kendskab til den genetiske kode</vt:lpstr>
      <vt:lpstr>Opg. 2 Hvilken form koder jordbærrets gener for?</vt:lpstr>
      <vt:lpstr>Opg. 2 Hvilken form koder jordbærrets gener for?</vt:lpstr>
      <vt:lpstr>Det Centrale Dogme</vt:lpstr>
      <vt:lpstr>Opgave 3: Mutation i jordbærrets gensekvens!</vt:lpstr>
      <vt:lpstr>Opgave 3: Mutation i jordbærrets gensekvens!</vt:lpstr>
      <vt:lpstr>Opgave 3: Mutation i jordbærrets gensekvens!</vt:lpstr>
      <vt:lpstr>DNA replikation (før cellen skal dele sig)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Charlotte Skov</dc:creator>
  <cp:lastModifiedBy>Charlotte Skov</cp:lastModifiedBy>
  <cp:revision>8</cp:revision>
  <dcterms:created xsi:type="dcterms:W3CDTF">2025-04-11T06:31:09Z</dcterms:created>
  <dcterms:modified xsi:type="dcterms:W3CDTF">2025-04-11T07:36:48Z</dcterms:modified>
</cp:coreProperties>
</file>