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67" r:id="rId6"/>
    <p:sldId id="268" r:id="rId7"/>
    <p:sldId id="264" r:id="rId8"/>
    <p:sldId id="260" r:id="rId9"/>
    <p:sldId id="261" r:id="rId10"/>
    <p:sldId id="262" r:id="rId11"/>
    <p:sldId id="263" r:id="rId12"/>
    <p:sldId id="265" r:id="rId13"/>
    <p:sldId id="259" r:id="rId14"/>
    <p:sldId id="269" r:id="rId15"/>
    <p:sldId id="270" r:id="rId16"/>
    <p:sldId id="271" r:id="rId1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60"/>
  </p:normalViewPr>
  <p:slideViewPr>
    <p:cSldViewPr snapToGrid="0">
      <p:cViewPr varScale="1">
        <p:scale>
          <a:sx n="81" d="100"/>
          <a:sy n="81" d="100"/>
        </p:scale>
        <p:origin x="80"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24A0B9-92B1-4B07-9C5B-275C3F0246C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29A07D0-FAA3-49AA-97D2-B56A8321D9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6446CC4-4976-4F1F-AC98-01A0CE99EA61}"/>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5" name="Pladsholder til sidefod 4">
            <a:extLst>
              <a:ext uri="{FF2B5EF4-FFF2-40B4-BE49-F238E27FC236}">
                <a16:creationId xmlns:a16="http://schemas.microsoft.com/office/drawing/2014/main" id="{D6B6A6B0-93A5-4A6A-A81C-33564CC3770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39C5439-5EB7-442F-87E3-A0DF6238B85B}"/>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705789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0B856-3570-4B9F-9569-AAED41EF0B0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A91A514-F808-42BB-8BA6-D6D7D9F5D8B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2EFEE7C-759C-4ED1-8C4B-B504AC523D52}"/>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5" name="Pladsholder til sidefod 4">
            <a:extLst>
              <a:ext uri="{FF2B5EF4-FFF2-40B4-BE49-F238E27FC236}">
                <a16:creationId xmlns:a16="http://schemas.microsoft.com/office/drawing/2014/main" id="{8BDC1DF5-A9BC-4FE5-9E91-23032943EA8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EE75E66-5F62-4A16-8DF7-AC726C4B5EC7}"/>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522026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40ED4-B3EA-4DEE-A881-73C678A29E4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1E23ADD-1199-4E6E-BA3E-74E53E2100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2CFAC3F-460A-455F-A0BF-2645D23187B7}"/>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5" name="Pladsholder til sidefod 4">
            <a:extLst>
              <a:ext uri="{FF2B5EF4-FFF2-40B4-BE49-F238E27FC236}">
                <a16:creationId xmlns:a16="http://schemas.microsoft.com/office/drawing/2014/main" id="{25D41E2C-FC57-4F2F-B246-7B6E1EA52C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D004C1F-4FCE-4819-BA5F-08460C90C44F}"/>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2176077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4BDEBA-982A-4808-BFCD-87671954726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4523B0B-A893-4205-B244-84C183F6E0F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92FE0BE-9272-4C9F-8022-DCD9D4D0E4E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70A402D-4B73-43C4-A639-E20D7A0DDE1A}"/>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6" name="Pladsholder til sidefod 5">
            <a:extLst>
              <a:ext uri="{FF2B5EF4-FFF2-40B4-BE49-F238E27FC236}">
                <a16:creationId xmlns:a16="http://schemas.microsoft.com/office/drawing/2014/main" id="{3F7D2251-A4F4-4249-B6DD-CD37670D457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329B99C-6935-4996-8743-21D8B4E83268}"/>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1107785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67C6EF-FC48-45B2-BAEE-A64406F1FC6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E23281C-161A-4A1D-873E-73DED8851D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3C7CD91-4A14-4B14-B4D2-32907BE67F3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7936CB6-22DC-421E-BDAD-C50585CC16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607467F-EF4F-4EF3-883F-D2CCD024B4B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AADD467-77CD-43E2-86BD-7232B3118B31}"/>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8" name="Pladsholder til sidefod 7">
            <a:extLst>
              <a:ext uri="{FF2B5EF4-FFF2-40B4-BE49-F238E27FC236}">
                <a16:creationId xmlns:a16="http://schemas.microsoft.com/office/drawing/2014/main" id="{94DF16FD-E1A2-4875-B192-7DDF770F5CF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EA44C80-4FEE-4361-ADF3-2A256CF23B5B}"/>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2832038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EB5FE5-F74D-47D9-A06C-7647E913301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345B39C-D085-4A93-A3A4-079E02EBE32A}"/>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4" name="Pladsholder til sidefod 3">
            <a:extLst>
              <a:ext uri="{FF2B5EF4-FFF2-40B4-BE49-F238E27FC236}">
                <a16:creationId xmlns:a16="http://schemas.microsoft.com/office/drawing/2014/main" id="{17A5D0AA-F742-42A8-B506-0E1C11A3CE6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5E57672-9CE7-47F7-BB39-03A29EAB9F98}"/>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1137444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8ADA30A-2C1E-40BC-9878-2923D64EF1F1}"/>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3" name="Pladsholder til sidefod 2">
            <a:extLst>
              <a:ext uri="{FF2B5EF4-FFF2-40B4-BE49-F238E27FC236}">
                <a16:creationId xmlns:a16="http://schemas.microsoft.com/office/drawing/2014/main" id="{500B3E95-8E7B-4637-8EDF-FF36CB134BCC}"/>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6ADE813-40C9-4F15-8D01-38E7C716E4C8}"/>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1245021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E0898A-9BB7-4B4A-B8C6-57272D39EA6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870BACE-B15E-4324-B813-B720AC2E9B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E3FFA83D-BDC1-4C7B-97EB-E43A8EEF0B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2BA52D2-C462-415E-A62C-A1DE8FED73C9}"/>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6" name="Pladsholder til sidefod 5">
            <a:extLst>
              <a:ext uri="{FF2B5EF4-FFF2-40B4-BE49-F238E27FC236}">
                <a16:creationId xmlns:a16="http://schemas.microsoft.com/office/drawing/2014/main" id="{708A55CB-5A5D-4604-8C6A-63B5A6DD2F1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F91B818-7066-4BBD-9945-C23BA3BD9E37}"/>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710479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A958BA-8D23-49C2-BF6E-CE18F30C333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19040A5-A8C2-4A2E-B456-1844B50033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1989790-0084-4011-892E-F593FE6A3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9791FC8-8E0C-4F56-A0F9-7E80F2B4C7E2}"/>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6" name="Pladsholder til sidefod 5">
            <a:extLst>
              <a:ext uri="{FF2B5EF4-FFF2-40B4-BE49-F238E27FC236}">
                <a16:creationId xmlns:a16="http://schemas.microsoft.com/office/drawing/2014/main" id="{04883941-23A4-4535-9D71-A7D3C0236F4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066BCF7-0210-4FC8-B140-3AE1FDEA2AB4}"/>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1361719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DD45AC-0822-4690-918F-7B87B16F36E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EBD2FB3-30EC-4D57-B67E-2A1DC7B760E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79DFA2D-32E5-473C-9FCB-482167624510}"/>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5" name="Pladsholder til sidefod 4">
            <a:extLst>
              <a:ext uri="{FF2B5EF4-FFF2-40B4-BE49-F238E27FC236}">
                <a16:creationId xmlns:a16="http://schemas.microsoft.com/office/drawing/2014/main" id="{597B5C7F-3818-4CDC-81E5-B752B08798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B15BCB-2BD5-42FD-A62A-765033B1FDF3}"/>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1114378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526DF67-2331-4C7A-95AA-20B89D323F0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F682710-170D-4DFB-B333-B37EFF90EB2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EA21ED3-3D26-4B4A-B170-1AE36B6B3097}"/>
              </a:ext>
            </a:extLst>
          </p:cNvPr>
          <p:cNvSpPr>
            <a:spLocks noGrp="1"/>
          </p:cNvSpPr>
          <p:nvPr>
            <p:ph type="dt" sz="half" idx="10"/>
          </p:nvPr>
        </p:nvSpPr>
        <p:spPr/>
        <p:txBody>
          <a:bodyPr/>
          <a:lstStyle/>
          <a:p>
            <a:fld id="{F593685B-F317-4BD7-AC80-49162C613DB3}" type="datetimeFigureOut">
              <a:rPr lang="da-DK" smtClean="0"/>
              <a:t>14-05-2025</a:t>
            </a:fld>
            <a:endParaRPr lang="da-DK"/>
          </a:p>
        </p:txBody>
      </p:sp>
      <p:sp>
        <p:nvSpPr>
          <p:cNvPr id="5" name="Pladsholder til sidefod 4">
            <a:extLst>
              <a:ext uri="{FF2B5EF4-FFF2-40B4-BE49-F238E27FC236}">
                <a16:creationId xmlns:a16="http://schemas.microsoft.com/office/drawing/2014/main" id="{DAC9FA6D-A471-4257-ABD8-C33159C856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4DE4735-666F-4982-9F84-C4EBEEC7D7E0}"/>
              </a:ext>
            </a:extLst>
          </p:cNvPr>
          <p:cNvSpPr>
            <a:spLocks noGrp="1"/>
          </p:cNvSpPr>
          <p:nvPr>
            <p:ph type="sldNum" sz="quarter" idx="12"/>
          </p:nvPr>
        </p:nvSpPr>
        <p:spPr/>
        <p:txBody>
          <a:bodyPr/>
          <a:lstStyle/>
          <a:p>
            <a:fld id="{3201285D-A028-4F6F-8910-F23F88191890}" type="slidenum">
              <a:rPr lang="da-DK" smtClean="0"/>
              <a:t>‹nr.›</a:t>
            </a:fld>
            <a:endParaRPr lang="da-DK"/>
          </a:p>
        </p:txBody>
      </p:sp>
    </p:spTree>
    <p:extLst>
      <p:ext uri="{BB962C8B-B14F-4D97-AF65-F5344CB8AC3E}">
        <p14:creationId xmlns:p14="http://schemas.microsoft.com/office/powerpoint/2010/main" val="219702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7426D1A-24ED-446D-9D89-26AED0C758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8989AFA-F5FB-4093-B7CE-779D5339AF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040EDD6-4BF1-461A-B61C-BC642E517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3685B-F317-4BD7-AC80-49162C613DB3}" type="datetimeFigureOut">
              <a:rPr lang="da-DK" smtClean="0"/>
              <a:t>14-05-2025</a:t>
            </a:fld>
            <a:endParaRPr lang="da-DK"/>
          </a:p>
        </p:txBody>
      </p:sp>
      <p:sp>
        <p:nvSpPr>
          <p:cNvPr id="5" name="Pladsholder til sidefod 4">
            <a:extLst>
              <a:ext uri="{FF2B5EF4-FFF2-40B4-BE49-F238E27FC236}">
                <a16:creationId xmlns:a16="http://schemas.microsoft.com/office/drawing/2014/main" id="{80A203F2-33CD-46AC-A5FC-84390BE8EE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5120824-F8BD-4299-825C-A4972093AB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1285D-A028-4F6F-8910-F23F88191890}" type="slidenum">
              <a:rPr lang="da-DK" smtClean="0"/>
              <a:t>‹nr.›</a:t>
            </a:fld>
            <a:endParaRPr lang="da-DK"/>
          </a:p>
        </p:txBody>
      </p:sp>
    </p:spTree>
    <p:extLst>
      <p:ext uri="{BB962C8B-B14F-4D97-AF65-F5344CB8AC3E}">
        <p14:creationId xmlns:p14="http://schemas.microsoft.com/office/powerpoint/2010/main" val="16794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psofindia.com/top-ten/india-crops/" TargetMode="External"/><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979BD-DB61-4F5F-8791-A7B54CBDBA60}"/>
              </a:ext>
            </a:extLst>
          </p:cNvPr>
          <p:cNvSpPr>
            <a:spLocks noGrp="1"/>
          </p:cNvSpPr>
          <p:nvPr>
            <p:ph type="ctrTitle"/>
          </p:nvPr>
        </p:nvSpPr>
        <p:spPr>
          <a:xfrm>
            <a:off x="381000" y="1127125"/>
            <a:ext cx="5600700" cy="2387600"/>
          </a:xfrm>
        </p:spPr>
        <p:txBody>
          <a:bodyPr/>
          <a:lstStyle/>
          <a:p>
            <a:r>
              <a:rPr lang="da-DK" dirty="0"/>
              <a:t>Naturgeografi B</a:t>
            </a:r>
          </a:p>
        </p:txBody>
      </p:sp>
      <p:sp>
        <p:nvSpPr>
          <p:cNvPr id="3" name="Undertitel 2">
            <a:extLst>
              <a:ext uri="{FF2B5EF4-FFF2-40B4-BE49-F238E27FC236}">
                <a16:creationId xmlns:a16="http://schemas.microsoft.com/office/drawing/2014/main" id="{1676245B-6506-4323-A44B-9B34942E5B75}"/>
              </a:ext>
            </a:extLst>
          </p:cNvPr>
          <p:cNvSpPr>
            <a:spLocks noGrp="1"/>
          </p:cNvSpPr>
          <p:nvPr>
            <p:ph type="subTitle" idx="1"/>
          </p:nvPr>
        </p:nvSpPr>
        <p:spPr>
          <a:xfrm>
            <a:off x="895350" y="3773488"/>
            <a:ext cx="4572000" cy="1655762"/>
          </a:xfrm>
        </p:spPr>
        <p:txBody>
          <a:bodyPr/>
          <a:lstStyle/>
          <a:p>
            <a:endParaRPr lang="da-DK" dirty="0"/>
          </a:p>
          <a:p>
            <a:r>
              <a:rPr lang="da-DK" dirty="0"/>
              <a:t>Mundtlig eksamen 2025</a:t>
            </a:r>
          </a:p>
          <a:p>
            <a:r>
              <a:rPr lang="da-DK" dirty="0"/>
              <a:t>(2017-reform, 2024-ændring) </a:t>
            </a:r>
          </a:p>
        </p:txBody>
      </p:sp>
      <p:pic>
        <p:nvPicPr>
          <p:cNvPr id="1026" name="Picture 2" descr="Billedresultat for globus">
            <a:extLst>
              <a:ext uri="{FF2B5EF4-FFF2-40B4-BE49-F238E27FC236}">
                <a16:creationId xmlns:a16="http://schemas.microsoft.com/office/drawing/2014/main" id="{DDCBAC81-2753-4FFF-8C61-22FA3981A0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78" r="6528"/>
          <a:stretch/>
        </p:blipFill>
        <p:spPr bwMode="auto">
          <a:xfrm>
            <a:off x="6210302" y="0"/>
            <a:ext cx="55340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85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6B065C-2C29-426D-9B85-36B023BDA9B1}"/>
              </a:ext>
            </a:extLst>
          </p:cNvPr>
          <p:cNvSpPr>
            <a:spLocks noGrp="1"/>
          </p:cNvSpPr>
          <p:nvPr>
            <p:ph type="title"/>
          </p:nvPr>
        </p:nvSpPr>
        <p:spPr/>
        <p:txBody>
          <a:bodyPr/>
          <a:lstStyle/>
          <a:p>
            <a:pPr algn="ctr"/>
            <a:r>
              <a:rPr lang="da-DK" dirty="0"/>
              <a:t>Hvad står der i læreplanen om eksamen?</a:t>
            </a:r>
          </a:p>
        </p:txBody>
      </p:sp>
      <p:sp>
        <p:nvSpPr>
          <p:cNvPr id="3" name="Rektangel 2">
            <a:extLst>
              <a:ext uri="{FF2B5EF4-FFF2-40B4-BE49-F238E27FC236}">
                <a16:creationId xmlns:a16="http://schemas.microsoft.com/office/drawing/2014/main" id="{A681F1DC-ABCE-4BCA-901D-68D4D5B4BA91}"/>
              </a:ext>
            </a:extLst>
          </p:cNvPr>
          <p:cNvSpPr/>
          <p:nvPr/>
        </p:nvSpPr>
        <p:spPr>
          <a:xfrm>
            <a:off x="771525" y="1841718"/>
            <a:ext cx="10648950" cy="4524315"/>
          </a:xfrm>
          <a:prstGeom prst="rect">
            <a:avLst/>
          </a:prstGeom>
        </p:spPr>
        <p:txBody>
          <a:bodyPr wrap="square">
            <a:spAutoFit/>
          </a:bodyPr>
          <a:lstStyle/>
          <a:p>
            <a:r>
              <a:rPr lang="da-DK" b="1" dirty="0">
                <a:solidFill>
                  <a:srgbClr val="000000"/>
                </a:solidFill>
                <a:latin typeface="Tahoma" panose="020B0604030504040204" pitchFamily="34" charset="0"/>
              </a:rPr>
              <a:t>4.2 Prøveform </a:t>
            </a:r>
            <a:endParaRPr lang="da-DK" dirty="0">
              <a:solidFill>
                <a:srgbClr val="000000"/>
              </a:solidFill>
              <a:latin typeface="Tahoma" panose="020B0604030504040204" pitchFamily="34" charset="0"/>
            </a:endParaRPr>
          </a:p>
          <a:p>
            <a:r>
              <a:rPr lang="da-DK" dirty="0">
                <a:solidFill>
                  <a:srgbClr val="000000"/>
                </a:solidFill>
                <a:latin typeface="Tahoma" panose="020B0604030504040204" pitchFamily="34" charset="0"/>
              </a:rPr>
              <a:t>Der afholdes en mundtlig prøve på grundlag af en opgave udarbejdet af eksaminator. Opgaven tager udgangspunkt i et eller flere af undervisningens temaer. Opgaven skal indeholde en aktuel og fagligt relevant naturgeografisk problemstilling og følges af materiale i form af </a:t>
            </a:r>
            <a:r>
              <a:rPr lang="da-DK" dirty="0">
                <a:solidFill>
                  <a:srgbClr val="000000"/>
                </a:solidFill>
                <a:highlight>
                  <a:srgbClr val="FFFF00"/>
                </a:highlight>
                <a:latin typeface="Tahoma" panose="020B0604030504040204" pitchFamily="34" charset="0"/>
              </a:rPr>
              <a:t>tre</a:t>
            </a:r>
            <a:r>
              <a:rPr lang="da-DK" dirty="0">
                <a:solidFill>
                  <a:srgbClr val="000000"/>
                </a:solidFill>
                <a:latin typeface="Tahoma" panose="020B0604030504040204" pitchFamily="34" charset="0"/>
              </a:rPr>
              <a:t> bilag, som eksaminanden skal bearbejde i forberedelsestiden og inddrage i besvarelsen. Bilagsmaterialet skal kunne danne basis for faglig uddybning og perspektivering ved inddragelse af undervisningens indhold samt eksperimentelt arbejde, feltarbejde eller andet empiribaseret arbejde. </a:t>
            </a:r>
            <a:r>
              <a:rPr lang="da-DK" dirty="0">
                <a:solidFill>
                  <a:srgbClr val="000000"/>
                </a:solidFill>
                <a:highlight>
                  <a:srgbClr val="FFFF00"/>
                </a:highlight>
                <a:latin typeface="Tahoma" panose="020B0604030504040204" pitchFamily="34" charset="0"/>
              </a:rPr>
              <a:t>Hovedparten af bilagene er ikke kendt fra undervisningen.</a:t>
            </a:r>
          </a:p>
          <a:p>
            <a:endParaRPr lang="da-DK" dirty="0">
              <a:solidFill>
                <a:srgbClr val="000000"/>
              </a:solidFill>
              <a:latin typeface="Tahoma" panose="020B0604030504040204" pitchFamily="34" charset="0"/>
            </a:endParaRPr>
          </a:p>
          <a:p>
            <a:r>
              <a:rPr lang="da-DK" dirty="0">
                <a:solidFill>
                  <a:srgbClr val="000000"/>
                </a:solidFill>
                <a:latin typeface="Tahoma" panose="020B0604030504040204" pitchFamily="34" charset="0"/>
              </a:rPr>
              <a:t>Opgaven skal indeholde følgende underpunkter med krav til eksaminanden: </a:t>
            </a:r>
          </a:p>
          <a:p>
            <a:r>
              <a:rPr lang="da-DK" dirty="0">
                <a:solidFill>
                  <a:srgbClr val="000000"/>
                </a:solidFill>
                <a:latin typeface="Calibri" panose="020F0502020204030204" pitchFamily="34" charset="0"/>
              </a:rPr>
              <a:t>̶ </a:t>
            </a:r>
            <a:r>
              <a:rPr lang="da-DK" dirty="0">
                <a:solidFill>
                  <a:srgbClr val="00B050"/>
                </a:solidFill>
                <a:latin typeface="Tahoma" panose="020B0604030504040204" pitchFamily="34" charset="0"/>
              </a:rPr>
              <a:t>en begrundelse for problemstillingens relevans og aktualitet </a:t>
            </a:r>
          </a:p>
          <a:p>
            <a:r>
              <a:rPr lang="da-DK" dirty="0">
                <a:solidFill>
                  <a:srgbClr val="000000"/>
                </a:solidFill>
                <a:latin typeface="Calibri" panose="020F0502020204030204" pitchFamily="34" charset="0"/>
              </a:rPr>
              <a:t>̶ </a:t>
            </a:r>
            <a:r>
              <a:rPr lang="da-DK" dirty="0">
                <a:solidFill>
                  <a:srgbClr val="0070C0"/>
                </a:solidFill>
                <a:latin typeface="Tahoma" panose="020B0604030504040204" pitchFamily="34" charset="0"/>
              </a:rPr>
              <a:t>en redegørelse for de centrale geofaglige sammenhænge og/eller modeller, der knytter sig til problemstillingen </a:t>
            </a:r>
          </a:p>
          <a:p>
            <a:r>
              <a:rPr lang="da-DK" dirty="0">
                <a:solidFill>
                  <a:srgbClr val="000000"/>
                </a:solidFill>
                <a:latin typeface="Calibri" panose="020F0502020204030204" pitchFamily="34" charset="0"/>
              </a:rPr>
              <a:t>̶ </a:t>
            </a:r>
            <a:r>
              <a:rPr lang="da-DK" dirty="0">
                <a:solidFill>
                  <a:srgbClr val="FF0000"/>
                </a:solidFill>
                <a:latin typeface="Tahoma" panose="020B0604030504040204" pitchFamily="34" charset="0"/>
              </a:rPr>
              <a:t>en faglig behandling og diskussion af en specificeret delproblemstilling på baggrund af det udleverede materiale, hvor eksaminanden selvstændigt har udvalgt, inddrager og anvender supplerende materiale, viden og metode</a:t>
            </a:r>
            <a:r>
              <a:rPr lang="da-DK" dirty="0">
                <a:solidFill>
                  <a:srgbClr val="000000"/>
                </a:solidFill>
                <a:latin typeface="Tahoma" panose="020B0604030504040204" pitchFamily="34" charset="0"/>
              </a:rPr>
              <a:t>. </a:t>
            </a:r>
          </a:p>
        </p:txBody>
      </p:sp>
    </p:spTree>
    <p:extLst>
      <p:ext uri="{BB962C8B-B14F-4D97-AF65-F5344CB8AC3E}">
        <p14:creationId xmlns:p14="http://schemas.microsoft.com/office/powerpoint/2010/main" val="798956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120FB-BA12-4A5F-B8C6-886F67809FD2}"/>
              </a:ext>
            </a:extLst>
          </p:cNvPr>
          <p:cNvSpPr>
            <a:spLocks noGrp="1"/>
          </p:cNvSpPr>
          <p:nvPr>
            <p:ph type="title"/>
          </p:nvPr>
        </p:nvSpPr>
        <p:spPr/>
        <p:txBody>
          <a:bodyPr/>
          <a:lstStyle/>
          <a:p>
            <a:pPr algn="ctr"/>
            <a:r>
              <a:rPr lang="da-DK" dirty="0"/>
              <a:t>Læreplanen om eksamen, fortsat</a:t>
            </a:r>
          </a:p>
        </p:txBody>
      </p:sp>
      <p:sp>
        <p:nvSpPr>
          <p:cNvPr id="3" name="Rektangel 2">
            <a:extLst>
              <a:ext uri="{FF2B5EF4-FFF2-40B4-BE49-F238E27FC236}">
                <a16:creationId xmlns:a16="http://schemas.microsoft.com/office/drawing/2014/main" id="{208F85A6-8106-4EA6-8F39-8FE738B59925}"/>
              </a:ext>
            </a:extLst>
          </p:cNvPr>
          <p:cNvSpPr/>
          <p:nvPr/>
        </p:nvSpPr>
        <p:spPr>
          <a:xfrm>
            <a:off x="1643062" y="1690688"/>
            <a:ext cx="8905875" cy="4247317"/>
          </a:xfrm>
          <a:prstGeom prst="rect">
            <a:avLst/>
          </a:prstGeom>
        </p:spPr>
        <p:txBody>
          <a:bodyPr wrap="square">
            <a:spAutoFit/>
          </a:bodyPr>
          <a:lstStyle/>
          <a:p>
            <a:endParaRPr lang="da-DK" dirty="0">
              <a:solidFill>
                <a:srgbClr val="000000"/>
              </a:solidFill>
              <a:latin typeface="Tahoma" panose="020B0604030504040204" pitchFamily="34" charset="0"/>
            </a:endParaRPr>
          </a:p>
          <a:p>
            <a:r>
              <a:rPr lang="da-DK" dirty="0">
                <a:solidFill>
                  <a:srgbClr val="FF0000"/>
                </a:solidFill>
                <a:highlight>
                  <a:srgbClr val="FFFF00"/>
                </a:highlight>
                <a:latin typeface="Tahoma" panose="020B0604030504040204" pitchFamily="34" charset="0"/>
              </a:rPr>
              <a:t>Opgaverne uden bilag </a:t>
            </a:r>
            <a:r>
              <a:rPr lang="da-DK" dirty="0">
                <a:solidFill>
                  <a:srgbClr val="FF0000"/>
                </a:solidFill>
                <a:latin typeface="Tahoma" panose="020B0604030504040204" pitchFamily="34" charset="0"/>
              </a:rPr>
              <a:t>skal være kendte for eksaminanderne inden prøven </a:t>
            </a:r>
            <a:r>
              <a:rPr lang="da-DK" dirty="0">
                <a:solidFill>
                  <a:srgbClr val="000000"/>
                </a:solidFill>
                <a:latin typeface="Tahoma" panose="020B0604030504040204" pitchFamily="34" charset="0"/>
              </a:rPr>
              <a:t>og skal tilsammen dække undervisningsbeskrivelsen bredt. Opgaverne med bilag sendes til censor inden prøven. Opgaven med bilag udleveres ved forberedelsestidens start og danner udgangspunkt for eksaminationen. Eksaminationstiden er ca. 30 minutter. </a:t>
            </a:r>
            <a:r>
              <a:rPr lang="da-DK" dirty="0">
                <a:solidFill>
                  <a:srgbClr val="FF0000"/>
                </a:solidFill>
                <a:latin typeface="Tahoma" panose="020B0604030504040204" pitchFamily="34" charset="0"/>
              </a:rPr>
              <a:t>Der gives ca. 60 minutters forberedelsestid. </a:t>
            </a:r>
          </a:p>
          <a:p>
            <a:endParaRPr lang="da-DK" dirty="0">
              <a:solidFill>
                <a:srgbClr val="000000"/>
              </a:solidFill>
              <a:latin typeface="Tahoma" panose="020B0604030504040204" pitchFamily="34" charset="0"/>
            </a:endParaRPr>
          </a:p>
          <a:p>
            <a:r>
              <a:rPr lang="da-DK" dirty="0">
                <a:solidFill>
                  <a:srgbClr val="000000"/>
                </a:solidFill>
                <a:latin typeface="Tahoma" panose="020B0604030504040204" pitchFamily="34" charset="0"/>
              </a:rPr>
              <a:t>I forberedelsestiden udarbejder eksaminanden en disposition for besvarelsen af den stillede opgave. </a:t>
            </a:r>
          </a:p>
          <a:p>
            <a:endParaRPr lang="da-DK" dirty="0">
              <a:solidFill>
                <a:srgbClr val="000000"/>
              </a:solidFill>
              <a:latin typeface="Tahoma" panose="020B0604030504040204" pitchFamily="34" charset="0"/>
            </a:endParaRPr>
          </a:p>
          <a:p>
            <a:r>
              <a:rPr lang="da-DK" dirty="0">
                <a:solidFill>
                  <a:srgbClr val="000000"/>
                </a:solidFill>
                <a:latin typeface="Tahoma" panose="020B0604030504040204" pitchFamily="34" charset="0"/>
              </a:rPr>
              <a:t>Eksaminationen tager udgangspunkt i eksaminandens præsentation af besvarelsen og former sig dernæst som en samtale mellem eksaminand og eksaminator. </a:t>
            </a:r>
          </a:p>
          <a:p>
            <a:endParaRPr lang="da-DK" dirty="0">
              <a:solidFill>
                <a:srgbClr val="000000"/>
              </a:solidFill>
              <a:latin typeface="Tahoma" panose="020B0604030504040204" pitchFamily="34" charset="0"/>
            </a:endParaRPr>
          </a:p>
          <a:p>
            <a:r>
              <a:rPr lang="da-DK" dirty="0">
                <a:solidFill>
                  <a:srgbClr val="000000"/>
                </a:solidFill>
                <a:latin typeface="Tahoma" panose="020B0604030504040204" pitchFamily="34" charset="0"/>
              </a:rPr>
              <a:t>Opgaver må anvendes højst tre gange på samme hold; bilag må anvendes flere gange efter eksaminators valg. </a:t>
            </a:r>
            <a:endParaRPr lang="da-DK" dirty="0"/>
          </a:p>
        </p:txBody>
      </p:sp>
    </p:spTree>
    <p:extLst>
      <p:ext uri="{BB962C8B-B14F-4D97-AF65-F5344CB8AC3E}">
        <p14:creationId xmlns:p14="http://schemas.microsoft.com/office/powerpoint/2010/main" val="366242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120FB-BA12-4A5F-B8C6-886F67809FD2}"/>
              </a:ext>
            </a:extLst>
          </p:cNvPr>
          <p:cNvSpPr>
            <a:spLocks noGrp="1"/>
          </p:cNvSpPr>
          <p:nvPr>
            <p:ph type="title"/>
          </p:nvPr>
        </p:nvSpPr>
        <p:spPr/>
        <p:txBody>
          <a:bodyPr/>
          <a:lstStyle/>
          <a:p>
            <a:pPr algn="ctr"/>
            <a:r>
              <a:rPr lang="da-DK" dirty="0"/>
              <a:t>Uddybning fra fagkonsulenten (25/3 2020)</a:t>
            </a:r>
          </a:p>
        </p:txBody>
      </p:sp>
      <p:sp>
        <p:nvSpPr>
          <p:cNvPr id="3" name="Rektangel 2">
            <a:extLst>
              <a:ext uri="{FF2B5EF4-FFF2-40B4-BE49-F238E27FC236}">
                <a16:creationId xmlns:a16="http://schemas.microsoft.com/office/drawing/2014/main" id="{208F85A6-8106-4EA6-8F39-8FE738B59925}"/>
              </a:ext>
            </a:extLst>
          </p:cNvPr>
          <p:cNvSpPr/>
          <p:nvPr/>
        </p:nvSpPr>
        <p:spPr>
          <a:xfrm>
            <a:off x="1643062" y="1690688"/>
            <a:ext cx="9088198" cy="3139321"/>
          </a:xfrm>
          <a:prstGeom prst="rect">
            <a:avLst/>
          </a:prstGeom>
        </p:spPr>
        <p:txBody>
          <a:bodyPr wrap="square">
            <a:spAutoFit/>
          </a:bodyPr>
          <a:lstStyle/>
          <a:p>
            <a:r>
              <a:rPr lang="da-DK" dirty="0">
                <a:solidFill>
                  <a:srgbClr val="FF0000"/>
                </a:solidFill>
              </a:rPr>
              <a:t>(Lotte skrev til fagkonsulenten for at blive klogere på den nye eksamensform)</a:t>
            </a:r>
          </a:p>
          <a:p>
            <a:endParaRPr lang="da-DK" dirty="0">
              <a:solidFill>
                <a:srgbClr val="FF0000"/>
              </a:solidFill>
            </a:endParaRPr>
          </a:p>
          <a:p>
            <a:r>
              <a:rPr lang="da-DK" dirty="0"/>
              <a:t>Angående de geofaglige sammenhænge, så er det jo i høj grad et "kompromis-ord". Der kunne også stå: "Forklar de geografiske forhold, der knytter sig forståelse af den beskrevne problemstilling". Læg mærke til at der både står geofaglige sammenhænge og/eller modeller. Hvis [eleverne] har et spørgsmål om noget med pladetektonik, så kan de fremvise modeller for pladetektonik forskellige steder. Jeg regner med at det er eksamen på B-niveau du henviser til, da det kun er her ordet geofaglige sammenhænge nævnes specifikt til prøven. </a:t>
            </a:r>
            <a:r>
              <a:rPr lang="da-DK" dirty="0">
                <a:solidFill>
                  <a:srgbClr val="FF0000"/>
                </a:solidFill>
              </a:rPr>
              <a:t>(Ja, det er det.) </a:t>
            </a:r>
          </a:p>
          <a:p>
            <a:r>
              <a:rPr lang="da-DK" dirty="0"/>
              <a:t>Philip Kruse Jakobsen, har som en del af sin masteruddannelse lavet en opgave, hvor han beskriver "oversætter" de faglige mål til et forståeligt sprog. Jeg vedlægger hans "oversættelse" - måske kan den gøre dig klogere.”</a:t>
            </a:r>
          </a:p>
        </p:txBody>
      </p:sp>
    </p:spTree>
    <p:extLst>
      <p:ext uri="{BB962C8B-B14F-4D97-AF65-F5344CB8AC3E}">
        <p14:creationId xmlns:p14="http://schemas.microsoft.com/office/powerpoint/2010/main" val="1280179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99B3EA-650E-E135-6B61-263FB1A741CF}"/>
              </a:ext>
            </a:extLst>
          </p:cNvPr>
          <p:cNvSpPr>
            <a:spLocks noGrp="1"/>
          </p:cNvSpPr>
          <p:nvPr>
            <p:ph type="title"/>
          </p:nvPr>
        </p:nvSpPr>
        <p:spPr/>
        <p:txBody>
          <a:bodyPr/>
          <a:lstStyle/>
          <a:p>
            <a:pPr algn="ctr"/>
            <a:r>
              <a:rPr lang="da-DK" dirty="0"/>
              <a:t>Sakset fra vejledningen til læreplanen:</a:t>
            </a:r>
          </a:p>
        </p:txBody>
      </p:sp>
      <p:sp>
        <p:nvSpPr>
          <p:cNvPr id="4" name="Tekstfelt 3">
            <a:extLst>
              <a:ext uri="{FF2B5EF4-FFF2-40B4-BE49-F238E27FC236}">
                <a16:creationId xmlns:a16="http://schemas.microsoft.com/office/drawing/2014/main" id="{276EC2D6-6BB6-F368-C98A-535F33163AB5}"/>
              </a:ext>
            </a:extLst>
          </p:cNvPr>
          <p:cNvSpPr txBox="1"/>
          <p:nvPr/>
        </p:nvSpPr>
        <p:spPr>
          <a:xfrm>
            <a:off x="1830955" y="2097225"/>
            <a:ext cx="8530087" cy="1477328"/>
          </a:xfrm>
          <a:prstGeom prst="rect">
            <a:avLst/>
          </a:prstGeom>
          <a:noFill/>
        </p:spPr>
        <p:txBody>
          <a:bodyPr wrap="square">
            <a:spAutoFit/>
          </a:bodyPr>
          <a:lstStyle/>
          <a:p>
            <a:r>
              <a:rPr lang="da-DK" sz="1800" b="0" i="0" u="none" strike="noStrike" baseline="0" dirty="0">
                <a:latin typeface="SegoeUI"/>
              </a:rPr>
              <a:t>På B-niveauet lægges der vægt på, at eksaminanden i større omfang </a:t>
            </a:r>
            <a:r>
              <a:rPr lang="da-DK" sz="1800" b="0" i="0" u="none" strike="noStrike" baseline="0" dirty="0">
                <a:highlight>
                  <a:srgbClr val="FFFF00"/>
                </a:highlight>
                <a:latin typeface="SegoeUI"/>
              </a:rPr>
              <a:t>kan inddrage egne materialer </a:t>
            </a:r>
            <a:r>
              <a:rPr lang="da-DK" sz="1800" b="0" i="0" u="none" strike="noStrike" baseline="0" dirty="0">
                <a:latin typeface="SegoeUI"/>
              </a:rPr>
              <a:t>og </a:t>
            </a:r>
            <a:r>
              <a:rPr lang="da-DK" sz="1800" b="0" i="0" u="none" strike="noStrike" baseline="0" dirty="0">
                <a:highlight>
                  <a:srgbClr val="FFFF00"/>
                </a:highlight>
                <a:latin typeface="SegoeUI"/>
              </a:rPr>
              <a:t>lave en mere selvstændig fremlæggelse </a:t>
            </a:r>
            <a:r>
              <a:rPr lang="da-DK" sz="1800" b="0" i="0" u="none" strike="noStrike" baseline="0" dirty="0">
                <a:latin typeface="SegoeUI"/>
              </a:rPr>
              <a:t>med baggrund i de krævede underpunkter til den stillede opgave. Prøveformen understøtter, at man underviser problemorienteret/temabaseret, da der skal besvares en opgave – og ikke blot gennemgås kernestof.</a:t>
            </a:r>
            <a:endParaRPr lang="da-DK" dirty="0"/>
          </a:p>
        </p:txBody>
      </p:sp>
      <p:sp>
        <p:nvSpPr>
          <p:cNvPr id="6" name="Tekstfelt 5">
            <a:extLst>
              <a:ext uri="{FF2B5EF4-FFF2-40B4-BE49-F238E27FC236}">
                <a16:creationId xmlns:a16="http://schemas.microsoft.com/office/drawing/2014/main" id="{47A5E161-8F45-6832-3D8F-92DF5A9A173E}"/>
              </a:ext>
            </a:extLst>
          </p:cNvPr>
          <p:cNvSpPr txBox="1"/>
          <p:nvPr/>
        </p:nvSpPr>
        <p:spPr>
          <a:xfrm>
            <a:off x="1830954" y="3825814"/>
            <a:ext cx="8530087" cy="1754326"/>
          </a:xfrm>
          <a:prstGeom prst="rect">
            <a:avLst/>
          </a:prstGeom>
          <a:noFill/>
        </p:spPr>
        <p:txBody>
          <a:bodyPr wrap="square">
            <a:spAutoFit/>
          </a:bodyPr>
          <a:lstStyle/>
          <a:p>
            <a:pPr algn="l"/>
            <a:r>
              <a:rPr lang="da-DK" sz="1800" b="0" i="0" u="none" strike="noStrike" baseline="0" dirty="0">
                <a:latin typeface="SegoeUI"/>
              </a:rPr>
              <a:t>Det forventes, at </a:t>
            </a:r>
            <a:r>
              <a:rPr lang="da-DK" sz="1800" b="0" i="0" u="none" strike="noStrike" baseline="0" dirty="0">
                <a:highlight>
                  <a:srgbClr val="FFFF00"/>
                </a:highlight>
                <a:latin typeface="SegoeUI"/>
              </a:rPr>
              <a:t>eleven</a:t>
            </a:r>
            <a:r>
              <a:rPr lang="da-DK" sz="1800" b="0" i="0" u="none" strike="noStrike" baseline="0" dirty="0">
                <a:latin typeface="SegoeUI"/>
              </a:rPr>
              <a:t> i sin besvarelse af opgaven </a:t>
            </a:r>
            <a:r>
              <a:rPr lang="da-DK" sz="1800" b="0" i="0" u="none" strike="noStrike" baseline="0" dirty="0">
                <a:highlight>
                  <a:srgbClr val="FFFF00"/>
                </a:highlight>
                <a:latin typeface="SegoeUI"/>
              </a:rPr>
              <a:t>inddrager yderligere materiale fra undervisningens indhold, samt fra eksperimentelt arbejde, feltarbejde eller andet empiribaseret arbejde </a:t>
            </a:r>
            <a:r>
              <a:rPr lang="da-DK" sz="1800" b="0" i="0" u="none" strike="noStrike" baseline="0" dirty="0">
                <a:latin typeface="SegoeUI"/>
              </a:rPr>
              <a:t>for at vise faglig fordybelse og perspektivering.</a:t>
            </a:r>
          </a:p>
          <a:p>
            <a:pPr algn="l"/>
            <a:endParaRPr lang="da-DK" sz="1800" b="0" i="0" u="none" strike="noStrike" baseline="0" dirty="0">
              <a:latin typeface="SegoeUI"/>
            </a:endParaRPr>
          </a:p>
          <a:p>
            <a:pPr algn="l"/>
            <a:r>
              <a:rPr lang="da-DK" sz="1800" b="0" i="0" u="none" strike="noStrike" baseline="0" dirty="0">
                <a:latin typeface="SegoeUI"/>
              </a:rPr>
              <a:t>I opgaven må der ikke stå hvilket eksperimentelt, felt- og andet empiribaseret arbejde, der skal inddrages i besvarelsen.</a:t>
            </a:r>
            <a:endParaRPr lang="da-DK" dirty="0"/>
          </a:p>
        </p:txBody>
      </p:sp>
    </p:spTree>
    <p:extLst>
      <p:ext uri="{BB962C8B-B14F-4D97-AF65-F5344CB8AC3E}">
        <p14:creationId xmlns:p14="http://schemas.microsoft.com/office/powerpoint/2010/main" val="2855241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253CF-764B-1751-1F79-23A29CE4E4FD}"/>
              </a:ext>
            </a:extLst>
          </p:cNvPr>
          <p:cNvSpPr>
            <a:spLocks noGrp="1"/>
          </p:cNvSpPr>
          <p:nvPr>
            <p:ph type="title"/>
          </p:nvPr>
        </p:nvSpPr>
        <p:spPr/>
        <p:txBody>
          <a:bodyPr/>
          <a:lstStyle/>
          <a:p>
            <a:pPr algn="ctr"/>
            <a:r>
              <a:rPr lang="da-DK" dirty="0"/>
              <a:t>Vejledningens uddybning af ordet ”bilag”:</a:t>
            </a:r>
          </a:p>
        </p:txBody>
      </p:sp>
      <p:sp>
        <p:nvSpPr>
          <p:cNvPr id="5" name="Tekstfelt 4">
            <a:extLst>
              <a:ext uri="{FF2B5EF4-FFF2-40B4-BE49-F238E27FC236}">
                <a16:creationId xmlns:a16="http://schemas.microsoft.com/office/drawing/2014/main" id="{7EB02216-DCAE-070E-703B-CA2C79928FFA}"/>
              </a:ext>
            </a:extLst>
          </p:cNvPr>
          <p:cNvSpPr txBox="1"/>
          <p:nvPr/>
        </p:nvSpPr>
        <p:spPr>
          <a:xfrm>
            <a:off x="1371600" y="2173665"/>
            <a:ext cx="9448800" cy="3416320"/>
          </a:xfrm>
          <a:prstGeom prst="rect">
            <a:avLst/>
          </a:prstGeom>
          <a:noFill/>
        </p:spPr>
        <p:txBody>
          <a:bodyPr wrap="square">
            <a:spAutoFit/>
          </a:bodyPr>
          <a:lstStyle/>
          <a:p>
            <a:r>
              <a:rPr lang="da-DK" sz="2400" b="0" i="0" u="none" strike="noStrike" baseline="0" dirty="0">
                <a:latin typeface="SegoeUI"/>
              </a:rPr>
              <a:t>Korte fremmedsprogede figurtekster, signaturforklaringer mv. kan indgå i opgaverne, såfremt tilsvarende har været anvendt i undervisningen. Det kan f.eks. være engelsksprogede figurer om klimaændringer fra IPCC eller norske figurer af geologiske processer – det er blot vigtigt at eleverne har set tilsvarende, således at forberedelsestiden ikke bruges til at oversætte materialet. Kan der være tvivl om figurernes forståelighed, må materialet helt eller delvis oversættes til dansk. </a:t>
            </a:r>
            <a:r>
              <a:rPr lang="da-DK" sz="2400" b="0" i="0" u="none" strike="noStrike" baseline="0" dirty="0">
                <a:highlight>
                  <a:srgbClr val="FFFF00"/>
                </a:highlight>
                <a:latin typeface="SegoeUI"/>
              </a:rPr>
              <a:t>Korte tekster kan indgå som bilag </a:t>
            </a:r>
            <a:r>
              <a:rPr lang="da-DK" sz="2400" b="0" i="0" u="none" strike="noStrike" baseline="0" dirty="0">
                <a:latin typeface="SegoeUI"/>
              </a:rPr>
              <a:t>og der kan inddrages både </a:t>
            </a:r>
            <a:r>
              <a:rPr lang="da-DK" sz="2400" b="0" i="0" u="none" strike="noStrike" baseline="0" dirty="0">
                <a:highlight>
                  <a:srgbClr val="FFFF00"/>
                </a:highlight>
                <a:latin typeface="SegoeUI"/>
              </a:rPr>
              <a:t>kendte og ukendte bilag</a:t>
            </a:r>
            <a:r>
              <a:rPr lang="da-DK" sz="2400" b="0" i="0" u="none" strike="noStrike" baseline="0" dirty="0">
                <a:latin typeface="SegoeUI"/>
              </a:rPr>
              <a:t>.</a:t>
            </a:r>
            <a:endParaRPr lang="da-DK" sz="2400" dirty="0"/>
          </a:p>
        </p:txBody>
      </p:sp>
    </p:spTree>
    <p:extLst>
      <p:ext uri="{BB962C8B-B14F-4D97-AF65-F5344CB8AC3E}">
        <p14:creationId xmlns:p14="http://schemas.microsoft.com/office/powerpoint/2010/main" val="919965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4F71B-A724-410E-AD22-3CE3F12BD0EA}"/>
              </a:ext>
            </a:extLst>
          </p:cNvPr>
          <p:cNvSpPr>
            <a:spLocks noGrp="1"/>
          </p:cNvSpPr>
          <p:nvPr>
            <p:ph type="title"/>
          </p:nvPr>
        </p:nvSpPr>
        <p:spPr/>
        <p:txBody>
          <a:bodyPr/>
          <a:lstStyle/>
          <a:p>
            <a:pPr algn="ctr"/>
            <a:r>
              <a:rPr lang="da-DK" dirty="0"/>
              <a:t>Her følger en opdigtet eksamensopgave…</a:t>
            </a:r>
          </a:p>
        </p:txBody>
      </p:sp>
      <p:sp>
        <p:nvSpPr>
          <p:cNvPr id="3" name="Pladsholder til indhold 2">
            <a:extLst>
              <a:ext uri="{FF2B5EF4-FFF2-40B4-BE49-F238E27FC236}">
                <a16:creationId xmlns:a16="http://schemas.microsoft.com/office/drawing/2014/main" id="{DF305827-18E9-4AC8-B54C-1DFB6D427D8E}"/>
              </a:ext>
            </a:extLst>
          </p:cNvPr>
          <p:cNvSpPr>
            <a:spLocks noGrp="1"/>
          </p:cNvSpPr>
          <p:nvPr>
            <p:ph idx="1"/>
          </p:nvPr>
        </p:nvSpPr>
        <p:spPr/>
        <p:txBody>
          <a:bodyPr>
            <a:normAutofit fontScale="92500"/>
          </a:bodyPr>
          <a:lstStyle/>
          <a:p>
            <a:r>
              <a:rPr lang="da-DK" dirty="0"/>
              <a:t>År 2020 var første gang, mundtlig eksamen i Naturgeografi B skulle afholdes efter 2017-reformens læreplan – derfor eksisterede der endnu ingen ”gamle” eksamensopgaver, som kunne bruges til træning.</a:t>
            </a:r>
          </a:p>
          <a:p>
            <a:r>
              <a:rPr lang="da-DK" dirty="0"/>
              <a:t>Den ”nye” eksamen blander elementer fra den ”gamle” eksamen på C- og B-niveau.</a:t>
            </a:r>
          </a:p>
          <a:p>
            <a:r>
              <a:rPr lang="da-DK" dirty="0"/>
              <a:t>På de næste dias følger et opdigtet eksempel på en ”ny” opgave. Den overordnede problemstilling er ”kodeordet” til, hvad besvarelsen skal omhandle. Pkt. 1 og 2 skal I selv hitte ud af (!), mens pkt. 3 vil stille specifikke krav. Husk at inddrage opgavens bilag i besvarelsen, der hvor det giver mest mening. </a:t>
            </a:r>
            <a:r>
              <a:rPr lang="da-DK" dirty="0">
                <a:highlight>
                  <a:srgbClr val="FFFF00"/>
                </a:highlight>
              </a:rPr>
              <a:t>I tillæg skal I selv supplere med ekstra bilag og teori samt inddrage relevant praktisk arbejde (!)</a:t>
            </a:r>
          </a:p>
        </p:txBody>
      </p:sp>
    </p:spTree>
    <p:extLst>
      <p:ext uri="{BB962C8B-B14F-4D97-AF65-F5344CB8AC3E}">
        <p14:creationId xmlns:p14="http://schemas.microsoft.com/office/powerpoint/2010/main" val="3631656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C3178-88C4-4ED1-B7A6-A223B7425ADF}"/>
              </a:ext>
            </a:extLst>
          </p:cNvPr>
          <p:cNvSpPr>
            <a:spLocks noGrp="1"/>
          </p:cNvSpPr>
          <p:nvPr>
            <p:ph type="title"/>
          </p:nvPr>
        </p:nvSpPr>
        <p:spPr/>
        <p:txBody>
          <a:bodyPr/>
          <a:lstStyle/>
          <a:p>
            <a:pPr algn="ctr"/>
            <a:r>
              <a:rPr lang="da-DK" dirty="0"/>
              <a:t>Eksempel på opdigtet eksamensopgave</a:t>
            </a:r>
          </a:p>
        </p:txBody>
      </p:sp>
      <p:sp>
        <p:nvSpPr>
          <p:cNvPr id="3" name="Pladsholder til indhold 2">
            <a:extLst>
              <a:ext uri="{FF2B5EF4-FFF2-40B4-BE49-F238E27FC236}">
                <a16:creationId xmlns:a16="http://schemas.microsoft.com/office/drawing/2014/main" id="{AA07F859-EA5B-4623-857A-F92CB1BB0056}"/>
              </a:ext>
            </a:extLst>
          </p:cNvPr>
          <p:cNvSpPr>
            <a:spLocks noGrp="1"/>
          </p:cNvSpPr>
          <p:nvPr>
            <p:ph idx="1"/>
          </p:nvPr>
        </p:nvSpPr>
        <p:spPr>
          <a:xfrm>
            <a:off x="1033462" y="1873250"/>
            <a:ext cx="10125075" cy="4351338"/>
          </a:xfrm>
        </p:spPr>
        <p:txBody>
          <a:bodyPr/>
          <a:lstStyle/>
          <a:p>
            <a:pPr marL="0" indent="0">
              <a:buNone/>
            </a:pPr>
            <a:r>
              <a:rPr lang="da-DK" sz="3200" b="1" dirty="0"/>
              <a:t>Hvordan påvirker klimaet menneskers levevilkår i Indien?</a:t>
            </a:r>
          </a:p>
          <a:p>
            <a:pPr marL="0" indent="0">
              <a:buNone/>
            </a:pPr>
            <a:endParaRPr lang="da-DK" sz="900" b="1" dirty="0"/>
          </a:p>
          <a:p>
            <a:r>
              <a:rPr lang="da-DK" dirty="0">
                <a:solidFill>
                  <a:srgbClr val="00B050"/>
                </a:solidFill>
              </a:rPr>
              <a:t>Begrund problemstillingens relevans og aktualitet.</a:t>
            </a:r>
          </a:p>
          <a:p>
            <a:r>
              <a:rPr lang="da-DK" dirty="0">
                <a:solidFill>
                  <a:srgbClr val="0070C0"/>
                </a:solidFill>
              </a:rPr>
              <a:t>Redegør for centrale geofaglige sammenhænge og/eller modeller, der knytter sig til problemstillingen.</a:t>
            </a:r>
          </a:p>
          <a:p>
            <a:r>
              <a:rPr lang="da-DK" dirty="0">
                <a:solidFill>
                  <a:srgbClr val="FF0000"/>
                </a:solidFill>
              </a:rPr>
              <a:t>Analyser og diskuter nedbørens betydning for landbrugs-mulighederne i Indien i forbindelse med sommermonsunen.</a:t>
            </a:r>
          </a:p>
          <a:p>
            <a:pPr marL="0" indent="0">
              <a:buNone/>
            </a:pPr>
            <a:r>
              <a:rPr lang="da-DK" dirty="0"/>
              <a:t>Inddrag supplerende materiale fra undervisningens indhold og fra forsøg og feltarbejde.</a:t>
            </a:r>
          </a:p>
          <a:p>
            <a:pPr marL="0" indent="0">
              <a:buNone/>
            </a:pPr>
            <a:endParaRPr lang="da-DK" dirty="0"/>
          </a:p>
        </p:txBody>
      </p:sp>
    </p:spTree>
    <p:extLst>
      <p:ext uri="{BB962C8B-B14F-4D97-AF65-F5344CB8AC3E}">
        <p14:creationId xmlns:p14="http://schemas.microsoft.com/office/powerpoint/2010/main" val="2257197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87CAE9-B5BA-41CD-B9BA-6001ECA835A4}"/>
              </a:ext>
            </a:extLst>
          </p:cNvPr>
          <p:cNvSpPr>
            <a:spLocks noGrp="1"/>
          </p:cNvSpPr>
          <p:nvPr>
            <p:ph type="title"/>
          </p:nvPr>
        </p:nvSpPr>
        <p:spPr/>
        <p:txBody>
          <a:bodyPr/>
          <a:lstStyle/>
          <a:p>
            <a:pPr algn="ctr"/>
            <a:r>
              <a:rPr lang="da-DK" dirty="0"/>
              <a:t>Eksempel på tilhørende eksamensbilag</a:t>
            </a:r>
          </a:p>
        </p:txBody>
      </p:sp>
      <p:pic>
        <p:nvPicPr>
          <p:cNvPr id="3" name="Billede 2">
            <a:extLst>
              <a:ext uri="{FF2B5EF4-FFF2-40B4-BE49-F238E27FC236}">
                <a16:creationId xmlns:a16="http://schemas.microsoft.com/office/drawing/2014/main" id="{D63B36E5-F7D4-4A75-8103-EEB1FDE27DD3}"/>
              </a:ext>
            </a:extLst>
          </p:cNvPr>
          <p:cNvPicPr>
            <a:picLocks noChangeAspect="1"/>
          </p:cNvPicPr>
          <p:nvPr/>
        </p:nvPicPr>
        <p:blipFill rotWithShape="1">
          <a:blip r:embed="rId2"/>
          <a:srcRect l="39995" t="8349"/>
          <a:stretch/>
        </p:blipFill>
        <p:spPr>
          <a:xfrm>
            <a:off x="919161" y="1578814"/>
            <a:ext cx="4143375" cy="4652961"/>
          </a:xfrm>
          <a:prstGeom prst="rect">
            <a:avLst/>
          </a:prstGeom>
        </p:spPr>
      </p:pic>
      <p:pic>
        <p:nvPicPr>
          <p:cNvPr id="2050" name="Picture 2" descr="Billedresultat for agriculture india">
            <a:extLst>
              <a:ext uri="{FF2B5EF4-FFF2-40B4-BE49-F238E27FC236}">
                <a16:creationId xmlns:a16="http://schemas.microsoft.com/office/drawing/2014/main" id="{CDF32F81-F86D-4BAC-A5B2-0A2028A81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2715" y="1578813"/>
            <a:ext cx="5740123" cy="357603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2310075C-603D-4A06-9988-736943B3E94C}"/>
              </a:ext>
            </a:extLst>
          </p:cNvPr>
          <p:cNvSpPr txBox="1"/>
          <p:nvPr/>
        </p:nvSpPr>
        <p:spPr>
          <a:xfrm>
            <a:off x="7412176" y="5279187"/>
            <a:ext cx="1981200" cy="369332"/>
          </a:xfrm>
          <a:prstGeom prst="rect">
            <a:avLst/>
          </a:prstGeom>
          <a:noFill/>
        </p:spPr>
        <p:txBody>
          <a:bodyPr wrap="square" rtlCol="0">
            <a:spAutoFit/>
          </a:bodyPr>
          <a:lstStyle/>
          <a:p>
            <a:r>
              <a:rPr lang="da-DK" dirty="0"/>
              <a:t>Figur 2. Risplanter.</a:t>
            </a:r>
          </a:p>
        </p:txBody>
      </p:sp>
      <p:sp>
        <p:nvSpPr>
          <p:cNvPr id="6" name="Tekstfelt 5">
            <a:extLst>
              <a:ext uri="{FF2B5EF4-FFF2-40B4-BE49-F238E27FC236}">
                <a16:creationId xmlns:a16="http://schemas.microsoft.com/office/drawing/2014/main" id="{73F0EABF-4FA8-49F5-8369-66B533C3C3BE}"/>
              </a:ext>
            </a:extLst>
          </p:cNvPr>
          <p:cNvSpPr txBox="1"/>
          <p:nvPr/>
        </p:nvSpPr>
        <p:spPr>
          <a:xfrm>
            <a:off x="919161" y="6308209"/>
            <a:ext cx="4613555" cy="369332"/>
          </a:xfrm>
          <a:prstGeom prst="rect">
            <a:avLst/>
          </a:prstGeom>
          <a:noFill/>
        </p:spPr>
        <p:txBody>
          <a:bodyPr wrap="square" rtlCol="0">
            <a:spAutoFit/>
          </a:bodyPr>
          <a:lstStyle/>
          <a:p>
            <a:r>
              <a:rPr lang="da-DK" dirty="0"/>
              <a:t>Figur 1. ITK-zonens placering i juli og januar.</a:t>
            </a:r>
          </a:p>
        </p:txBody>
      </p:sp>
    </p:spTree>
    <p:extLst>
      <p:ext uri="{BB962C8B-B14F-4D97-AF65-F5344CB8AC3E}">
        <p14:creationId xmlns:p14="http://schemas.microsoft.com/office/powerpoint/2010/main" val="676124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AA68B1-0DE2-4D4B-A4C0-EAD400C1F7C4}"/>
              </a:ext>
            </a:extLst>
          </p:cNvPr>
          <p:cNvSpPr>
            <a:spLocks noGrp="1"/>
          </p:cNvSpPr>
          <p:nvPr>
            <p:ph type="title"/>
          </p:nvPr>
        </p:nvSpPr>
        <p:spPr/>
        <p:txBody>
          <a:bodyPr/>
          <a:lstStyle/>
          <a:p>
            <a:pPr algn="ctr"/>
            <a:r>
              <a:rPr lang="da-DK" dirty="0"/>
              <a:t>Alternativt eksempel på eksamensbilag</a:t>
            </a:r>
          </a:p>
        </p:txBody>
      </p:sp>
      <p:pic>
        <p:nvPicPr>
          <p:cNvPr id="3074" name="Picture 2" descr="Fig. 2">
            <a:extLst>
              <a:ext uri="{FF2B5EF4-FFF2-40B4-BE49-F238E27FC236}">
                <a16:creationId xmlns:a16="http://schemas.microsoft.com/office/drawing/2014/main" id="{A61BD6DF-B198-4F33-998B-1C9047CAF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78499"/>
            <a:ext cx="4057650" cy="3743914"/>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5F2D2076-DBF5-4C41-AD64-990938313228}"/>
              </a:ext>
            </a:extLst>
          </p:cNvPr>
          <p:cNvSpPr txBox="1"/>
          <p:nvPr/>
        </p:nvSpPr>
        <p:spPr>
          <a:xfrm>
            <a:off x="638175" y="5610224"/>
            <a:ext cx="4572000" cy="923330"/>
          </a:xfrm>
          <a:prstGeom prst="rect">
            <a:avLst/>
          </a:prstGeom>
          <a:noFill/>
        </p:spPr>
        <p:txBody>
          <a:bodyPr wrap="square" rtlCol="0">
            <a:spAutoFit/>
          </a:bodyPr>
          <a:lstStyle/>
          <a:p>
            <a:r>
              <a:rPr lang="da-DK" dirty="0"/>
              <a:t>Figur 1. Gennemsnitlig månedlig nedbør (blå) og temperatur (rød) for </a:t>
            </a:r>
            <a:r>
              <a:rPr lang="da-DK" dirty="0" err="1"/>
              <a:t>teplantagerne</a:t>
            </a:r>
            <a:r>
              <a:rPr lang="da-DK" dirty="0"/>
              <a:t> i </a:t>
            </a:r>
            <a:r>
              <a:rPr lang="da-DK" dirty="0" err="1"/>
              <a:t>Assam</a:t>
            </a:r>
            <a:r>
              <a:rPr lang="da-DK" dirty="0"/>
              <a:t>, Indien i perioden 1963-2013.</a:t>
            </a:r>
          </a:p>
        </p:txBody>
      </p:sp>
      <p:sp>
        <p:nvSpPr>
          <p:cNvPr id="5" name="Tekstfelt 4">
            <a:extLst>
              <a:ext uri="{FF2B5EF4-FFF2-40B4-BE49-F238E27FC236}">
                <a16:creationId xmlns:a16="http://schemas.microsoft.com/office/drawing/2014/main" id="{D6126D1D-245A-444C-A0BE-7DFA6E5DABB5}"/>
              </a:ext>
            </a:extLst>
          </p:cNvPr>
          <p:cNvSpPr txBox="1"/>
          <p:nvPr/>
        </p:nvSpPr>
        <p:spPr>
          <a:xfrm>
            <a:off x="5714999" y="1912434"/>
            <a:ext cx="5200651" cy="923330"/>
          </a:xfrm>
          <a:prstGeom prst="rect">
            <a:avLst/>
          </a:prstGeom>
          <a:noFill/>
        </p:spPr>
        <p:txBody>
          <a:bodyPr wrap="square" rtlCol="0">
            <a:spAutoFit/>
          </a:bodyPr>
          <a:lstStyle/>
          <a:p>
            <a:r>
              <a:rPr lang="da-DK" dirty="0"/>
              <a:t>Tabel 1. De syv vigtigste afgrøder i Indien ordnet efter betydning. Kilde: </a:t>
            </a:r>
            <a:r>
              <a:rPr lang="da-DK" dirty="0">
                <a:hlinkClick r:id="rId3"/>
              </a:rPr>
              <a:t>https://www.mapsofindia.com/top-ten/india-crops/</a:t>
            </a:r>
            <a:r>
              <a:rPr lang="da-DK" dirty="0"/>
              <a:t> Opdateret d. 14. feb. 2019.</a:t>
            </a:r>
          </a:p>
        </p:txBody>
      </p:sp>
      <p:graphicFrame>
        <p:nvGraphicFramePr>
          <p:cNvPr id="9" name="Tabel 9">
            <a:extLst>
              <a:ext uri="{FF2B5EF4-FFF2-40B4-BE49-F238E27FC236}">
                <a16:creationId xmlns:a16="http://schemas.microsoft.com/office/drawing/2014/main" id="{D514C53E-455F-4032-A5F1-4917025A8554}"/>
              </a:ext>
            </a:extLst>
          </p:cNvPr>
          <p:cNvGraphicFramePr>
            <a:graphicFrameLocks noGrp="1"/>
          </p:cNvGraphicFramePr>
          <p:nvPr>
            <p:extLst>
              <p:ext uri="{D42A27DB-BD31-4B8C-83A1-F6EECF244321}">
                <p14:modId xmlns:p14="http://schemas.microsoft.com/office/powerpoint/2010/main" val="4190443673"/>
              </p:ext>
            </p:extLst>
          </p:nvPr>
        </p:nvGraphicFramePr>
        <p:xfrm>
          <a:off x="5714999" y="3057511"/>
          <a:ext cx="5200651" cy="3086104"/>
        </p:xfrm>
        <a:graphic>
          <a:graphicData uri="http://schemas.openxmlformats.org/drawingml/2006/table">
            <a:tbl>
              <a:tblPr firstRow="1" bandRow="1">
                <a:tableStyleId>{5C22544A-7EE6-4342-B048-85BDC9FD1C3A}</a:tableStyleId>
              </a:tblPr>
              <a:tblGrid>
                <a:gridCol w="771526">
                  <a:extLst>
                    <a:ext uri="{9D8B030D-6E8A-4147-A177-3AD203B41FA5}">
                      <a16:colId xmlns:a16="http://schemas.microsoft.com/office/drawing/2014/main" val="1792550930"/>
                    </a:ext>
                  </a:extLst>
                </a:gridCol>
                <a:gridCol w="4429125">
                  <a:extLst>
                    <a:ext uri="{9D8B030D-6E8A-4147-A177-3AD203B41FA5}">
                      <a16:colId xmlns:a16="http://schemas.microsoft.com/office/drawing/2014/main" val="3701497107"/>
                    </a:ext>
                  </a:extLst>
                </a:gridCol>
              </a:tblGrid>
              <a:tr h="385763">
                <a:tc>
                  <a:txBody>
                    <a:bodyPr/>
                    <a:lstStyle/>
                    <a:p>
                      <a:pPr algn="ctr"/>
                      <a:r>
                        <a:rPr lang="da-DK" dirty="0"/>
                        <a:t>Nr. </a:t>
                      </a:r>
                    </a:p>
                  </a:txBody>
                  <a:tcPr/>
                </a:tc>
                <a:tc>
                  <a:txBody>
                    <a:bodyPr/>
                    <a:lstStyle/>
                    <a:p>
                      <a:r>
                        <a:rPr lang="da-DK" dirty="0"/>
                        <a:t>Afgrøde</a:t>
                      </a:r>
                    </a:p>
                  </a:txBody>
                  <a:tcPr/>
                </a:tc>
                <a:extLst>
                  <a:ext uri="{0D108BD9-81ED-4DB2-BD59-A6C34878D82A}">
                    <a16:rowId xmlns:a16="http://schemas.microsoft.com/office/drawing/2014/main" val="1799782684"/>
                  </a:ext>
                </a:extLst>
              </a:tr>
              <a:tr h="385763">
                <a:tc>
                  <a:txBody>
                    <a:bodyPr/>
                    <a:lstStyle/>
                    <a:p>
                      <a:pPr algn="ctr"/>
                      <a:r>
                        <a:rPr lang="da-DK" dirty="0"/>
                        <a:t>1</a:t>
                      </a:r>
                    </a:p>
                  </a:txBody>
                  <a:tcPr/>
                </a:tc>
                <a:tc>
                  <a:txBody>
                    <a:bodyPr/>
                    <a:lstStyle/>
                    <a:p>
                      <a:r>
                        <a:rPr lang="da-DK" dirty="0"/>
                        <a:t>Ris (kræver 1.250 mm nedbør/år og 23</a:t>
                      </a:r>
                      <a:r>
                        <a:rPr lang="da-DK" dirty="0">
                          <a:latin typeface="Calibri" panose="020F0502020204030204" pitchFamily="34" charset="0"/>
                          <a:cs typeface="Calibri" panose="020F0502020204030204" pitchFamily="34" charset="0"/>
                        </a:rPr>
                        <a:t>°C)</a:t>
                      </a:r>
                      <a:endParaRPr lang="da-DK" dirty="0"/>
                    </a:p>
                  </a:txBody>
                  <a:tcPr/>
                </a:tc>
                <a:extLst>
                  <a:ext uri="{0D108BD9-81ED-4DB2-BD59-A6C34878D82A}">
                    <a16:rowId xmlns:a16="http://schemas.microsoft.com/office/drawing/2014/main" val="1826474962"/>
                  </a:ext>
                </a:extLst>
              </a:tr>
              <a:tr h="385763">
                <a:tc>
                  <a:txBody>
                    <a:bodyPr/>
                    <a:lstStyle/>
                    <a:p>
                      <a:pPr algn="ctr"/>
                      <a:r>
                        <a:rPr lang="da-DK" dirty="0"/>
                        <a:t>2</a:t>
                      </a:r>
                    </a:p>
                  </a:txBody>
                  <a:tcPr/>
                </a:tc>
                <a:tc>
                  <a:txBody>
                    <a:bodyPr/>
                    <a:lstStyle/>
                    <a:p>
                      <a:r>
                        <a:rPr lang="da-DK" dirty="0"/>
                        <a:t>Hvede</a:t>
                      </a:r>
                    </a:p>
                  </a:txBody>
                  <a:tcPr/>
                </a:tc>
                <a:extLst>
                  <a:ext uri="{0D108BD9-81ED-4DB2-BD59-A6C34878D82A}">
                    <a16:rowId xmlns:a16="http://schemas.microsoft.com/office/drawing/2014/main" val="1133719248"/>
                  </a:ext>
                </a:extLst>
              </a:tr>
              <a:tr h="385763">
                <a:tc>
                  <a:txBody>
                    <a:bodyPr/>
                    <a:lstStyle/>
                    <a:p>
                      <a:pPr algn="ctr"/>
                      <a:r>
                        <a:rPr lang="da-DK" dirty="0"/>
                        <a:t>3</a:t>
                      </a:r>
                    </a:p>
                  </a:txBody>
                  <a:tcPr/>
                </a:tc>
                <a:tc>
                  <a:txBody>
                    <a:bodyPr/>
                    <a:lstStyle/>
                    <a:p>
                      <a:r>
                        <a:rPr lang="da-DK" dirty="0" err="1"/>
                        <a:t>Durra</a:t>
                      </a:r>
                      <a:r>
                        <a:rPr lang="da-DK" dirty="0"/>
                        <a:t> (en tørketolerant kornart)</a:t>
                      </a:r>
                    </a:p>
                  </a:txBody>
                  <a:tcPr/>
                </a:tc>
                <a:extLst>
                  <a:ext uri="{0D108BD9-81ED-4DB2-BD59-A6C34878D82A}">
                    <a16:rowId xmlns:a16="http://schemas.microsoft.com/office/drawing/2014/main" val="1892635620"/>
                  </a:ext>
                </a:extLst>
              </a:tr>
              <a:tr h="385763">
                <a:tc>
                  <a:txBody>
                    <a:bodyPr/>
                    <a:lstStyle/>
                    <a:p>
                      <a:pPr algn="ctr"/>
                      <a:r>
                        <a:rPr lang="da-DK" dirty="0"/>
                        <a:t>4</a:t>
                      </a:r>
                    </a:p>
                  </a:txBody>
                  <a:tcPr/>
                </a:tc>
                <a:tc>
                  <a:txBody>
                    <a:bodyPr/>
                    <a:lstStyle/>
                    <a:p>
                      <a:r>
                        <a:rPr lang="da-DK" dirty="0"/>
                        <a:t>Bælgfrugter (bønner, ærter osv.)</a:t>
                      </a:r>
                    </a:p>
                  </a:txBody>
                  <a:tcPr/>
                </a:tc>
                <a:extLst>
                  <a:ext uri="{0D108BD9-81ED-4DB2-BD59-A6C34878D82A}">
                    <a16:rowId xmlns:a16="http://schemas.microsoft.com/office/drawing/2014/main" val="778180579"/>
                  </a:ext>
                </a:extLst>
              </a:tr>
              <a:tr h="385763">
                <a:tc>
                  <a:txBody>
                    <a:bodyPr/>
                    <a:lstStyle/>
                    <a:p>
                      <a:pPr algn="ctr"/>
                      <a:r>
                        <a:rPr lang="da-DK" dirty="0"/>
                        <a:t>5</a:t>
                      </a:r>
                    </a:p>
                  </a:txBody>
                  <a:tcPr/>
                </a:tc>
                <a:tc>
                  <a:txBody>
                    <a:bodyPr/>
                    <a:lstStyle/>
                    <a:p>
                      <a:r>
                        <a:rPr lang="da-DK" dirty="0"/>
                        <a:t>Jute (tekstilfiber, til fx sækkelærred)</a:t>
                      </a:r>
                    </a:p>
                  </a:txBody>
                  <a:tcPr/>
                </a:tc>
                <a:extLst>
                  <a:ext uri="{0D108BD9-81ED-4DB2-BD59-A6C34878D82A}">
                    <a16:rowId xmlns:a16="http://schemas.microsoft.com/office/drawing/2014/main" val="1758673633"/>
                  </a:ext>
                </a:extLst>
              </a:tr>
              <a:tr h="385763">
                <a:tc>
                  <a:txBody>
                    <a:bodyPr/>
                    <a:lstStyle/>
                    <a:p>
                      <a:pPr algn="ctr"/>
                      <a:r>
                        <a:rPr lang="da-DK" dirty="0"/>
                        <a:t>6</a:t>
                      </a:r>
                    </a:p>
                  </a:txBody>
                  <a:tcPr/>
                </a:tc>
                <a:tc>
                  <a:txBody>
                    <a:bodyPr/>
                    <a:lstStyle/>
                    <a:p>
                      <a:r>
                        <a:rPr lang="da-DK" dirty="0"/>
                        <a:t>Kaffe</a:t>
                      </a:r>
                    </a:p>
                  </a:txBody>
                  <a:tcPr/>
                </a:tc>
                <a:extLst>
                  <a:ext uri="{0D108BD9-81ED-4DB2-BD59-A6C34878D82A}">
                    <a16:rowId xmlns:a16="http://schemas.microsoft.com/office/drawing/2014/main" val="1458549902"/>
                  </a:ext>
                </a:extLst>
              </a:tr>
              <a:tr h="385763">
                <a:tc>
                  <a:txBody>
                    <a:bodyPr/>
                    <a:lstStyle/>
                    <a:p>
                      <a:pPr algn="ctr"/>
                      <a:r>
                        <a:rPr lang="da-DK" dirty="0"/>
                        <a:t>7</a:t>
                      </a:r>
                    </a:p>
                  </a:txBody>
                  <a:tcPr/>
                </a:tc>
                <a:tc>
                  <a:txBody>
                    <a:bodyPr/>
                    <a:lstStyle/>
                    <a:p>
                      <a:r>
                        <a:rPr lang="da-DK" dirty="0"/>
                        <a:t>Gummi</a:t>
                      </a:r>
                    </a:p>
                  </a:txBody>
                  <a:tcPr/>
                </a:tc>
                <a:extLst>
                  <a:ext uri="{0D108BD9-81ED-4DB2-BD59-A6C34878D82A}">
                    <a16:rowId xmlns:a16="http://schemas.microsoft.com/office/drawing/2014/main" val="700272946"/>
                  </a:ext>
                </a:extLst>
              </a:tr>
            </a:tbl>
          </a:graphicData>
        </a:graphic>
      </p:graphicFrame>
    </p:spTree>
    <p:extLst>
      <p:ext uri="{BB962C8B-B14F-4D97-AF65-F5344CB8AC3E}">
        <p14:creationId xmlns:p14="http://schemas.microsoft.com/office/powerpoint/2010/main" val="2331343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833D5E-89EE-446F-B9D3-C8AA402CA113}"/>
              </a:ext>
            </a:extLst>
          </p:cNvPr>
          <p:cNvSpPr>
            <a:spLocks noGrp="1"/>
          </p:cNvSpPr>
          <p:nvPr>
            <p:ph type="title"/>
          </p:nvPr>
        </p:nvSpPr>
        <p:spPr>
          <a:xfrm>
            <a:off x="838200" y="365125"/>
            <a:ext cx="4841363" cy="1325563"/>
          </a:xfrm>
        </p:spPr>
        <p:txBody>
          <a:bodyPr/>
          <a:lstStyle/>
          <a:p>
            <a:pPr algn="ctr"/>
            <a:r>
              <a:rPr lang="da-DK" dirty="0"/>
              <a:t>Andre slags bilag</a:t>
            </a:r>
          </a:p>
        </p:txBody>
      </p:sp>
      <p:pic>
        <p:nvPicPr>
          <p:cNvPr id="4098" name="Picture 2" descr="Population pyramid for India, 2009 (Source: U.S. Census Bureau, International Database [2009]). ">
            <a:extLst>
              <a:ext uri="{FF2B5EF4-FFF2-40B4-BE49-F238E27FC236}">
                <a16:creationId xmlns:a16="http://schemas.microsoft.com/office/drawing/2014/main" id="{3C4AA358-83E8-4994-AD74-AA713BFAB3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61" y="1928198"/>
            <a:ext cx="5773685" cy="3750428"/>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8E302A3B-B34E-4979-99AD-C810554A1A40}"/>
              </a:ext>
            </a:extLst>
          </p:cNvPr>
          <p:cNvSpPr txBox="1"/>
          <p:nvPr/>
        </p:nvSpPr>
        <p:spPr>
          <a:xfrm>
            <a:off x="586452" y="5916136"/>
            <a:ext cx="5596704" cy="646331"/>
          </a:xfrm>
          <a:prstGeom prst="rect">
            <a:avLst/>
          </a:prstGeom>
          <a:noFill/>
        </p:spPr>
        <p:txBody>
          <a:bodyPr wrap="square" rtlCol="0">
            <a:spAutoFit/>
          </a:bodyPr>
          <a:lstStyle/>
          <a:p>
            <a:r>
              <a:rPr lang="da-DK" dirty="0"/>
              <a:t>Figur 1. Befolkningspyramide for Indien, 2009. </a:t>
            </a:r>
          </a:p>
          <a:p>
            <a:r>
              <a:rPr lang="da-DK" dirty="0"/>
              <a:t>Kilde: U.S. Census Bureau, International Database [2009].</a:t>
            </a:r>
          </a:p>
        </p:txBody>
      </p:sp>
      <p:pic>
        <p:nvPicPr>
          <p:cNvPr id="4100" name="Picture 4">
            <a:extLst>
              <a:ext uri="{FF2B5EF4-FFF2-40B4-BE49-F238E27FC236}">
                <a16:creationId xmlns:a16="http://schemas.microsoft.com/office/drawing/2014/main" id="{071DD067-C35A-4243-A737-BF244A36C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2462" y="295533"/>
            <a:ext cx="5181600" cy="5705475"/>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A21F52B6-53B7-497D-B5D1-96EF4526777D}"/>
              </a:ext>
            </a:extLst>
          </p:cNvPr>
          <p:cNvSpPr txBox="1"/>
          <p:nvPr/>
        </p:nvSpPr>
        <p:spPr>
          <a:xfrm>
            <a:off x="6812475" y="6193135"/>
            <a:ext cx="4981575" cy="369332"/>
          </a:xfrm>
          <a:prstGeom prst="rect">
            <a:avLst/>
          </a:prstGeom>
          <a:noFill/>
        </p:spPr>
        <p:txBody>
          <a:bodyPr wrap="square" rtlCol="0">
            <a:spAutoFit/>
          </a:bodyPr>
          <a:lstStyle/>
          <a:p>
            <a:r>
              <a:rPr lang="da-DK" dirty="0"/>
              <a:t>Figur 2. Fattigdom i Indien, 2012. Kilde: Wikipedia.</a:t>
            </a:r>
          </a:p>
        </p:txBody>
      </p:sp>
    </p:spTree>
    <p:extLst>
      <p:ext uri="{BB962C8B-B14F-4D97-AF65-F5344CB8AC3E}">
        <p14:creationId xmlns:p14="http://schemas.microsoft.com/office/powerpoint/2010/main" val="2213604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AC8B9E-2B2F-4B84-BB17-8AF458860409}"/>
              </a:ext>
            </a:extLst>
          </p:cNvPr>
          <p:cNvSpPr>
            <a:spLocks noGrp="1"/>
          </p:cNvSpPr>
          <p:nvPr>
            <p:ph type="title"/>
          </p:nvPr>
        </p:nvSpPr>
        <p:spPr/>
        <p:txBody>
          <a:bodyPr/>
          <a:lstStyle/>
          <a:p>
            <a:pPr algn="ctr"/>
            <a:r>
              <a:rPr lang="da-DK" dirty="0"/>
              <a:t>Gå ikke i panik!</a:t>
            </a:r>
          </a:p>
        </p:txBody>
      </p:sp>
      <p:sp>
        <p:nvSpPr>
          <p:cNvPr id="3" name="Pladsholder til indhold 2">
            <a:extLst>
              <a:ext uri="{FF2B5EF4-FFF2-40B4-BE49-F238E27FC236}">
                <a16:creationId xmlns:a16="http://schemas.microsoft.com/office/drawing/2014/main" id="{AF58E6C8-A839-4A0F-981F-646F27121E65}"/>
              </a:ext>
            </a:extLst>
          </p:cNvPr>
          <p:cNvSpPr>
            <a:spLocks noGrp="1"/>
          </p:cNvSpPr>
          <p:nvPr>
            <p:ph idx="1"/>
          </p:nvPr>
        </p:nvSpPr>
        <p:spPr/>
        <p:txBody>
          <a:bodyPr>
            <a:normAutofit/>
          </a:bodyPr>
          <a:lstStyle/>
          <a:p>
            <a:r>
              <a:rPr lang="da-DK" dirty="0"/>
              <a:t>Opgaverne vil blive stillet i og på tværs af de forløb, vi har arbejdet med på B-niveau (kan trække tråde til viden fra C-niveau) – I kan derfor IKKE komme op i en opgave om monsunregn i Indien!</a:t>
            </a:r>
          </a:p>
          <a:p>
            <a:r>
              <a:rPr lang="da-DK" dirty="0"/>
              <a:t>Der er stadigt tid til at få læst op på forløbene og arrangeret noter med bilag osv., inden vi ved om eksamen bliver en realitet.</a:t>
            </a:r>
          </a:p>
          <a:p>
            <a:r>
              <a:rPr lang="da-DK" dirty="0"/>
              <a:t>På næste dias følger en række tips fra forlaget Systime.</a:t>
            </a:r>
          </a:p>
          <a:p>
            <a:r>
              <a:rPr lang="da-DK" dirty="0"/>
              <a:t>Disse tips kan I bruge på hvert forløb i studieplanens UVB (undervisningsbeskrivelse) for Naturgeografi B.</a:t>
            </a:r>
          </a:p>
          <a:p>
            <a:r>
              <a:rPr lang="da-DK" dirty="0" err="1"/>
              <a:t>UVB’en</a:t>
            </a:r>
            <a:r>
              <a:rPr lang="da-DK" dirty="0"/>
              <a:t> er nu opdateret, men vi kan nå at ændre den lidt endnu. </a:t>
            </a:r>
            <a:r>
              <a:rPr lang="da-DK" dirty="0">
                <a:sym typeface="Wingdings" panose="05000000000000000000" pitchFamily="2" charset="2"/>
              </a:rPr>
              <a:t></a:t>
            </a:r>
            <a:endParaRPr lang="da-DK" dirty="0"/>
          </a:p>
          <a:p>
            <a:pPr marL="0" indent="0">
              <a:buNone/>
            </a:pPr>
            <a:endParaRPr lang="da-DK" dirty="0"/>
          </a:p>
        </p:txBody>
      </p:sp>
    </p:spTree>
    <p:extLst>
      <p:ext uri="{BB962C8B-B14F-4D97-AF65-F5344CB8AC3E}">
        <p14:creationId xmlns:p14="http://schemas.microsoft.com/office/powerpoint/2010/main" val="623156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CB49B8-D8F0-4615-89AC-6795A2132A13}"/>
              </a:ext>
            </a:extLst>
          </p:cNvPr>
          <p:cNvSpPr>
            <a:spLocks noGrp="1"/>
          </p:cNvSpPr>
          <p:nvPr>
            <p:ph type="title"/>
          </p:nvPr>
        </p:nvSpPr>
        <p:spPr/>
        <p:txBody>
          <a:bodyPr/>
          <a:lstStyle/>
          <a:p>
            <a:pPr algn="ctr"/>
            <a:r>
              <a:rPr lang="da-DK" dirty="0"/>
              <a:t>Eksamensforberedelse – tip fra Systime</a:t>
            </a:r>
          </a:p>
        </p:txBody>
      </p:sp>
      <p:pic>
        <p:nvPicPr>
          <p:cNvPr id="4" name="Billede 3" descr="Et billede, der indeholder skærmbillede&#10;&#10;Automatisk genereret beskrivelse">
            <a:extLst>
              <a:ext uri="{FF2B5EF4-FFF2-40B4-BE49-F238E27FC236}">
                <a16:creationId xmlns:a16="http://schemas.microsoft.com/office/drawing/2014/main" id="{33A09EFF-07D1-4FF2-B26A-975657483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450" y="1690688"/>
            <a:ext cx="8801099" cy="4963205"/>
          </a:xfrm>
          <a:prstGeom prst="rect">
            <a:avLst/>
          </a:prstGeom>
        </p:spPr>
      </p:pic>
    </p:spTree>
    <p:extLst>
      <p:ext uri="{BB962C8B-B14F-4D97-AF65-F5344CB8AC3E}">
        <p14:creationId xmlns:p14="http://schemas.microsoft.com/office/powerpoint/2010/main" val="3849959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427549-990E-94EA-A8F6-237883A26927}"/>
              </a:ext>
            </a:extLst>
          </p:cNvPr>
          <p:cNvSpPr>
            <a:spLocks noGrp="1"/>
          </p:cNvSpPr>
          <p:nvPr>
            <p:ph type="title"/>
          </p:nvPr>
        </p:nvSpPr>
        <p:spPr/>
        <p:txBody>
          <a:bodyPr/>
          <a:lstStyle/>
          <a:p>
            <a:r>
              <a:rPr lang="da-DK" dirty="0"/>
              <a:t>              De fem forløb på B-niveau:</a:t>
            </a:r>
          </a:p>
        </p:txBody>
      </p:sp>
      <p:sp>
        <p:nvSpPr>
          <p:cNvPr id="3" name="Pladsholder til indhold 2">
            <a:extLst>
              <a:ext uri="{FF2B5EF4-FFF2-40B4-BE49-F238E27FC236}">
                <a16:creationId xmlns:a16="http://schemas.microsoft.com/office/drawing/2014/main" id="{A11811FB-FFAB-9D35-F0DB-71EAE0166BBC}"/>
              </a:ext>
            </a:extLst>
          </p:cNvPr>
          <p:cNvSpPr>
            <a:spLocks noGrp="1"/>
          </p:cNvSpPr>
          <p:nvPr>
            <p:ph idx="1"/>
          </p:nvPr>
        </p:nvSpPr>
        <p:spPr>
          <a:xfrm>
            <a:off x="2705100" y="1825625"/>
            <a:ext cx="7267575" cy="4351338"/>
          </a:xfrm>
        </p:spPr>
        <p:txBody>
          <a:bodyPr>
            <a:normAutofit lnSpcReduction="10000"/>
          </a:bodyPr>
          <a:lstStyle/>
          <a:p>
            <a:r>
              <a:rPr lang="da-DK" dirty="0"/>
              <a:t>1 Klimaændringer og bæredygtighed</a:t>
            </a:r>
          </a:p>
          <a:p>
            <a:endParaRPr lang="da-DK" dirty="0"/>
          </a:p>
          <a:p>
            <a:r>
              <a:rPr lang="da-DK" dirty="0"/>
              <a:t>2 Regnskovens skatkammer</a:t>
            </a:r>
          </a:p>
          <a:p>
            <a:endParaRPr lang="da-DK" dirty="0"/>
          </a:p>
          <a:p>
            <a:r>
              <a:rPr lang="da-DK" dirty="0"/>
              <a:t>3 Råstoffer i Grønland</a:t>
            </a:r>
          </a:p>
          <a:p>
            <a:endParaRPr lang="da-DK" dirty="0"/>
          </a:p>
          <a:p>
            <a:r>
              <a:rPr lang="da-DK" dirty="0"/>
              <a:t>4 Vores dynamiske Jord</a:t>
            </a:r>
          </a:p>
          <a:p>
            <a:endParaRPr lang="da-DK" dirty="0"/>
          </a:p>
          <a:p>
            <a:r>
              <a:rPr lang="da-DK" dirty="0"/>
              <a:t>5 Energi, teknologi og klima</a:t>
            </a:r>
          </a:p>
        </p:txBody>
      </p:sp>
    </p:spTree>
    <p:extLst>
      <p:ext uri="{BB962C8B-B14F-4D97-AF65-F5344CB8AC3E}">
        <p14:creationId xmlns:p14="http://schemas.microsoft.com/office/powerpoint/2010/main" val="1193289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978130B-2FF9-0CAB-ACA1-5FE57D1A62A3}"/>
              </a:ext>
            </a:extLst>
          </p:cNvPr>
          <p:cNvSpPr>
            <a:spLocks noGrp="1"/>
          </p:cNvSpPr>
          <p:nvPr>
            <p:ph type="title"/>
          </p:nvPr>
        </p:nvSpPr>
        <p:spPr/>
        <p:txBody>
          <a:bodyPr/>
          <a:lstStyle/>
          <a:p>
            <a:r>
              <a:rPr lang="da-DK" dirty="0"/>
              <a:t>              Forløb fra sidste år:</a:t>
            </a:r>
          </a:p>
        </p:txBody>
      </p:sp>
      <p:sp>
        <p:nvSpPr>
          <p:cNvPr id="10" name="Tekstfelt 9">
            <a:extLst>
              <a:ext uri="{FF2B5EF4-FFF2-40B4-BE49-F238E27FC236}">
                <a16:creationId xmlns:a16="http://schemas.microsoft.com/office/drawing/2014/main" id="{8ADBA397-E89F-F1AD-9E6A-2489C4FF6C97}"/>
              </a:ext>
            </a:extLst>
          </p:cNvPr>
          <p:cNvSpPr txBox="1"/>
          <p:nvPr/>
        </p:nvSpPr>
        <p:spPr>
          <a:xfrm>
            <a:off x="2113893" y="2410658"/>
            <a:ext cx="1676400" cy="369332"/>
          </a:xfrm>
          <a:prstGeom prst="rect">
            <a:avLst/>
          </a:prstGeom>
          <a:noFill/>
        </p:spPr>
        <p:txBody>
          <a:bodyPr wrap="square" rtlCol="0">
            <a:spAutoFit/>
          </a:bodyPr>
          <a:lstStyle/>
          <a:p>
            <a:r>
              <a:rPr lang="da-DK" dirty="0"/>
              <a:t>2b </a:t>
            </a:r>
            <a:r>
              <a:rPr lang="da-DK" dirty="0" err="1"/>
              <a:t>ng</a:t>
            </a:r>
            <a:r>
              <a:rPr lang="da-DK" dirty="0"/>
              <a:t> HV/JK</a:t>
            </a:r>
          </a:p>
        </p:txBody>
      </p:sp>
      <p:sp>
        <p:nvSpPr>
          <p:cNvPr id="13" name="Tekstfelt 12">
            <a:extLst>
              <a:ext uri="{FF2B5EF4-FFF2-40B4-BE49-F238E27FC236}">
                <a16:creationId xmlns:a16="http://schemas.microsoft.com/office/drawing/2014/main" id="{1D79297F-82D3-043F-C98E-20686527F75C}"/>
              </a:ext>
            </a:extLst>
          </p:cNvPr>
          <p:cNvSpPr txBox="1"/>
          <p:nvPr/>
        </p:nvSpPr>
        <p:spPr>
          <a:xfrm>
            <a:off x="6429094" y="2410658"/>
            <a:ext cx="1676400" cy="369332"/>
          </a:xfrm>
          <a:prstGeom prst="rect">
            <a:avLst/>
          </a:prstGeom>
          <a:noFill/>
        </p:spPr>
        <p:txBody>
          <a:bodyPr wrap="square" rtlCol="0">
            <a:spAutoFit/>
          </a:bodyPr>
          <a:lstStyle/>
          <a:p>
            <a:r>
              <a:rPr lang="da-DK" dirty="0"/>
              <a:t>2c </a:t>
            </a:r>
            <a:r>
              <a:rPr lang="da-DK" dirty="0" err="1"/>
              <a:t>ng</a:t>
            </a:r>
            <a:r>
              <a:rPr lang="da-DK" dirty="0"/>
              <a:t> HV/JK</a:t>
            </a:r>
          </a:p>
        </p:txBody>
      </p:sp>
      <p:pic>
        <p:nvPicPr>
          <p:cNvPr id="3" name="Billede 2">
            <a:extLst>
              <a:ext uri="{FF2B5EF4-FFF2-40B4-BE49-F238E27FC236}">
                <a16:creationId xmlns:a16="http://schemas.microsoft.com/office/drawing/2014/main" id="{53E531D1-406F-D32A-FCB1-2F0ABA8CB50D}"/>
              </a:ext>
            </a:extLst>
          </p:cNvPr>
          <p:cNvPicPr>
            <a:picLocks noChangeAspect="1"/>
          </p:cNvPicPr>
          <p:nvPr/>
        </p:nvPicPr>
        <p:blipFill>
          <a:blip r:embed="rId2"/>
          <a:stretch>
            <a:fillRect/>
          </a:stretch>
        </p:blipFill>
        <p:spPr>
          <a:xfrm>
            <a:off x="1871519" y="3302477"/>
            <a:ext cx="2048161" cy="1009791"/>
          </a:xfrm>
          <a:prstGeom prst="rect">
            <a:avLst/>
          </a:prstGeom>
        </p:spPr>
      </p:pic>
      <p:pic>
        <p:nvPicPr>
          <p:cNvPr id="8" name="Billede 7">
            <a:extLst>
              <a:ext uri="{FF2B5EF4-FFF2-40B4-BE49-F238E27FC236}">
                <a16:creationId xmlns:a16="http://schemas.microsoft.com/office/drawing/2014/main" id="{9BF4B9EA-1D3A-6475-4806-EA70D63CFF62}"/>
              </a:ext>
            </a:extLst>
          </p:cNvPr>
          <p:cNvPicPr>
            <a:picLocks noChangeAspect="1"/>
          </p:cNvPicPr>
          <p:nvPr/>
        </p:nvPicPr>
        <p:blipFill>
          <a:blip r:embed="rId3"/>
          <a:stretch>
            <a:fillRect/>
          </a:stretch>
        </p:blipFill>
        <p:spPr>
          <a:xfrm>
            <a:off x="6262266" y="3302477"/>
            <a:ext cx="2010056" cy="962159"/>
          </a:xfrm>
          <a:prstGeom prst="rect">
            <a:avLst/>
          </a:prstGeom>
        </p:spPr>
      </p:pic>
    </p:spTree>
    <p:extLst>
      <p:ext uri="{BB962C8B-B14F-4D97-AF65-F5344CB8AC3E}">
        <p14:creationId xmlns:p14="http://schemas.microsoft.com/office/powerpoint/2010/main" val="950621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ECAB99CE-CC92-3C70-DC04-BEB131CFD8D7}"/>
              </a:ext>
            </a:extLst>
          </p:cNvPr>
          <p:cNvPicPr>
            <a:picLocks noChangeAspect="1"/>
          </p:cNvPicPr>
          <p:nvPr/>
        </p:nvPicPr>
        <p:blipFill>
          <a:blip r:embed="rId2"/>
          <a:stretch>
            <a:fillRect/>
          </a:stretch>
        </p:blipFill>
        <p:spPr>
          <a:xfrm>
            <a:off x="942974" y="3153250"/>
            <a:ext cx="2733675" cy="2536399"/>
          </a:xfrm>
          <a:prstGeom prst="rect">
            <a:avLst/>
          </a:prstGeom>
        </p:spPr>
      </p:pic>
      <p:sp>
        <p:nvSpPr>
          <p:cNvPr id="4" name="Titel 3">
            <a:extLst>
              <a:ext uri="{FF2B5EF4-FFF2-40B4-BE49-F238E27FC236}">
                <a16:creationId xmlns:a16="http://schemas.microsoft.com/office/drawing/2014/main" id="{3E9A639C-0439-0C3F-B018-3C9F76BDD1C9}"/>
              </a:ext>
            </a:extLst>
          </p:cNvPr>
          <p:cNvSpPr>
            <a:spLocks noGrp="1"/>
          </p:cNvSpPr>
          <p:nvPr>
            <p:ph type="title"/>
          </p:nvPr>
        </p:nvSpPr>
        <p:spPr/>
        <p:txBody>
          <a:bodyPr/>
          <a:lstStyle/>
          <a:p>
            <a:r>
              <a:rPr lang="da-DK" dirty="0"/>
              <a:t>Lotte havde et </a:t>
            </a:r>
            <a:r>
              <a:rPr lang="da-DK" dirty="0" err="1"/>
              <a:t>ng</a:t>
            </a:r>
            <a:r>
              <a:rPr lang="da-DK"/>
              <a:t>-hold </a:t>
            </a:r>
            <a:r>
              <a:rPr lang="da-DK" dirty="0"/>
              <a:t>til eksamen i 2021:</a:t>
            </a:r>
          </a:p>
        </p:txBody>
      </p:sp>
      <p:sp>
        <p:nvSpPr>
          <p:cNvPr id="5" name="Tekstfelt 4">
            <a:extLst>
              <a:ext uri="{FF2B5EF4-FFF2-40B4-BE49-F238E27FC236}">
                <a16:creationId xmlns:a16="http://schemas.microsoft.com/office/drawing/2014/main" id="{34F049AC-D001-3649-78E7-7187789E2F00}"/>
              </a:ext>
            </a:extLst>
          </p:cNvPr>
          <p:cNvSpPr txBox="1"/>
          <p:nvPr/>
        </p:nvSpPr>
        <p:spPr>
          <a:xfrm>
            <a:off x="942974" y="1960304"/>
            <a:ext cx="2200277" cy="923330"/>
          </a:xfrm>
          <a:prstGeom prst="rect">
            <a:avLst/>
          </a:prstGeom>
          <a:noFill/>
        </p:spPr>
        <p:txBody>
          <a:bodyPr wrap="square" rtlCol="0">
            <a:spAutoFit/>
          </a:bodyPr>
          <a:lstStyle/>
          <a:p>
            <a:r>
              <a:rPr lang="da-DK" dirty="0"/>
              <a:t>UVB (pga. </a:t>
            </a:r>
            <a:r>
              <a:rPr lang="da-DK" dirty="0" err="1"/>
              <a:t>corona</a:t>
            </a:r>
            <a:r>
              <a:rPr lang="da-DK" dirty="0"/>
              <a:t> foregik dele af </a:t>
            </a:r>
            <a:r>
              <a:rPr lang="da-DK" dirty="0" err="1"/>
              <a:t>under-visningen</a:t>
            </a:r>
            <a:r>
              <a:rPr lang="da-DK" dirty="0"/>
              <a:t> virtuelt)</a:t>
            </a:r>
          </a:p>
        </p:txBody>
      </p:sp>
      <p:sp>
        <p:nvSpPr>
          <p:cNvPr id="6" name="Tekstfelt 5">
            <a:extLst>
              <a:ext uri="{FF2B5EF4-FFF2-40B4-BE49-F238E27FC236}">
                <a16:creationId xmlns:a16="http://schemas.microsoft.com/office/drawing/2014/main" id="{9F490CFA-34A9-D25E-4C52-74F520D1223F}"/>
              </a:ext>
            </a:extLst>
          </p:cNvPr>
          <p:cNvSpPr txBox="1"/>
          <p:nvPr/>
        </p:nvSpPr>
        <p:spPr>
          <a:xfrm>
            <a:off x="6096000" y="2883634"/>
            <a:ext cx="3943350" cy="1200329"/>
          </a:xfrm>
          <a:prstGeom prst="rect">
            <a:avLst/>
          </a:prstGeom>
          <a:noFill/>
        </p:spPr>
        <p:txBody>
          <a:bodyPr wrap="square" rtlCol="0">
            <a:spAutoFit/>
          </a:bodyPr>
          <a:lstStyle/>
          <a:p>
            <a:r>
              <a:rPr lang="da-DK" sz="2400" dirty="0"/>
              <a:t>Eksamensopgaver og bilag herfra vises på klassen, men udleveres ikke</a:t>
            </a:r>
          </a:p>
        </p:txBody>
      </p:sp>
    </p:spTree>
    <p:extLst>
      <p:ext uri="{BB962C8B-B14F-4D97-AF65-F5344CB8AC3E}">
        <p14:creationId xmlns:p14="http://schemas.microsoft.com/office/powerpoint/2010/main" val="37577984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1244</Words>
  <Application>Microsoft Office PowerPoint</Application>
  <PresentationFormat>Widescreen</PresentationFormat>
  <Paragraphs>93</Paragraphs>
  <Slides>16</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16</vt:i4>
      </vt:variant>
    </vt:vector>
  </HeadingPairs>
  <TitlesOfParts>
    <vt:vector size="23" baseType="lpstr">
      <vt:lpstr>SegoeUI</vt:lpstr>
      <vt:lpstr>Arial</vt:lpstr>
      <vt:lpstr>Calibri</vt:lpstr>
      <vt:lpstr>Calibri Light</vt:lpstr>
      <vt:lpstr>Tahoma</vt:lpstr>
      <vt:lpstr>Wingdings</vt:lpstr>
      <vt:lpstr>Office-tema</vt:lpstr>
      <vt:lpstr>Naturgeografi B</vt:lpstr>
      <vt:lpstr>Hvad står der i læreplanen om eksamen?</vt:lpstr>
      <vt:lpstr>Læreplanen om eksamen, fortsat</vt:lpstr>
      <vt:lpstr>Uddybning fra fagkonsulenten (25/3 2020)</vt:lpstr>
      <vt:lpstr>Sakset fra vejledningen til læreplanen:</vt:lpstr>
      <vt:lpstr>Vejledningens uddybning af ordet ”bilag”:</vt:lpstr>
      <vt:lpstr>Her følger en opdigtet eksamensopgave…</vt:lpstr>
      <vt:lpstr>Eksempel på opdigtet eksamensopgave</vt:lpstr>
      <vt:lpstr>Eksempel på tilhørende eksamensbilag</vt:lpstr>
      <vt:lpstr>Alternativt eksempel på eksamensbilag</vt:lpstr>
      <vt:lpstr>Andre slags bilag</vt:lpstr>
      <vt:lpstr>Gå ikke i panik!</vt:lpstr>
      <vt:lpstr>Eksamensforberedelse – tip fra Systime</vt:lpstr>
      <vt:lpstr>              De fem forløb på B-niveau:</vt:lpstr>
      <vt:lpstr>              Forløb fra sidste år:</vt:lpstr>
      <vt:lpstr>Lotte havde et ng-hold til eksamen i 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Naturgeografi B</dc:title>
  <dc:creator>Charlotte Skov</dc:creator>
  <cp:lastModifiedBy>Charlotte Skov</cp:lastModifiedBy>
  <cp:revision>35</cp:revision>
  <dcterms:created xsi:type="dcterms:W3CDTF">2020-03-22T20:40:17Z</dcterms:created>
  <dcterms:modified xsi:type="dcterms:W3CDTF">2025-05-14T09:41:15Z</dcterms:modified>
</cp:coreProperties>
</file>