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1" r:id="rId4"/>
    <p:sldId id="279" r:id="rId5"/>
    <p:sldId id="272" r:id="rId6"/>
    <p:sldId id="273" r:id="rId7"/>
    <p:sldId id="270" r:id="rId8"/>
    <p:sldId id="266" r:id="rId9"/>
    <p:sldId id="275" r:id="rId10"/>
    <p:sldId id="277" r:id="rId11"/>
    <p:sldId id="278" r:id="rId12"/>
    <p:sldId id="267" r:id="rId13"/>
    <p:sldId id="268" r:id="rId14"/>
    <p:sldId id="257" r:id="rId15"/>
    <p:sldId id="258" r:id="rId16"/>
    <p:sldId id="274" r:id="rId17"/>
    <p:sldId id="261" r:id="rId18"/>
    <p:sldId id="263" r:id="rId19"/>
    <p:sldId id="265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17" autoAdjust="0"/>
    <p:restoredTop sz="94660"/>
  </p:normalViewPr>
  <p:slideViewPr>
    <p:cSldViewPr>
      <p:cViewPr varScale="1">
        <p:scale>
          <a:sx n="62" d="100"/>
          <a:sy n="62" d="100"/>
        </p:scale>
        <p:origin x="12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9523\Desktop\MG%202017-2018\3x%20bio\2%20Du%20bliver%20hvad%20du%20spiser\H&#248;jde%20og%20v&#230;gt%20i%203x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9523\Desktop\BMI%20k&#248;n%20alder%20BT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9523\Desktop\BMI%20k&#248;n%20alder%20BT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Piger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'Ark1'!$C$4:$C$17</c:f>
              <c:numCache>
                <c:formatCode>General</c:formatCode>
                <c:ptCount val="14"/>
                <c:pt idx="0">
                  <c:v>1.5449999999999999</c:v>
                </c:pt>
                <c:pt idx="1">
                  <c:v>1.585</c:v>
                </c:pt>
                <c:pt idx="2">
                  <c:v>1.64</c:v>
                </c:pt>
                <c:pt idx="3">
                  <c:v>1.65</c:v>
                </c:pt>
                <c:pt idx="4">
                  <c:v>1.65</c:v>
                </c:pt>
                <c:pt idx="5">
                  <c:v>1.655</c:v>
                </c:pt>
                <c:pt idx="6">
                  <c:v>1.655</c:v>
                </c:pt>
                <c:pt idx="7">
                  <c:v>1.67</c:v>
                </c:pt>
                <c:pt idx="8">
                  <c:v>1.67</c:v>
                </c:pt>
                <c:pt idx="9">
                  <c:v>1.67</c:v>
                </c:pt>
                <c:pt idx="10">
                  <c:v>1.72</c:v>
                </c:pt>
                <c:pt idx="11">
                  <c:v>1.72</c:v>
                </c:pt>
                <c:pt idx="12">
                  <c:v>1.7649999999999999</c:v>
                </c:pt>
                <c:pt idx="13">
                  <c:v>1.78</c:v>
                </c:pt>
              </c:numCache>
            </c:numRef>
          </c:xVal>
          <c:yVal>
            <c:numRef>
              <c:f>'Ark1'!$D$4:$D$17</c:f>
              <c:numCache>
                <c:formatCode>General</c:formatCode>
                <c:ptCount val="14"/>
                <c:pt idx="0">
                  <c:v>53.5</c:v>
                </c:pt>
                <c:pt idx="1">
                  <c:v>48.3</c:v>
                </c:pt>
                <c:pt idx="2">
                  <c:v>65.400000000000006</c:v>
                </c:pt>
                <c:pt idx="3">
                  <c:v>55</c:v>
                </c:pt>
                <c:pt idx="4">
                  <c:v>56.7</c:v>
                </c:pt>
                <c:pt idx="5">
                  <c:v>65.400000000000006</c:v>
                </c:pt>
                <c:pt idx="6">
                  <c:v>58.6</c:v>
                </c:pt>
                <c:pt idx="7">
                  <c:v>68</c:v>
                </c:pt>
                <c:pt idx="8">
                  <c:v>55.8</c:v>
                </c:pt>
                <c:pt idx="9">
                  <c:v>67</c:v>
                </c:pt>
                <c:pt idx="10">
                  <c:v>62</c:v>
                </c:pt>
                <c:pt idx="11">
                  <c:v>55.8</c:v>
                </c:pt>
                <c:pt idx="12">
                  <c:v>71.599999999999994</c:v>
                </c:pt>
                <c:pt idx="13">
                  <c:v>58.5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43D-4C39-88B1-98754DB14EA7}"/>
            </c:ext>
          </c:extLst>
        </c:ser>
        <c:ser>
          <c:idx val="1"/>
          <c:order val="1"/>
          <c:tx>
            <c:v>Drenge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xVal>
            <c:numRef>
              <c:f>'Ark1'!$C$18:$C$32</c:f>
              <c:numCache>
                <c:formatCode>General</c:formatCode>
                <c:ptCount val="15"/>
                <c:pt idx="0">
                  <c:v>1.68</c:v>
                </c:pt>
                <c:pt idx="1">
                  <c:v>1.68</c:v>
                </c:pt>
                <c:pt idx="2">
                  <c:v>1.69</c:v>
                </c:pt>
                <c:pt idx="3">
                  <c:v>1.71</c:v>
                </c:pt>
                <c:pt idx="4">
                  <c:v>1.74</c:v>
                </c:pt>
                <c:pt idx="5">
                  <c:v>1.76</c:v>
                </c:pt>
                <c:pt idx="6">
                  <c:v>1.77</c:v>
                </c:pt>
                <c:pt idx="7">
                  <c:v>1.82</c:v>
                </c:pt>
                <c:pt idx="8">
                  <c:v>1.82</c:v>
                </c:pt>
                <c:pt idx="9">
                  <c:v>1.835</c:v>
                </c:pt>
                <c:pt idx="10">
                  <c:v>1.84</c:v>
                </c:pt>
                <c:pt idx="11">
                  <c:v>1.88</c:v>
                </c:pt>
                <c:pt idx="12">
                  <c:v>1.89</c:v>
                </c:pt>
                <c:pt idx="13">
                  <c:v>1.9</c:v>
                </c:pt>
                <c:pt idx="14">
                  <c:v>1.93</c:v>
                </c:pt>
              </c:numCache>
            </c:numRef>
          </c:xVal>
          <c:yVal>
            <c:numRef>
              <c:f>'Ark1'!$D$18:$D$32</c:f>
              <c:numCache>
                <c:formatCode>General</c:formatCode>
                <c:ptCount val="15"/>
                <c:pt idx="0">
                  <c:v>88.3</c:v>
                </c:pt>
                <c:pt idx="1">
                  <c:v>67</c:v>
                </c:pt>
                <c:pt idx="2">
                  <c:v>64.599999999999994</c:v>
                </c:pt>
                <c:pt idx="3">
                  <c:v>55</c:v>
                </c:pt>
                <c:pt idx="4">
                  <c:v>62.5</c:v>
                </c:pt>
                <c:pt idx="5">
                  <c:v>73</c:v>
                </c:pt>
                <c:pt idx="6">
                  <c:v>71.2</c:v>
                </c:pt>
                <c:pt idx="7">
                  <c:v>59.7</c:v>
                </c:pt>
                <c:pt idx="8">
                  <c:v>66</c:v>
                </c:pt>
                <c:pt idx="9">
                  <c:v>105.7</c:v>
                </c:pt>
                <c:pt idx="10">
                  <c:v>79.3</c:v>
                </c:pt>
                <c:pt idx="11">
                  <c:v>84</c:v>
                </c:pt>
                <c:pt idx="12">
                  <c:v>79</c:v>
                </c:pt>
                <c:pt idx="13">
                  <c:v>71.400000000000006</c:v>
                </c:pt>
                <c:pt idx="14">
                  <c:v>84.8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43D-4C39-88B1-98754DB14E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307824"/>
        <c:axId val="195310448"/>
      </c:scatterChart>
      <c:valAx>
        <c:axId val="195307824"/>
        <c:scaling>
          <c:orientation val="minMax"/>
          <c:min val="1.4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 err="1"/>
                  <a:t>Højde</a:t>
                </a:r>
                <a:r>
                  <a:rPr lang="en-US" b="1" dirty="0"/>
                  <a:t> (m)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5310448"/>
        <c:crosses val="autoZero"/>
        <c:crossBetween val="midCat"/>
      </c:valAx>
      <c:valAx>
        <c:axId val="19531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Vægt (kg)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53078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519147044710197"/>
          <c:y val="0.60118848439393069"/>
          <c:w val="0.19966744430682468"/>
          <c:h val="0.1296099035707183"/>
        </c:manualLayout>
      </c:layout>
      <c:overlay val="1"/>
      <c:spPr>
        <a:noFill/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ysClr val="windowText" lastClr="000000"/>
          </a:solidFill>
        </a:defRPr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v>Undervægt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'Ark1'!$E$21:$J$21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'Ark1'!$E$22:$I$22</c:f>
              <c:numCache>
                <c:formatCode>General</c:formatCode>
                <c:ptCount val="5"/>
                <c:pt idx="0">
                  <c:v>9.4</c:v>
                </c:pt>
                <c:pt idx="1">
                  <c:v>3.8</c:v>
                </c:pt>
                <c:pt idx="2">
                  <c:v>2.9</c:v>
                </c:pt>
                <c:pt idx="3">
                  <c:v>5.0999999999999996</c:v>
                </c:pt>
                <c:pt idx="4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94-4A11-8487-05E962BA9EED}"/>
            </c:ext>
          </c:extLst>
        </c:ser>
        <c:ser>
          <c:idx val="1"/>
          <c:order val="1"/>
          <c:tx>
            <c:v>Normalvægt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'Ark1'!$E$21:$J$21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'Ark1'!$E$23:$I$23</c:f>
              <c:numCache>
                <c:formatCode>General</c:formatCode>
                <c:ptCount val="5"/>
                <c:pt idx="0">
                  <c:v>74.7</c:v>
                </c:pt>
                <c:pt idx="1">
                  <c:v>66.5</c:v>
                </c:pt>
                <c:pt idx="2">
                  <c:v>56.7</c:v>
                </c:pt>
                <c:pt idx="3">
                  <c:v>47.6</c:v>
                </c:pt>
                <c:pt idx="4">
                  <c:v>54.2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94-4A11-8487-05E962BA9EED}"/>
            </c:ext>
          </c:extLst>
        </c:ser>
        <c:ser>
          <c:idx val="2"/>
          <c:order val="2"/>
          <c:tx>
            <c:v>Overvægt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'Ark1'!$E$21:$J$21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'Ark1'!$E$24:$I$24</c:f>
              <c:numCache>
                <c:formatCode>General</c:formatCode>
                <c:ptCount val="5"/>
                <c:pt idx="0">
                  <c:v>12.9</c:v>
                </c:pt>
                <c:pt idx="1">
                  <c:v>20.6</c:v>
                </c:pt>
                <c:pt idx="2">
                  <c:v>29.8</c:v>
                </c:pt>
                <c:pt idx="3">
                  <c:v>35.200000000000003</c:v>
                </c:pt>
                <c:pt idx="4">
                  <c:v>27.2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94-4A11-8487-05E962BA9EED}"/>
            </c:ext>
          </c:extLst>
        </c:ser>
        <c:ser>
          <c:idx val="3"/>
          <c:order val="3"/>
          <c:tx>
            <c:v>Svær overvægt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'Ark1'!$E$21:$J$21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'Ark1'!$E$25:$I$25</c:f>
              <c:numCache>
                <c:formatCode>General</c:formatCode>
                <c:ptCount val="5"/>
                <c:pt idx="0">
                  <c:v>3</c:v>
                </c:pt>
                <c:pt idx="1">
                  <c:v>9.1</c:v>
                </c:pt>
                <c:pt idx="2">
                  <c:v>10.6</c:v>
                </c:pt>
                <c:pt idx="3">
                  <c:v>12.1</c:v>
                </c:pt>
                <c:pt idx="4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94-4A11-8487-05E962BA9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777856"/>
        <c:axId val="415778184"/>
      </c:barChart>
      <c:catAx>
        <c:axId val="415777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Alder (år)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15778184"/>
        <c:crosses val="autoZero"/>
        <c:auto val="1"/>
        <c:lblAlgn val="ctr"/>
        <c:lblOffset val="100"/>
        <c:noMultiLvlLbl val="0"/>
      </c:catAx>
      <c:valAx>
        <c:axId val="41577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Andel af befolkning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1577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ysClr val="windowText" lastClr="000000"/>
          </a:solidFill>
        </a:defRPr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48288796536731"/>
          <c:y val="5.8740001110987677E-2"/>
          <c:w val="0.80314004658616089"/>
          <c:h val="0.61102054837044251"/>
        </c:manualLayout>
      </c:layout>
      <c:barChart>
        <c:barDir val="col"/>
        <c:grouping val="percentStacked"/>
        <c:varyColors val="0"/>
        <c:ser>
          <c:idx val="0"/>
          <c:order val="0"/>
          <c:tx>
            <c:v>Undervægt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'Ark1'!$M$21:$Q$21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'Ark1'!$M$22:$Q$22</c:f>
              <c:numCache>
                <c:formatCode>General</c:formatCode>
                <c:ptCount val="5"/>
                <c:pt idx="0">
                  <c:v>3.6</c:v>
                </c:pt>
                <c:pt idx="1">
                  <c:v>0.6</c:v>
                </c:pt>
                <c:pt idx="2">
                  <c:v>0.5</c:v>
                </c:pt>
                <c:pt idx="3">
                  <c:v>0.7</c:v>
                </c:pt>
                <c:pt idx="4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D-431F-AED1-B63C5755A131}"/>
            </c:ext>
          </c:extLst>
        </c:ser>
        <c:ser>
          <c:idx val="1"/>
          <c:order val="1"/>
          <c:tx>
            <c:v>Normalvægt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'Ark1'!$M$21:$Q$21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'Ark1'!$M$23:$Q$23</c:f>
              <c:numCache>
                <c:formatCode>General</c:formatCode>
                <c:ptCount val="5"/>
                <c:pt idx="0">
                  <c:v>73.8</c:v>
                </c:pt>
                <c:pt idx="1">
                  <c:v>53.9</c:v>
                </c:pt>
                <c:pt idx="2">
                  <c:v>37.200000000000003</c:v>
                </c:pt>
                <c:pt idx="3">
                  <c:v>43.5</c:v>
                </c:pt>
                <c:pt idx="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0D-431F-AED1-B63C5755A131}"/>
            </c:ext>
          </c:extLst>
        </c:ser>
        <c:ser>
          <c:idx val="2"/>
          <c:order val="2"/>
          <c:tx>
            <c:v>Overvægt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'Ark1'!$M$21:$Q$21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'Ark1'!$M$24:$Q$24</c:f>
              <c:numCache>
                <c:formatCode>General</c:formatCode>
                <c:ptCount val="5"/>
                <c:pt idx="0">
                  <c:v>17.2</c:v>
                </c:pt>
                <c:pt idx="1">
                  <c:v>37.700000000000003</c:v>
                </c:pt>
                <c:pt idx="2">
                  <c:v>48.5</c:v>
                </c:pt>
                <c:pt idx="3">
                  <c:v>45.5</c:v>
                </c:pt>
                <c:pt idx="4">
                  <c:v>41.2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0D-431F-AED1-B63C5755A131}"/>
            </c:ext>
          </c:extLst>
        </c:ser>
        <c:ser>
          <c:idx val="3"/>
          <c:order val="3"/>
          <c:tx>
            <c:v>Svær overvægt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'Ark1'!$M$21:$Q$21</c:f>
              <c:strCache>
                <c:ptCount val="5"/>
                <c:pt idx="0">
                  <c:v>16-24</c:v>
                </c:pt>
                <c:pt idx="1">
                  <c:v>25-44</c:v>
                </c:pt>
                <c:pt idx="2">
                  <c:v>45-66</c:v>
                </c:pt>
                <c:pt idx="3">
                  <c:v>67-79</c:v>
                </c:pt>
                <c:pt idx="4">
                  <c:v>&gt;80</c:v>
                </c:pt>
              </c:strCache>
            </c:strRef>
          </c:cat>
          <c:val>
            <c:numRef>
              <c:f>'Ark1'!$M$25:$Q$25</c:f>
              <c:numCache>
                <c:formatCode>General</c:formatCode>
                <c:ptCount val="5"/>
                <c:pt idx="0">
                  <c:v>5.4</c:v>
                </c:pt>
                <c:pt idx="1">
                  <c:v>7.8</c:v>
                </c:pt>
                <c:pt idx="2">
                  <c:v>13.8</c:v>
                </c:pt>
                <c:pt idx="3">
                  <c:v>10.3</c:v>
                </c:pt>
                <c:pt idx="4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0D-431F-AED1-B63C5755A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8687136"/>
        <c:axId val="608686152"/>
      </c:barChart>
      <c:catAx>
        <c:axId val="608687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Alder (år)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08686152"/>
        <c:crosses val="autoZero"/>
        <c:auto val="1"/>
        <c:lblAlgn val="ctr"/>
        <c:lblOffset val="100"/>
        <c:noMultiLvlLbl val="0"/>
      </c:catAx>
      <c:valAx>
        <c:axId val="60868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Andel af befolkning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0868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ysClr val="windowText" lastClr="000000"/>
          </a:solidFill>
        </a:defRPr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73124416494919"/>
          <c:y val="4.1292489295586481E-2"/>
          <c:w val="0.79847434339163981"/>
          <c:h val="0.672954359561110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'Ark2'!$J$16</c:f>
              <c:strCache>
                <c:ptCount val="1"/>
                <c:pt idx="0">
                  <c:v>Drenge</c:v>
                </c:pt>
              </c:strCache>
            </c:strRef>
          </c:tx>
          <c:invertIfNegative val="0"/>
          <c:cat>
            <c:strRef>
              <c:f>'Ark2'!$I$17:$I$20</c:f>
              <c:strCache>
                <c:ptCount val="4"/>
                <c:pt idx="0">
                  <c:v>Undervægtig</c:v>
                </c:pt>
                <c:pt idx="1">
                  <c:v>Normalvægtig</c:v>
                </c:pt>
                <c:pt idx="2">
                  <c:v>Overvægtig</c:v>
                </c:pt>
                <c:pt idx="3">
                  <c:v>Svært overvægtig</c:v>
                </c:pt>
              </c:strCache>
            </c:strRef>
          </c:cat>
          <c:val>
            <c:numRef>
              <c:f>'Ark2'!$J$17:$J$20</c:f>
              <c:numCache>
                <c:formatCode>0.0</c:formatCode>
                <c:ptCount val="4"/>
                <c:pt idx="0">
                  <c:v>8.9</c:v>
                </c:pt>
                <c:pt idx="1">
                  <c:v>73.3</c:v>
                </c:pt>
                <c:pt idx="2">
                  <c:v>15.6</c:v>
                </c:pt>
                <c:pt idx="3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1D-48D7-B7CC-AFBDA69E6A55}"/>
            </c:ext>
          </c:extLst>
        </c:ser>
        <c:ser>
          <c:idx val="1"/>
          <c:order val="1"/>
          <c:tx>
            <c:strRef>
              <c:f>'Ark2'!$K$16</c:f>
              <c:strCache>
                <c:ptCount val="1"/>
                <c:pt idx="0">
                  <c:v>Piger</c:v>
                </c:pt>
              </c:strCache>
            </c:strRef>
          </c:tx>
          <c:invertIfNegative val="0"/>
          <c:cat>
            <c:strRef>
              <c:f>'Ark2'!$I$17:$I$20</c:f>
              <c:strCache>
                <c:ptCount val="4"/>
                <c:pt idx="0">
                  <c:v>Undervægtig</c:v>
                </c:pt>
                <c:pt idx="1">
                  <c:v>Normalvægtig</c:v>
                </c:pt>
                <c:pt idx="2">
                  <c:v>Overvægtig</c:v>
                </c:pt>
                <c:pt idx="3">
                  <c:v>Svært overvægtig</c:v>
                </c:pt>
              </c:strCache>
            </c:strRef>
          </c:cat>
          <c:val>
            <c:numRef>
              <c:f>'Ark2'!$K$17:$K$20</c:f>
              <c:numCache>
                <c:formatCode>General</c:formatCode>
                <c:ptCount val="4"/>
                <c:pt idx="0">
                  <c:v>10.199999999999999</c:v>
                </c:pt>
                <c:pt idx="1">
                  <c:v>83.1</c:v>
                </c:pt>
                <c:pt idx="2">
                  <c:v>5.0999999999999996</c:v>
                </c:pt>
                <c:pt idx="3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1D-48D7-B7CC-AFBDA69E6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266496"/>
        <c:axId val="95728768"/>
      </c:barChart>
      <c:catAx>
        <c:axId val="962664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3200"/>
                </a:pPr>
                <a:r>
                  <a:rPr lang="en-US" sz="3200"/>
                  <a:t>Vægtklasse defineret efter BMI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da-DK"/>
          </a:p>
        </c:txPr>
        <c:crossAx val="95728768"/>
        <c:crosses val="autoZero"/>
        <c:auto val="1"/>
        <c:lblAlgn val="ctr"/>
        <c:lblOffset val="100"/>
        <c:noMultiLvlLbl val="0"/>
      </c:catAx>
      <c:valAx>
        <c:axId val="95728768"/>
        <c:scaling>
          <c:orientation val="minMax"/>
          <c:max val="9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sz="3200"/>
                </a:pPr>
                <a:r>
                  <a:rPr lang="en-US" sz="3200"/>
                  <a:t>% elever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da-DK"/>
          </a:p>
        </c:txPr>
        <c:crossAx val="96266496"/>
        <c:crosses val="autoZero"/>
        <c:crossBetween val="between"/>
        <c:majorUnit val="10"/>
        <c:minorUnit val="2"/>
      </c:valAx>
    </c:plotArea>
    <c:legend>
      <c:legendPos val="r"/>
      <c:layout>
        <c:manualLayout>
          <c:xMode val="edge"/>
          <c:yMode val="edge"/>
          <c:x val="0.6224807553418239"/>
          <c:y val="0.1395388133644028"/>
          <c:w val="0.14038277933379134"/>
          <c:h val="0.17048050597517272"/>
        </c:manualLayout>
      </c:layout>
      <c:overlay val="0"/>
      <c:txPr>
        <a:bodyPr/>
        <a:lstStyle/>
        <a:p>
          <a:pPr>
            <a:defRPr sz="2000"/>
          </a:pPr>
          <a:endParaRPr lang="da-DK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010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007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4401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497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143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2051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442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5191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876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499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381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60F1A-CDD6-498A-9549-0AE5E529D343}" type="datetimeFigureOut">
              <a:rPr lang="da-DK" smtClean="0"/>
              <a:t>02-11-2023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C6C4A-47BC-4395-AB1D-EAB78D8F00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151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556793"/>
            <a:ext cx="7772400" cy="2232248"/>
          </a:xfrm>
        </p:spPr>
        <p:txBody>
          <a:bodyPr>
            <a:normAutofit fontScale="90000"/>
          </a:bodyPr>
          <a:lstStyle/>
          <a:p>
            <a:br>
              <a:rPr lang="da-DK" i="1" dirty="0">
                <a:solidFill>
                  <a:srgbClr val="FF0000"/>
                </a:solidFill>
              </a:rPr>
            </a:br>
            <a:r>
              <a:rPr lang="da-DK" sz="6700" i="1" dirty="0">
                <a:solidFill>
                  <a:srgbClr val="FF0000"/>
                </a:solidFill>
              </a:rPr>
              <a:t>Sandheden om</a:t>
            </a:r>
            <a:br>
              <a:rPr lang="da-DK" sz="6700" dirty="0"/>
            </a:br>
            <a:r>
              <a:rPr lang="da-DK" sz="67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Body Mass Index og</a:t>
            </a:r>
            <a:br>
              <a:rPr lang="da-DK" sz="67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da-DK" sz="67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Talje/Hofte-Forhold</a:t>
            </a:r>
            <a:br>
              <a:rPr lang="da-DK" sz="67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endParaRPr lang="da-DK" sz="67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Charlotte Skov</a:t>
            </a:r>
          </a:p>
          <a:p>
            <a:r>
              <a:rPr lang="da-DK" dirty="0"/>
              <a:t>Biologi C</a:t>
            </a:r>
          </a:p>
        </p:txBody>
      </p:sp>
    </p:spTree>
    <p:extLst>
      <p:ext uri="{BB962C8B-B14F-4D97-AF65-F5344CB8AC3E}">
        <p14:creationId xmlns:p14="http://schemas.microsoft.com/office/powerpoint/2010/main" val="1602374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Den globale Fedmeepidemi</a:t>
            </a:r>
            <a:br>
              <a:rPr lang="da-DK" b="1" dirty="0">
                <a:solidFill>
                  <a:srgbClr val="FF0000"/>
                </a:solidFill>
              </a:rPr>
            </a:br>
            <a:r>
              <a:rPr lang="da-DK" b="1" dirty="0">
                <a:solidFill>
                  <a:srgbClr val="FF0000"/>
                </a:solidFill>
              </a:rPr>
              <a:t>=&gt; behov for at kunne måle overvægt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Body Mass Index (BMI)</a:t>
            </a:r>
          </a:p>
          <a:p>
            <a:endParaRPr lang="da-DK" dirty="0"/>
          </a:p>
          <a:p>
            <a:r>
              <a:rPr lang="da-DK" dirty="0"/>
              <a:t>Talje/Hofte-Forhold (THF)</a:t>
            </a:r>
          </a:p>
          <a:p>
            <a:endParaRPr lang="da-DK" dirty="0"/>
          </a:p>
          <a:p>
            <a:r>
              <a:rPr lang="da-DK" dirty="0"/>
              <a:t>Fedtprocenten (bliver ikke behandlet her)</a:t>
            </a:r>
          </a:p>
        </p:txBody>
      </p:sp>
    </p:spTree>
    <p:extLst>
      <p:ext uri="{BB962C8B-B14F-4D97-AF65-F5344CB8AC3E}">
        <p14:creationId xmlns:p14="http://schemas.microsoft.com/office/powerpoint/2010/main" val="1758064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Typisk = normal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BMI og THF bygger på idéen om, at mennesker har en ”typisk” kropsform.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Der er altså naturlige grænser for, hvor meget et ”typisk” menneske vejer i forhold til sin højde, ligesom der er ”regler” for, hvordan fedtet er fordelt på kroppen af et ”typisk” menneske.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Der er selvfølgelig plads til naturlig variation…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196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EBE29E-8231-4A37-9D43-0153B85C8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Tal fra en 3.g klasse på MG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1DB7CBA-08F0-4CA4-93F1-4C0AAF2F3D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025822"/>
              </p:ext>
            </p:extLst>
          </p:nvPr>
        </p:nvGraphicFramePr>
        <p:xfrm>
          <a:off x="107504" y="1628800"/>
          <a:ext cx="892899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3992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”Normalvægt” er et vidt begreb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Normalvægtsintervallet går fra 18,5-25 kg/m</a:t>
            </a:r>
            <a:r>
              <a:rPr lang="da-DK" baseline="30000" dirty="0"/>
              <a:t>2</a:t>
            </a:r>
            <a:r>
              <a:rPr lang="da-DK" dirty="0"/>
              <a:t>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betyder, at en 1,72 cm høj person kan veje</a:t>
            </a:r>
          </a:p>
          <a:p>
            <a:pPr marL="0" indent="0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sz="5800" b="1" dirty="0">
                <a:solidFill>
                  <a:srgbClr val="FF0000"/>
                </a:solidFill>
              </a:rPr>
              <a:t>alt fra 55 kg til 74 kg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og alligevel have et normalt Body Mass Index!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4165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Jo højere man er, jo mere kan ens normalvægt variere, ifølge BMI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sz="3600" dirty="0"/>
              <a:t>En person på 1,5 m har en normalvægt mellem 42 og 56 kg (</a:t>
            </a:r>
            <a:r>
              <a:rPr lang="da-DK" sz="3600" i="1" dirty="0"/>
              <a:t>range</a:t>
            </a:r>
            <a:r>
              <a:rPr lang="da-DK" sz="3600" dirty="0"/>
              <a:t>: 14 kg)</a:t>
            </a:r>
          </a:p>
          <a:p>
            <a:endParaRPr lang="da-DK" sz="3600" dirty="0"/>
          </a:p>
          <a:p>
            <a:r>
              <a:rPr lang="da-DK" sz="3600" dirty="0"/>
              <a:t>En person på 2,0 m har en normalvægt mellem 74 og 100 kg (</a:t>
            </a:r>
            <a:r>
              <a:rPr lang="da-DK" sz="3600" i="1" dirty="0"/>
              <a:t>range</a:t>
            </a:r>
            <a:r>
              <a:rPr lang="da-DK" sz="3600" dirty="0"/>
              <a:t>: 26 kg)</a:t>
            </a:r>
          </a:p>
        </p:txBody>
      </p:sp>
    </p:spTree>
    <p:extLst>
      <p:ext uri="{BB962C8B-B14F-4D97-AF65-F5344CB8AC3E}">
        <p14:creationId xmlns:p14="http://schemas.microsoft.com/office/powerpoint/2010/main" val="2963628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Body Mass Index fortæller ikke, om </a:t>
            </a:r>
            <a:br>
              <a:rPr lang="da-DK" b="1" dirty="0">
                <a:solidFill>
                  <a:srgbClr val="FF0000"/>
                </a:solidFill>
              </a:rPr>
            </a:br>
            <a:r>
              <a:rPr lang="da-DK" b="1" dirty="0">
                <a:solidFill>
                  <a:srgbClr val="FF0000"/>
                </a:solidFill>
              </a:rPr>
              <a:t>kroppen består af muskler eller fedt</a:t>
            </a:r>
          </a:p>
        </p:txBody>
      </p:sp>
      <p:pic>
        <p:nvPicPr>
          <p:cNvPr id="4" name="Pladsholder til indhold 3" descr="http://static.howstuffworks.com/gif/bmi-comparison.gif"/>
          <p:cNvPicPr>
            <a:picLocks noGrp="1"/>
          </p:cNvPicPr>
          <p:nvPr>
            <p:ph idx="1"/>
          </p:nvPr>
        </p:nvPicPr>
        <p:blipFill>
          <a:blip r:embed="rId2" cstate="print"/>
          <a:srcRect t="7931"/>
          <a:stretch>
            <a:fillRect/>
          </a:stretch>
        </p:blipFill>
        <p:spPr bwMode="auto">
          <a:xfrm>
            <a:off x="1835696" y="1772816"/>
            <a:ext cx="525658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boks 4"/>
          <p:cNvSpPr txBox="1"/>
          <p:nvPr/>
        </p:nvSpPr>
        <p:spPr>
          <a:xfrm>
            <a:off x="4935813" y="644055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Figur stjålet hæmningsløst fra internettet</a:t>
            </a:r>
          </a:p>
        </p:txBody>
      </p:sp>
    </p:spTree>
    <p:extLst>
      <p:ext uri="{BB962C8B-B14F-4D97-AF65-F5344CB8AC3E}">
        <p14:creationId xmlns:p14="http://schemas.microsoft.com/office/powerpoint/2010/main" val="109055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Fedmeepidemien i Danmark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a-DK" sz="2000" dirty="0"/>
          </a:p>
          <a:p>
            <a:pPr marL="0" indent="0">
              <a:buNone/>
            </a:pPr>
            <a:r>
              <a:rPr lang="da-DK" dirty="0"/>
              <a:t>Jf. Figur 34 i bogen </a:t>
            </a:r>
            <a:r>
              <a:rPr lang="da-DK" i="1" dirty="0"/>
              <a:t>Biologi til tiden </a:t>
            </a:r>
            <a:r>
              <a:rPr lang="da-DK" dirty="0"/>
              <a:t>(s. 20)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Mænd er mere overvægtige end kvinder</a:t>
            </a:r>
          </a:p>
          <a:p>
            <a:r>
              <a:rPr lang="da-DK" dirty="0"/>
              <a:t>Ældre er mere overvægtige end yngre.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Konklusion: BMI afhænger af køn og alder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 algn="r">
              <a:buNone/>
            </a:pPr>
            <a:r>
              <a:rPr lang="da-DK" sz="2400" dirty="0"/>
              <a:t>Tallene er fra 2004.</a:t>
            </a:r>
          </a:p>
        </p:txBody>
      </p:sp>
    </p:spTree>
    <p:extLst>
      <p:ext uri="{BB962C8B-B14F-4D97-AF65-F5344CB8AC3E}">
        <p14:creationId xmlns:p14="http://schemas.microsoft.com/office/powerpoint/2010/main" val="1537091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F90AD4F-A5A1-4941-B639-8565778B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1143000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Figur 34 i bogen </a:t>
            </a:r>
            <a:r>
              <a:rPr lang="da-DK" b="1" i="1" dirty="0">
                <a:solidFill>
                  <a:srgbClr val="FF0000"/>
                </a:solidFill>
              </a:rPr>
              <a:t>Biologi til tiden </a:t>
            </a:r>
            <a:r>
              <a:rPr lang="da-DK" b="1" dirty="0">
                <a:solidFill>
                  <a:srgbClr val="FF0000"/>
                </a:solidFill>
              </a:rPr>
              <a:t>(s. 20)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0F02C95-1A7A-4EA7-881B-096D325E9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2856"/>
            <a:ext cx="9144000" cy="357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57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A850F-004E-48F7-A116-113630D6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Tallene for kvinder vist grafisk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052C34B-F6DE-4636-A559-BD0D8CFC93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395054"/>
              </p:ext>
            </p:extLst>
          </p:nvPr>
        </p:nvGraphicFramePr>
        <p:xfrm>
          <a:off x="252000" y="1417638"/>
          <a:ext cx="8640000" cy="5039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9602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A850F-004E-48F7-A116-113630D6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Tallene for mænd vist grafisk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933D6C-4819-4AD3-8A05-F0B5AE86D2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9245545"/>
              </p:ext>
            </p:extLst>
          </p:nvPr>
        </p:nvGraphicFramePr>
        <p:xfrm>
          <a:off x="252000" y="1552708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1854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BMI afhænger af køn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Generelt har mænd mere muskelmasse end kvinder, som i stedet har mere fedt end mænd.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Muskelvæv har en højere massefylde (g/cm</a:t>
            </a:r>
            <a:r>
              <a:rPr lang="da-DK" baseline="30000" dirty="0"/>
              <a:t>3</a:t>
            </a:r>
            <a:r>
              <a:rPr lang="da-DK" dirty="0"/>
              <a:t>) end fedtvæv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Konklusion:</a:t>
            </a:r>
          </a:p>
          <a:p>
            <a:pPr marL="0" indent="0">
              <a:buNone/>
            </a:pPr>
            <a:r>
              <a:rPr lang="da-DK" dirty="0"/>
              <a:t>”1 cm</a:t>
            </a:r>
            <a:r>
              <a:rPr lang="da-DK" baseline="30000" dirty="0"/>
              <a:t>3</a:t>
            </a:r>
            <a:r>
              <a:rPr lang="da-DK" dirty="0"/>
              <a:t> mand” vejer mere end ”1 cm</a:t>
            </a:r>
            <a:r>
              <a:rPr lang="da-DK" baseline="30000" dirty="0"/>
              <a:t>3 </a:t>
            </a:r>
            <a:r>
              <a:rPr lang="da-DK" dirty="0"/>
              <a:t>kvinde”</a:t>
            </a:r>
          </a:p>
        </p:txBody>
      </p:sp>
    </p:spTree>
    <p:extLst>
      <p:ext uri="{BB962C8B-B14F-4D97-AF65-F5344CB8AC3E}">
        <p14:creationId xmlns:p14="http://schemas.microsoft.com/office/powerpoint/2010/main" val="3157315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BMI afhænger af alder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Procentdelen af mænd med en høj BMI er større for de ældre mænd end for de unge mænd.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Hvis en høj BMI hos mænd </a:t>
            </a:r>
            <a:r>
              <a:rPr lang="da-DK" i="1">
                <a:solidFill>
                  <a:srgbClr val="FF0000"/>
                </a:solidFill>
              </a:rPr>
              <a:t>kun</a:t>
            </a:r>
            <a:r>
              <a:rPr lang="da-DK">
                <a:solidFill>
                  <a:srgbClr val="FF0000"/>
                </a:solidFill>
              </a:rPr>
              <a:t> </a:t>
            </a:r>
            <a:r>
              <a:rPr lang="da-DK"/>
              <a:t>skyldes </a:t>
            </a:r>
            <a:r>
              <a:rPr lang="da-DK" dirty="0"/>
              <a:t>store muskler, betyder det, at ældre mænd generelt har større muskler end unge mænd!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En høj BMI hos mænd kan </a:t>
            </a:r>
            <a:r>
              <a:rPr lang="da-DK" i="1" dirty="0">
                <a:solidFill>
                  <a:srgbClr val="FF0000"/>
                </a:solidFill>
              </a:rPr>
              <a:t>også</a:t>
            </a:r>
            <a:r>
              <a:rPr lang="da-DK" dirty="0">
                <a:solidFill>
                  <a:srgbClr val="FF0000"/>
                </a:solidFill>
              </a:rPr>
              <a:t> skyldes fedtvæv.</a:t>
            </a:r>
          </a:p>
        </p:txBody>
      </p:sp>
    </p:spTree>
    <p:extLst>
      <p:ext uri="{BB962C8B-B14F-4D97-AF65-F5344CB8AC3E}">
        <p14:creationId xmlns:p14="http://schemas.microsoft.com/office/powerpoint/2010/main" val="839436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BMI for 104 unge i alderen 16-24 år</a:t>
            </a:r>
            <a:br>
              <a:rPr lang="da-DK" b="1" dirty="0">
                <a:solidFill>
                  <a:srgbClr val="FF0000"/>
                </a:solidFill>
              </a:rPr>
            </a:br>
            <a:r>
              <a:rPr lang="da-DK" b="1" dirty="0">
                <a:solidFill>
                  <a:srgbClr val="FF0000"/>
                </a:solidFill>
              </a:rPr>
              <a:t>på Frederiksborg Gymnasium og HF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387800"/>
              </p:ext>
            </p:extLst>
          </p:nvPr>
        </p:nvGraphicFramePr>
        <p:xfrm>
          <a:off x="467544" y="2492896"/>
          <a:ext cx="8229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2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sz="2800" dirty="0"/>
                        <a:t>Kategori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Drenge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Piger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800" dirty="0"/>
                        <a:t>Undervægtig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10,2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800" dirty="0"/>
                        <a:t>Normalvægtig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73,3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83,1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800" dirty="0"/>
                        <a:t>Overvægtig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15,6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800" dirty="0"/>
                        <a:t>Svært overvægtig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1,7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kstboks 4"/>
          <p:cNvSpPr txBox="1"/>
          <p:nvPr/>
        </p:nvSpPr>
        <p:spPr>
          <a:xfrm>
            <a:off x="5652120" y="5805264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Tallene er fra 2010.</a:t>
            </a:r>
          </a:p>
        </p:txBody>
      </p:sp>
    </p:spTree>
    <p:extLst>
      <p:ext uri="{BB962C8B-B14F-4D97-AF65-F5344CB8AC3E}">
        <p14:creationId xmlns:p14="http://schemas.microsoft.com/office/powerpoint/2010/main" val="691944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Fordeling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af</a:t>
            </a:r>
            <a:r>
              <a:rPr lang="en-US" b="1" baseline="0" dirty="0">
                <a:solidFill>
                  <a:srgbClr val="FF0000"/>
                </a:solidFill>
              </a:rPr>
              <a:t> BMI hos 104 </a:t>
            </a:r>
            <a:r>
              <a:rPr lang="en-US" b="1" baseline="0" dirty="0" err="1">
                <a:solidFill>
                  <a:srgbClr val="FF0000"/>
                </a:solidFill>
              </a:rPr>
              <a:t>elever</a:t>
            </a:r>
            <a:r>
              <a:rPr lang="en-US" b="1" baseline="0" dirty="0">
                <a:solidFill>
                  <a:srgbClr val="FF0000"/>
                </a:solidFill>
              </a:rPr>
              <a:t> </a:t>
            </a:r>
            <a:r>
              <a:rPr lang="en-US" b="1" baseline="0" dirty="0" err="1">
                <a:solidFill>
                  <a:srgbClr val="FF0000"/>
                </a:solidFill>
              </a:rPr>
              <a:t>på</a:t>
            </a:r>
            <a:r>
              <a:rPr lang="en-US" b="1" baseline="0" dirty="0">
                <a:solidFill>
                  <a:srgbClr val="FF0000"/>
                </a:solidFill>
              </a:rPr>
              <a:t> FG</a:t>
            </a:r>
            <a:endParaRPr lang="da-DK" dirty="0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15056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2195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Hvis man har et højt BMI…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43608" y="1600200"/>
            <a:ext cx="7643192" cy="4525963"/>
          </a:xfrm>
        </p:spPr>
        <p:txBody>
          <a:bodyPr/>
          <a:lstStyle/>
          <a:p>
            <a:endParaRPr lang="da-DK" dirty="0"/>
          </a:p>
          <a:p>
            <a:pPr marL="0" indent="0">
              <a:buNone/>
            </a:pPr>
            <a:r>
              <a:rPr lang="da-DK" dirty="0"/>
              <a:t>og det ikke kun skyldes de store muskler…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er det vigtigt at vide, HVOR fedtet sidder!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Fedt omkring de indre organer (bugfedt) er farligere end fedt, som sidder på bag og lår.</a:t>
            </a:r>
          </a:p>
        </p:txBody>
      </p:sp>
    </p:spTree>
    <p:extLst>
      <p:ext uri="{BB962C8B-B14F-4D97-AF65-F5344CB8AC3E}">
        <p14:creationId xmlns:p14="http://schemas.microsoft.com/office/powerpoint/2010/main" val="1939193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Talje/Hofte-Forhold</a:t>
            </a:r>
            <a:br>
              <a:rPr lang="da-DK" b="1" dirty="0">
                <a:solidFill>
                  <a:srgbClr val="FF0000"/>
                </a:solidFill>
              </a:rPr>
            </a:br>
            <a:r>
              <a:rPr lang="da-DK" b="1" i="1" dirty="0">
                <a:solidFill>
                  <a:srgbClr val="FF0000"/>
                </a:solidFill>
              </a:rPr>
              <a:t>alias</a:t>
            </a:r>
            <a:r>
              <a:rPr lang="da-DK" b="1" dirty="0">
                <a:solidFill>
                  <a:srgbClr val="FF0000"/>
                </a:solidFill>
              </a:rPr>
              <a:t> pæreform og æbleform</a:t>
            </a:r>
          </a:p>
        </p:txBody>
      </p:sp>
      <p:pic>
        <p:nvPicPr>
          <p:cNvPr id="2050" name="Picture 2" descr="HofteTalje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69074"/>
            <a:ext cx="3135168" cy="3641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899592" y="335699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/>
              <a:t>THF &lt; 1</a:t>
            </a:r>
          </a:p>
        </p:txBody>
      </p:sp>
      <p:sp>
        <p:nvSpPr>
          <p:cNvPr id="8" name="Tekstboks 7"/>
          <p:cNvSpPr txBox="1"/>
          <p:nvPr/>
        </p:nvSpPr>
        <p:spPr>
          <a:xfrm>
            <a:off x="6588224" y="3372675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/>
              <a:t>THF &gt; 1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4935813" y="644055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Figur stjålet hæmningsløst fra internettet</a:t>
            </a:r>
          </a:p>
        </p:txBody>
      </p:sp>
    </p:spTree>
    <p:extLst>
      <p:ext uri="{BB962C8B-B14F-4D97-AF65-F5344CB8AC3E}">
        <p14:creationId xmlns:p14="http://schemas.microsoft.com/office/powerpoint/2010/main" val="1432551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Hvordan er sammenhængen</a:t>
            </a:r>
            <a:br>
              <a:rPr lang="da-DK" b="1" dirty="0">
                <a:solidFill>
                  <a:srgbClr val="FF0000"/>
                </a:solidFill>
              </a:rPr>
            </a:br>
            <a:r>
              <a:rPr lang="da-DK" b="1" dirty="0">
                <a:solidFill>
                  <a:srgbClr val="FF0000"/>
                </a:solidFill>
              </a:rPr>
              <a:t>mellem BMI og THF?</a:t>
            </a:r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442306"/>
              </p:ext>
            </p:extLst>
          </p:nvPr>
        </p:nvGraphicFramePr>
        <p:xfrm>
          <a:off x="457200" y="1916833"/>
          <a:ext cx="8229600" cy="4197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136">
                <a:tc>
                  <a:txBody>
                    <a:bodyPr/>
                    <a:lstStyle/>
                    <a:p>
                      <a:r>
                        <a:rPr lang="da-DK" sz="3200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Person</a:t>
                      </a:r>
                      <a:r>
                        <a:rPr lang="da-DK" sz="3200" baseline="0" dirty="0"/>
                        <a:t> 1</a:t>
                      </a:r>
                      <a:endParaRPr lang="da-DK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Person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3200" dirty="0"/>
                        <a:t>Vægt</a:t>
                      </a:r>
                      <a:r>
                        <a:rPr lang="da-DK" sz="3200" baseline="0" dirty="0"/>
                        <a:t>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3200" dirty="0"/>
                        <a:t>Højde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1,85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1,85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3200" dirty="0"/>
                        <a:t>BMI (</a:t>
                      </a:r>
                      <a:r>
                        <a:rPr lang="da-DK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kg/m</a:t>
                      </a:r>
                      <a:r>
                        <a:rPr lang="da-DK" sz="32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a-DK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a-DK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b="1" dirty="0">
                          <a:solidFill>
                            <a:srgbClr val="FF0000"/>
                          </a:solidFill>
                        </a:rPr>
                        <a:t>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b="1" dirty="0">
                          <a:solidFill>
                            <a:srgbClr val="FF0000"/>
                          </a:solidFill>
                        </a:rPr>
                        <a:t>17,5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3200" dirty="0" err="1"/>
                        <a:t>Taljeomkreds</a:t>
                      </a:r>
                      <a:r>
                        <a:rPr lang="da-DK" sz="3200" baseline="0" dirty="0"/>
                        <a:t> (cm)</a:t>
                      </a:r>
                      <a:endParaRPr lang="da-DK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3200" dirty="0"/>
                        <a:t>Hofteomkreds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3200" dirty="0"/>
                        <a:t>THF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b="1" dirty="0">
                          <a:solidFill>
                            <a:srgbClr val="FF0000"/>
                          </a:solidFill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b="1" dirty="0">
                          <a:solidFill>
                            <a:srgbClr val="FF0000"/>
                          </a:solidFill>
                        </a:rPr>
                        <a:t>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742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dirty="0"/>
              <a:t>Målene kan bruges sammen som</a:t>
            </a:r>
          </a:p>
          <a:p>
            <a:pPr marL="0" indent="0" algn="ctr">
              <a:buNone/>
            </a:pPr>
            <a:r>
              <a:rPr lang="da-DK" sz="3500" b="1" dirty="0">
                <a:solidFill>
                  <a:srgbClr val="FF0000"/>
                </a:solidFill>
              </a:rPr>
              <a:t>Tommelfingerregler for voksne:</a:t>
            </a:r>
          </a:p>
          <a:p>
            <a:pPr marL="0" indent="0" algn="ctr">
              <a:buNone/>
            </a:pPr>
            <a:endParaRPr lang="da-DK" dirty="0"/>
          </a:p>
          <a:p>
            <a:pPr algn="ctr"/>
            <a:r>
              <a:rPr lang="da-DK" dirty="0"/>
              <a:t>BMI: vægt i forhold til højde</a:t>
            </a:r>
          </a:p>
          <a:p>
            <a:pPr marL="0" indent="0" algn="ctr">
              <a:buNone/>
            </a:pPr>
            <a:endParaRPr lang="da-DK" dirty="0"/>
          </a:p>
          <a:p>
            <a:pPr algn="ctr"/>
            <a:r>
              <a:rPr lang="da-DK" dirty="0"/>
              <a:t>THF:  kropsform (fedtaflejring)</a:t>
            </a:r>
          </a:p>
          <a:p>
            <a:pPr marL="0" indent="0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dirty="0"/>
              <a:t>Er man ”normal” i forhold til begge, er der ingen grund til panik (medmindre man er ”tyndfed”…) 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2123728" y="548680"/>
            <a:ext cx="468052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6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Konklusion</a:t>
            </a:r>
            <a:endParaRPr lang="da-DK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800332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644</Words>
  <Application>Microsoft Office PowerPoint</Application>
  <PresentationFormat>Skærmshow (4:3)</PresentationFormat>
  <Paragraphs>130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2" baseType="lpstr">
      <vt:lpstr>Arial</vt:lpstr>
      <vt:lpstr>Calibri</vt:lpstr>
      <vt:lpstr>Kontortema</vt:lpstr>
      <vt:lpstr> Sandheden om Body Mass Index og Talje/Hofte-Forhold </vt:lpstr>
      <vt:lpstr>Den globale Fedmeepidemi =&gt; behov for at kunne måle overvægt</vt:lpstr>
      <vt:lpstr>Typisk = normal</vt:lpstr>
      <vt:lpstr>Tal fra en 3.g klasse på MG</vt:lpstr>
      <vt:lpstr>”Normalvægt” er et vidt begreb</vt:lpstr>
      <vt:lpstr>Jo højere man er, jo mere kan ens normalvægt variere, ifølge BMI</vt:lpstr>
      <vt:lpstr>Body Mass Index fortæller ikke, om  kroppen består af muskler eller fedt</vt:lpstr>
      <vt:lpstr>Fedmeepidemien i Danmark</vt:lpstr>
      <vt:lpstr>Figur 34 i bogen Biologi til tiden (s. 20)</vt:lpstr>
      <vt:lpstr>Tallene for kvinder vist grafisk</vt:lpstr>
      <vt:lpstr>Tallene for mænd vist grafisk</vt:lpstr>
      <vt:lpstr>BMI afhænger af køn</vt:lpstr>
      <vt:lpstr>BMI afhænger af alder</vt:lpstr>
      <vt:lpstr>BMI for 104 unge i alderen 16-24 år på Frederiksborg Gymnasium og HF</vt:lpstr>
      <vt:lpstr>Fordeling af BMI hos 104 elever på FG</vt:lpstr>
      <vt:lpstr>Hvis man har et højt BMI…</vt:lpstr>
      <vt:lpstr>Talje/Hofte-Forhold alias pæreform og æbleform</vt:lpstr>
      <vt:lpstr>Hvordan er sammenhængen mellem BMI og THF?</vt:lpstr>
      <vt:lpstr> </vt:lpstr>
    </vt:vector>
  </TitlesOfParts>
  <Company>Frederiksborg Gymnasium og HF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 Mass Index og Talje/Hofte-Forhold</dc:title>
  <dc:creator>Charlotte Skov</dc:creator>
  <cp:lastModifiedBy>Charlotte Skov</cp:lastModifiedBy>
  <cp:revision>60</cp:revision>
  <dcterms:created xsi:type="dcterms:W3CDTF">2010-10-21T18:24:12Z</dcterms:created>
  <dcterms:modified xsi:type="dcterms:W3CDTF">2023-11-02T20:55:06Z</dcterms:modified>
</cp:coreProperties>
</file>