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5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6" r:id="rId17"/>
    <p:sldId id="278" r:id="rId18"/>
    <p:sldId id="277" r:id="rId19"/>
    <p:sldId id="279" r:id="rId20"/>
    <p:sldId id="274" r:id="rId21"/>
    <p:sldId id="272" r:id="rId22"/>
    <p:sldId id="284" r:id="rId23"/>
    <p:sldId id="285" r:id="rId24"/>
    <p:sldId id="271" r:id="rId25"/>
    <p:sldId id="280" r:id="rId26"/>
    <p:sldId id="281" r:id="rId27"/>
    <p:sldId id="282" r:id="rId28"/>
    <p:sldId id="283" r:id="rId29"/>
    <p:sldId id="273" r:id="rId3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08D13-2F61-436C-83C0-D400D48F6303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201F7-34FC-42BA-864E-6D4DF72C13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8969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x.dk/proteiner" TargetMode="External"/><Relationship Id="rId7" Type="http://schemas.openxmlformats.org/officeDocument/2006/relationships/hyperlink" Target="https://lex.dk/bl%C3%B8dnin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lex.dk/blod%C3%A5re" TargetMode="External"/><Relationship Id="rId5" Type="http://schemas.openxmlformats.org/officeDocument/2006/relationships/hyperlink" Target="https://lex.dk/koagulere" TargetMode="External"/><Relationship Id="rId4" Type="http://schemas.openxmlformats.org/officeDocument/2006/relationships/hyperlink" Target="https://lex.dk/blod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Foto fra Rafael </a:t>
            </a:r>
            <a:r>
              <a:rPr lang="da-DK" dirty="0" err="1"/>
              <a:t>Samudio</a:t>
            </a:r>
            <a:r>
              <a:rPr lang="da-DK" dirty="0"/>
              <a:t>, Jr., Panama: Central American </a:t>
            </a:r>
            <a:r>
              <a:rPr lang="da-DK" dirty="0" err="1"/>
              <a:t>Eyelash-pitviper</a:t>
            </a:r>
            <a:r>
              <a:rPr lang="da-DK" dirty="0"/>
              <a:t> (</a:t>
            </a:r>
            <a:r>
              <a:rPr lang="da-DK" i="1" dirty="0" err="1"/>
              <a:t>Bothriechis</a:t>
            </a:r>
            <a:r>
              <a:rPr lang="da-DK" i="1" dirty="0"/>
              <a:t> </a:t>
            </a:r>
            <a:r>
              <a:rPr lang="da-DK" i="1" dirty="0" err="1"/>
              <a:t>nigroadspersus</a:t>
            </a:r>
            <a:r>
              <a:rPr lang="da-DK" dirty="0"/>
              <a:t>).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01F7-34FC-42BA-864E-6D4DF72C1398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227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Foto fra Rafael </a:t>
            </a:r>
            <a:r>
              <a:rPr lang="da-DK" dirty="0" err="1"/>
              <a:t>Samudio</a:t>
            </a:r>
            <a:r>
              <a:rPr lang="da-DK" dirty="0"/>
              <a:t>, Jr., Panama: sandsynligvis en ufarlig ecuadoriansk mælkesnog (</a:t>
            </a:r>
            <a:r>
              <a:rPr lang="da-DK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Lampropeltis</a:t>
            </a:r>
            <a:r>
              <a:rPr lang="da-DK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micropholis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da-DK" dirty="0"/>
              <a:t>, der gennem </a:t>
            </a:r>
            <a:r>
              <a:rPr lang="da-DK" dirty="0" err="1"/>
              <a:t>Batesian</a:t>
            </a:r>
            <a:r>
              <a:rPr lang="da-DK" dirty="0"/>
              <a:t> mimicry efterligner en giftig koralslange.</a:t>
            </a:r>
          </a:p>
          <a:p>
            <a:r>
              <a:rPr lang="da-DK" dirty="0"/>
              <a:t>Se evt. videoen ”</a:t>
            </a:r>
            <a:r>
              <a:rPr lang="da-DK" dirty="0" err="1"/>
              <a:t>Aposematic</a:t>
            </a:r>
            <a:r>
              <a:rPr lang="da-DK" dirty="0"/>
              <a:t> </a:t>
            </a:r>
            <a:r>
              <a:rPr lang="da-DK" dirty="0" err="1"/>
              <a:t>Coloration</a:t>
            </a:r>
            <a:r>
              <a:rPr lang="da-DK" dirty="0"/>
              <a:t>” med Mr. Anderson fra </a:t>
            </a:r>
            <a:r>
              <a:rPr lang="da-DK" dirty="0" err="1"/>
              <a:t>Bozeman</a:t>
            </a:r>
            <a:r>
              <a:rPr lang="da-DK" dirty="0"/>
              <a:t> Science: https://www.youtube.com/watch?v=0MC5OBblol0 (5 min, engelsk).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01F7-34FC-42BA-864E-6D4DF72C1398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6485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Foto fra Rafael </a:t>
            </a:r>
            <a:r>
              <a:rPr lang="da-DK" dirty="0" err="1"/>
              <a:t>Samudio</a:t>
            </a:r>
            <a:r>
              <a:rPr lang="da-DK" dirty="0"/>
              <a:t>, Jr., Panama: Lanseslange / Fer-de-Lance / </a:t>
            </a:r>
            <a:r>
              <a:rPr lang="da-DK" dirty="0" err="1"/>
              <a:t>Terciopelo</a:t>
            </a:r>
            <a:r>
              <a:rPr lang="da-DK" dirty="0"/>
              <a:t> (</a:t>
            </a:r>
            <a:r>
              <a:rPr lang="da-DK" i="1" dirty="0" err="1"/>
              <a:t>Bothrops</a:t>
            </a:r>
            <a:r>
              <a:rPr lang="da-DK" i="1" dirty="0"/>
              <a:t> </a:t>
            </a:r>
            <a:r>
              <a:rPr lang="da-DK" i="1" dirty="0" err="1"/>
              <a:t>asper</a:t>
            </a:r>
            <a:r>
              <a:rPr lang="da-DK" dirty="0"/>
              <a:t>).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01F7-34FC-42BA-864E-6D4DF72C1398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36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01F7-34FC-42BA-864E-6D4DF72C1398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5882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Affarvning simulerer </a:t>
            </a:r>
            <a:r>
              <a:rPr lang="da-DK" dirty="0" err="1"/>
              <a:t>hæmolyse</a:t>
            </a:r>
            <a:r>
              <a:rPr lang="da-DK" dirty="0"/>
              <a:t>; sammenklumpning simulerer aktivering af koagulationsfaktorer.</a:t>
            </a:r>
          </a:p>
          <a:p>
            <a:r>
              <a:rPr lang="da-D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Hæmolyse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 </a:t>
            </a:r>
            <a:r>
              <a:rPr lang="da-DK" dirty="0"/>
              <a:t>en øget og for tidlig nedbrydning af røde blodlegemer.</a:t>
            </a:r>
          </a:p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Koagulationsfaktorer er 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proteiner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der er nødvendige for, at 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blodet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kan størkne (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koagulere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Koagulationsfaktorer spiller en vigtig rolle, når 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blodårer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beskadiges, og en 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blødning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skal standses.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201F7-34FC-42BA-864E-6D4DF72C1398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570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157EE-5435-5790-3D7C-FA37290F0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E6DC09-FA0D-D7D3-3262-C0836D161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9C28F7F-D56E-8379-9A20-C24B61AD4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6D2773-4DAA-7594-2AEF-F1D161693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6F23414-A6A2-2962-0F14-0D15D8C0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759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3E7E0-DDCC-20D1-DC2D-B54245A18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C9B2CE1-F0DE-928D-69FC-05FDD5B13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655FA4-7167-0F7A-7393-332D93D9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9EB5641-4BEF-A25D-2EDF-567357B2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F4C3DE1-7556-650E-0651-EA4CCF382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348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20F5BA3-B4E8-7AA0-8189-6C0F3F86B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649B7D0-3D8E-2733-9E51-6966099F6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D3B52F4-248E-C397-E58B-B9C0DD6D0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2D0FA53-AE46-CFFA-1502-BFD933B9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FE41014-EC30-5844-F4AC-25681D20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746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22BF5-D48B-C5C4-14DC-4C263C30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7786E69-6A2B-C0E3-2F38-B85528083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DCD300-4A47-110A-8436-B42B5BD4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865DAE2-6994-56CB-70CA-3FF2C79E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DDB132-697C-E4D1-4A18-28E1311D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671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258A0-1D2A-5C2A-152C-F99BF0BE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703E924-B036-0F2F-C326-6627032D6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97B84C6-A745-2A81-B52A-82D23623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E50A30E-C2F1-2DC4-7622-C6C8CD2A0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3345FD5-32E1-8C45-BC78-E9999792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647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FF80EE-97D4-4945-601B-789D3C907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B2FA3C-571A-D4BC-49BA-45C9B0F60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B99D78E-1374-F8DA-6EDF-2C7406986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8CAE01F-9C1B-EE98-B8FA-C62A362EC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C4C35FD-5F9D-2D83-8B22-48A86A43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FE8B9BA-AA86-7B24-8CCE-4B60FFE5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454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BF091-F8A7-3EBC-71AF-D11AD041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4C96C3-6FA5-D35B-63C5-75C1E8DEE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92EDC7E-14A9-9A22-D020-2A700ECDC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8CC1C28-568A-49B1-F48A-B7124D5F1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B7F788F-38F7-1C84-8F51-D2371D437D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80EC8CA-5977-CCBD-95C0-F11B76382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4CB34D9-9472-AD27-3129-5AED9551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3213FEB-2F5A-D0AB-6010-767E8665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22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E3856-4CBB-80F6-10B4-AC0C65EA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67FE4E3-0906-31EF-EB33-ACE668D9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A9B8D41-4161-929E-EC3D-002DF350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FC6E0E4-802D-1609-E924-D5D29EF1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654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A4D4838-0690-5C5E-5DF4-781D4435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0590C92-EDAD-B261-DA65-FC40C25D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0F4E7C5-72BB-59CB-F686-D91C7223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041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84D9A-10BC-9412-C19F-30654D5D7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C7C85E-F916-50A9-3F16-FC79635F5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2C66D36-5261-7E2F-5488-B559D46A2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651FA7E-031E-A07B-DC5C-233A36E2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287B0C5-0925-016B-E38A-758076B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9E9DAFA-1702-60D9-D035-D7D8784A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5936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A3676-CEA7-FA67-F106-9E0324BD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A2628D9-0879-2E5A-B127-745AD31C6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369B641-D3F5-F65D-7C68-682EFECE0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F222B69-E04C-3FB4-6EF2-88953FEF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843DAE9-32A1-EF4D-C2D2-7D34510E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E1953C7-7E95-86AB-9CF6-178FC159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663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F630FA8-2688-1B60-799B-4D0CBDED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F114B31-37DE-560C-CD4A-45B6043F5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B8DCDA1-C077-818B-EAB2-1C8F09736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0841AA-C06D-47D0-8D17-F5AF5342446B}" type="datetimeFigureOut">
              <a:rPr lang="da-DK" smtClean="0"/>
              <a:t>19-09-2025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9DB0C46-3A55-C628-0B9C-E3BD558BA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48AA803-18F8-8CEA-F83C-DCBD83424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C796FD-AE9B-45A1-A1F3-1D6550AA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059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undervisning.life.dk/fb/side/1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475DB-3F4D-D5DA-20E5-39CA66FE38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a-DK" dirty="0"/>
              <a:t>               Fight the </a:t>
            </a:r>
            <a:r>
              <a:rPr lang="da-DK" dirty="0" err="1"/>
              <a:t>Bite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A2DE2C0-2B55-7F89-2652-FEFBB0C80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85693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a-DK" dirty="0"/>
              <a:t>                                                        Miniprojekt om </a:t>
            </a:r>
          </a:p>
          <a:p>
            <a:pPr algn="l"/>
            <a:r>
              <a:rPr lang="da-DK" b="1" dirty="0"/>
              <a:t>                                          </a:t>
            </a:r>
            <a:r>
              <a:rPr lang="da-DK" sz="3000" b="1" dirty="0" err="1"/>
              <a:t>Slangebidsforgiftning</a:t>
            </a:r>
            <a:endParaRPr lang="da-DK" sz="3000" b="1" dirty="0"/>
          </a:p>
          <a:p>
            <a:pPr algn="l"/>
            <a:endParaRPr lang="da-DK" b="1" dirty="0"/>
          </a:p>
          <a:p>
            <a:pPr algn="l"/>
            <a:r>
              <a:rPr lang="da-DK" dirty="0"/>
              <a:t>                                           Efteråret 2025 (Slangens År)</a:t>
            </a:r>
          </a:p>
          <a:p>
            <a:pPr algn="l"/>
            <a:r>
              <a:rPr lang="da-DK" dirty="0"/>
              <a:t>                                               3y BI og Charlotte Skov</a:t>
            </a:r>
          </a:p>
        </p:txBody>
      </p:sp>
      <p:pic>
        <p:nvPicPr>
          <p:cNvPr id="1026" name="Picture 2" descr="Lunar Year Of the Snake III 1oz guldmønt (2025) - Seroguld">
            <a:extLst>
              <a:ext uri="{FF2B5EF4-FFF2-40B4-BE49-F238E27FC236}">
                <a16:creationId xmlns:a16="http://schemas.microsoft.com/office/drawing/2014/main" id="{0B2E16F5-3F52-3AC8-C512-B5A2DD86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6" y="614582"/>
            <a:ext cx="2143125" cy="21431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langens år - JAPAN PÅ EGEN HÅND">
            <a:extLst>
              <a:ext uri="{FF2B5EF4-FFF2-40B4-BE49-F238E27FC236}">
                <a16:creationId xmlns:a16="http://schemas.microsoft.com/office/drawing/2014/main" id="{22CE29C6-0C45-384C-6849-905B0D74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88794" y="618571"/>
            <a:ext cx="2649600" cy="17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C750729-3FDC-E3C1-7B7F-04537CD3A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828" y="3713104"/>
            <a:ext cx="2503566" cy="252632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A342F27-95EF-87EF-92F1-A6638302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31" y="4100294"/>
            <a:ext cx="2142000" cy="214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510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9CBCD2-5013-3BB6-917D-9A30E94AE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Læringsmål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90B77A-A855-066B-5861-D791A6833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Målet med Fight the </a:t>
            </a:r>
            <a:r>
              <a:rPr lang="da-DK" dirty="0" err="1"/>
              <a:t>Bite</a:t>
            </a:r>
            <a:r>
              <a:rPr lang="da-DK" dirty="0"/>
              <a:t> er, at I efter forløbet kan: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vurdere traditionelle og bioteknologiske metoder til diagnosticering af </a:t>
            </a:r>
            <a:r>
              <a:rPr lang="da-DK" dirty="0" err="1"/>
              <a:t>slangebidsforgiftning</a:t>
            </a:r>
            <a:r>
              <a:rPr lang="da-DK" dirty="0"/>
              <a:t>​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argumentere for, at antistoffer kan anvendes til diagnosticering og behandling af </a:t>
            </a:r>
            <a:r>
              <a:rPr lang="da-DK" dirty="0" err="1"/>
              <a:t>slangebidsforgiftning</a:t>
            </a:r>
            <a:r>
              <a:rPr lang="da-DK" dirty="0"/>
              <a:t>. 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322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F3098-E512-FD48-330D-214932C46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Grupper som gælder i hele miniprojektet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50DE1E21-9618-EB5A-9E3D-DDE889674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085735"/>
              </p:ext>
            </p:extLst>
          </p:nvPr>
        </p:nvGraphicFramePr>
        <p:xfrm>
          <a:off x="1071372" y="1819656"/>
          <a:ext cx="10049255" cy="4443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803">
                  <a:extLst>
                    <a:ext uri="{9D8B030D-6E8A-4147-A177-3AD203B41FA5}">
                      <a16:colId xmlns:a16="http://schemas.microsoft.com/office/drawing/2014/main" val="2334932166"/>
                    </a:ext>
                  </a:extLst>
                </a:gridCol>
                <a:gridCol w="2328613">
                  <a:extLst>
                    <a:ext uri="{9D8B030D-6E8A-4147-A177-3AD203B41FA5}">
                      <a16:colId xmlns:a16="http://schemas.microsoft.com/office/drawing/2014/main" val="1957396461"/>
                    </a:ext>
                  </a:extLst>
                </a:gridCol>
                <a:gridCol w="2328613">
                  <a:extLst>
                    <a:ext uri="{9D8B030D-6E8A-4147-A177-3AD203B41FA5}">
                      <a16:colId xmlns:a16="http://schemas.microsoft.com/office/drawing/2014/main" val="782168117"/>
                    </a:ext>
                  </a:extLst>
                </a:gridCol>
                <a:gridCol w="2328613">
                  <a:extLst>
                    <a:ext uri="{9D8B030D-6E8A-4147-A177-3AD203B41FA5}">
                      <a16:colId xmlns:a16="http://schemas.microsoft.com/office/drawing/2014/main" val="950994062"/>
                    </a:ext>
                  </a:extLst>
                </a:gridCol>
                <a:gridCol w="2328613">
                  <a:extLst>
                    <a:ext uri="{9D8B030D-6E8A-4147-A177-3AD203B41FA5}">
                      <a16:colId xmlns:a16="http://schemas.microsoft.com/office/drawing/2014/main" val="326447341"/>
                    </a:ext>
                  </a:extLst>
                </a:gridCol>
              </a:tblGrid>
              <a:tr h="44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Gr.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Elev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Elev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Elev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Elev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0239143"/>
                  </a:ext>
                </a:extLst>
              </a:tr>
              <a:tr h="44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1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Albert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Jonas S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Ebbe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 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9031964"/>
                  </a:ext>
                </a:extLst>
              </a:tr>
              <a:tr h="44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2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Malthe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Mathias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  <a:highlight>
                            <a:srgbClr val="FFFF00"/>
                          </a:highlight>
                        </a:rPr>
                        <a:t>Anton (- fredag)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 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8388536"/>
                  </a:ext>
                </a:extLst>
              </a:tr>
              <a:tr h="44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3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Oscar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  <a:highlight>
                            <a:srgbClr val="FFFF00"/>
                          </a:highlight>
                        </a:rPr>
                        <a:t>Troels (- fredag)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Lærke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 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5684792"/>
                  </a:ext>
                </a:extLst>
              </a:tr>
              <a:tr h="44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4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Mathilde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Nicklas 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Valdemar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 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2888852"/>
                  </a:ext>
                </a:extLst>
              </a:tr>
              <a:tr h="44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5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Viktor Pagh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Yolande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Ane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 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2331119"/>
                  </a:ext>
                </a:extLst>
              </a:tr>
              <a:tr h="44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6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Jeppe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  <a:highlight>
                            <a:srgbClr val="FFFF00"/>
                          </a:highlight>
                        </a:rPr>
                        <a:t>Jonas K (- fredag)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Melanie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 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6818983"/>
                  </a:ext>
                </a:extLst>
              </a:tr>
              <a:tr h="44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7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Caroline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Clara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Emma-Sofie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 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1854812"/>
                  </a:ext>
                </a:extLst>
              </a:tr>
              <a:tr h="44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8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Eskild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Freja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Jasmin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Viktor Munck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3285168"/>
                  </a:ext>
                </a:extLst>
              </a:tr>
              <a:tr h="44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9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Kamilla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>
                          <a:effectLst/>
                        </a:rPr>
                        <a:t>Magnus</a:t>
                      </a:r>
                      <a:endParaRPr lang="da-DK" sz="2000" kern="10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  <a:highlight>
                            <a:srgbClr val="FFFF00"/>
                          </a:highlight>
                        </a:rPr>
                        <a:t>Signe (- fredag)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2000" kern="100" dirty="0">
                          <a:effectLst/>
                        </a:rPr>
                        <a:t>Thor</a:t>
                      </a:r>
                      <a:endParaRPr lang="da-DK" sz="2000" kern="100" dirty="0">
                        <a:effectLst/>
                        <a:latin typeface="Aptos" panose="020B00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200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98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5D384-559D-963F-A997-5305E22A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err="1">
                <a:effectLst/>
              </a:rPr>
              <a:t>Notetagning</a:t>
            </a:r>
            <a:r>
              <a:rPr lang="da-DK" b="1" dirty="0">
                <a:effectLst/>
              </a:rPr>
              <a:t> – obligatorisk!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1BBA9C4-7D0A-7F88-77CA-6F7059208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a-DK" b="1" dirty="0">
                <a:effectLst/>
              </a:rPr>
              <a:t>I kan bruge undervisningsplatformen som noteværktøj. </a:t>
            </a:r>
          </a:p>
          <a:p>
            <a:r>
              <a:rPr lang="da-DK" dirty="0">
                <a:effectLst/>
              </a:rPr>
              <a:t>I kan løbende udfylde skrivefelter og tabeller på undervisningsplatformen.</a:t>
            </a:r>
          </a:p>
          <a:p>
            <a:r>
              <a:rPr lang="da-DK" dirty="0">
                <a:effectLst/>
              </a:rPr>
              <a:t>Jeres noter gemmes automatisk og overføres til siden </a:t>
            </a:r>
            <a:r>
              <a:rPr lang="da-DK" dirty="0">
                <a:effectLst/>
                <a:hlinkClick r:id="rId2"/>
              </a:rPr>
              <a:t>Dine noter</a:t>
            </a:r>
            <a:r>
              <a:rPr lang="da-DK" dirty="0">
                <a:effectLst/>
              </a:rPr>
              <a:t>.</a:t>
            </a:r>
          </a:p>
          <a:p>
            <a:r>
              <a:rPr lang="da-DK" dirty="0">
                <a:effectLst/>
              </a:rPr>
              <a:t>I kan kun se jeres egne noter. Hverken læreren eller de andre elever kan se den enkelte elevs noter.</a:t>
            </a:r>
          </a:p>
          <a:p>
            <a:r>
              <a:rPr lang="da-DK" dirty="0">
                <a:effectLst/>
              </a:rPr>
              <a:t>Det er vigtigt, at I aftaler, hvem i gruppen der skriver noter. Det kan være en fordel, at det er den samme i gruppen, der logger ind og skriver noter i alle tre moduler. Den af jer, der har skrevet noter, kan ved forløbets afslutning gemme siden "Dine noter" som en pdf og dele den med resten af gruppen.</a:t>
            </a:r>
          </a:p>
          <a:p>
            <a:r>
              <a:rPr lang="da-DK" dirty="0">
                <a:effectLst/>
              </a:rPr>
              <a:t>Det er vigtigt, at I aftaler, hvad I gør, hvis den, der skriver noter, er fraværende i et modul. Resten af gruppen har brug for adgang til noterne undervejs i forløbet.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472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1FFF93F-6ED6-573C-4C90-865304ABD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508"/>
            <a:ext cx="12192000" cy="646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10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2506-1772-37F1-3CBF-4BDBBA1A5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Modul 1 – plan for i dag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58950B-7355-0420-7378-E2B6274F5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Først skal I undersøge, hvilke effekter forskellige slangers gift kan have på blod.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Derefter skal I afprøve traditionelle metoder til at identificere, hvilken slange der har bidt en patient.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Til sidst skal I vurdere udfordringer ved traditionel diagnosticering.</a:t>
            </a:r>
          </a:p>
        </p:txBody>
      </p:sp>
    </p:spTree>
    <p:extLst>
      <p:ext uri="{BB962C8B-B14F-4D97-AF65-F5344CB8AC3E}">
        <p14:creationId xmlns:p14="http://schemas.microsoft.com/office/powerpoint/2010/main" val="3195341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A9FF5BD-25FF-22FD-2F93-80F11214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Opsamling på øvelsen med blod og ”gift”</a:t>
            </a:r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C3FA3704-B5E6-8496-7E20-83C564E491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>
                <a:effectLst/>
              </a:rPr>
              <a:t>Tal sammen i klassen om spørgsmålene nedenfor. Inddrag jeres egne observationer i samtalen.</a:t>
            </a:r>
          </a:p>
          <a:p>
            <a:r>
              <a:rPr lang="da-DK" dirty="0">
                <a:effectLst/>
              </a:rPr>
              <a:t>Hvilke forskelle og ligheder i effekten af de fem slangegifte observerede I?</a:t>
            </a:r>
          </a:p>
          <a:p>
            <a:r>
              <a:rPr lang="da-DK" dirty="0">
                <a:effectLst/>
              </a:rPr>
              <a:t>Hvorfor har sundhedspersonalet brug for at identificere, hvilken slange der har bidt en person, for at kunne give den korrekte modgiftsbehandling? </a:t>
            </a:r>
          </a:p>
          <a:p>
            <a:endParaRPr lang="da-DK" dirty="0"/>
          </a:p>
        </p:txBody>
      </p:sp>
      <p:pic>
        <p:nvPicPr>
          <p:cNvPr id="4102" name="Picture 6" descr="Læger uden Grænser">
            <a:extLst>
              <a:ext uri="{FF2B5EF4-FFF2-40B4-BE49-F238E27FC236}">
                <a16:creationId xmlns:a16="http://schemas.microsoft.com/office/drawing/2014/main" id="{27D71009-80C9-0D86-C4B6-1FDF78FE18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3353"/>
            <a:ext cx="5181600" cy="291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5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tekst, mad, chokolade&#10;&#10;Indhold genereret af kunstig intelligens kan være forkert.">
            <a:extLst>
              <a:ext uri="{FF2B5EF4-FFF2-40B4-BE49-F238E27FC236}">
                <a16:creationId xmlns:a16="http://schemas.microsoft.com/office/drawing/2014/main" id="{73EDC52B-671D-EEA0-86AA-85A797512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F0C2391-E8EC-EBAE-50D6-B8E802EA1A29}"/>
              </a:ext>
            </a:extLst>
          </p:cNvPr>
          <p:cNvSpPr txBox="1"/>
          <p:nvPr/>
        </p:nvSpPr>
        <p:spPr>
          <a:xfrm>
            <a:off x="555171" y="1366897"/>
            <a:ext cx="17526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Resultater:</a:t>
            </a:r>
          </a:p>
          <a:p>
            <a:endParaRPr lang="da-DK" dirty="0"/>
          </a:p>
          <a:p>
            <a:r>
              <a:rPr lang="da-DK" sz="2000" dirty="0"/>
              <a:t>AL:</a:t>
            </a:r>
          </a:p>
          <a:p>
            <a:endParaRPr lang="da-DK" sz="2000" dirty="0"/>
          </a:p>
          <a:p>
            <a:r>
              <a:rPr lang="da-DK" sz="2000" dirty="0"/>
              <a:t>BL:</a:t>
            </a:r>
          </a:p>
          <a:p>
            <a:endParaRPr lang="da-DK" sz="2000" dirty="0"/>
          </a:p>
          <a:p>
            <a:r>
              <a:rPr lang="da-DK" sz="2000" dirty="0"/>
              <a:t>KO:</a:t>
            </a:r>
          </a:p>
          <a:p>
            <a:endParaRPr lang="da-DK" sz="2000" dirty="0"/>
          </a:p>
          <a:p>
            <a:r>
              <a:rPr lang="da-DK" sz="2000" dirty="0"/>
              <a:t>KS:</a:t>
            </a:r>
          </a:p>
          <a:p>
            <a:endParaRPr lang="da-DK" sz="2000" dirty="0"/>
          </a:p>
          <a:p>
            <a:r>
              <a:rPr lang="da-DK" sz="2000" dirty="0"/>
              <a:t>BM:</a:t>
            </a:r>
          </a:p>
          <a:p>
            <a:endParaRPr lang="da-DK" sz="2000" dirty="0"/>
          </a:p>
          <a:p>
            <a:r>
              <a:rPr lang="da-DK" sz="2000" dirty="0"/>
              <a:t>Kontrol:</a:t>
            </a:r>
          </a:p>
        </p:txBody>
      </p:sp>
    </p:spTree>
    <p:extLst>
      <p:ext uri="{BB962C8B-B14F-4D97-AF65-F5344CB8AC3E}">
        <p14:creationId xmlns:p14="http://schemas.microsoft.com/office/powerpoint/2010/main" val="2796393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381FACF-572E-DA1B-C531-6262F415A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4683" r="19070" b="7270"/>
          <a:stretch/>
        </p:blipFill>
        <p:spPr bwMode="auto">
          <a:xfrm>
            <a:off x="3971977" y="0"/>
            <a:ext cx="822002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D4F620B-982F-9CB5-29D5-EBF99C493A34}"/>
              </a:ext>
            </a:extLst>
          </p:cNvPr>
          <p:cNvSpPr txBox="1"/>
          <p:nvPr/>
        </p:nvSpPr>
        <p:spPr>
          <a:xfrm>
            <a:off x="555170" y="1366897"/>
            <a:ext cx="323958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Resultater:</a:t>
            </a:r>
          </a:p>
          <a:p>
            <a:endParaRPr lang="da-DK" dirty="0"/>
          </a:p>
          <a:p>
            <a:r>
              <a:rPr lang="da-DK" sz="2000" dirty="0"/>
              <a:t>AL:</a:t>
            </a:r>
          </a:p>
          <a:p>
            <a:endParaRPr lang="da-DK" sz="2000" dirty="0"/>
          </a:p>
          <a:p>
            <a:r>
              <a:rPr lang="da-DK" sz="2000" dirty="0"/>
              <a:t>BL:</a:t>
            </a:r>
          </a:p>
          <a:p>
            <a:endParaRPr lang="da-DK" sz="2000" dirty="0"/>
          </a:p>
          <a:p>
            <a:r>
              <a:rPr lang="da-DK" sz="2000" dirty="0"/>
              <a:t>KO:</a:t>
            </a:r>
          </a:p>
          <a:p>
            <a:endParaRPr lang="da-DK" sz="2000" dirty="0"/>
          </a:p>
          <a:p>
            <a:r>
              <a:rPr lang="da-DK" sz="2000" dirty="0"/>
              <a:t>KS:</a:t>
            </a:r>
          </a:p>
          <a:p>
            <a:endParaRPr lang="da-DK" sz="2000" dirty="0"/>
          </a:p>
          <a:p>
            <a:r>
              <a:rPr lang="da-DK" sz="2000" dirty="0"/>
              <a:t>BM:</a:t>
            </a:r>
          </a:p>
          <a:p>
            <a:endParaRPr lang="da-DK" sz="2000" dirty="0"/>
          </a:p>
          <a:p>
            <a:r>
              <a:rPr lang="da-DK" sz="2000" dirty="0"/>
              <a:t>Kontrol:</a:t>
            </a:r>
          </a:p>
        </p:txBody>
      </p:sp>
    </p:spTree>
    <p:extLst>
      <p:ext uri="{BB962C8B-B14F-4D97-AF65-F5344CB8AC3E}">
        <p14:creationId xmlns:p14="http://schemas.microsoft.com/office/powerpoint/2010/main" val="2094617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40FE4-8D40-BE1F-D579-C520FCF1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Der findes tre hovedtyper af slangegift</a:t>
            </a:r>
          </a:p>
        </p:txBody>
      </p:sp>
      <p:pic>
        <p:nvPicPr>
          <p:cNvPr id="3" name="Billede 2" descr="Et billede, der indeholder tekst, skærmbillede, Font/skrifttype, logo&#10;&#10;Indhold genereret af kunstig intelligens kan være forkert.">
            <a:extLst>
              <a:ext uri="{FF2B5EF4-FFF2-40B4-BE49-F238E27FC236}">
                <a16:creationId xmlns:a16="http://schemas.microsoft.com/office/drawing/2014/main" id="{3B141D3B-F0DA-BB55-47DA-CED7D37C7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71" y="2011680"/>
            <a:ext cx="11496857" cy="40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6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skærmbillede, software, Computerikon&#10;&#10;Automatisk genereret beskrivelse">
            <a:extLst>
              <a:ext uri="{FF2B5EF4-FFF2-40B4-BE49-F238E27FC236}">
                <a16:creationId xmlns:a16="http://schemas.microsoft.com/office/drawing/2014/main" id="{72520530-D695-AA9F-1F5B-C5E59692F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6220" cy="6477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B050E19C-78BA-2D1D-9BD9-05666B1DBB1B}"/>
              </a:ext>
            </a:extLst>
          </p:cNvPr>
          <p:cNvSpPr txBox="1"/>
          <p:nvPr/>
        </p:nvSpPr>
        <p:spPr>
          <a:xfrm>
            <a:off x="0" y="381000"/>
            <a:ext cx="121662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/>
          </a:p>
          <a:p>
            <a:pPr algn="ctr"/>
            <a:r>
              <a:rPr lang="da-DK" sz="2400" b="1" dirty="0">
                <a:solidFill>
                  <a:srgbClr val="FF0000"/>
                </a:solidFill>
              </a:rPr>
              <a:t>Blodets bestanddele</a:t>
            </a:r>
          </a:p>
          <a:p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71239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6F4BE-6207-EC3C-4CA0-EA259800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5125"/>
            <a:ext cx="11055096" cy="1325563"/>
          </a:xfrm>
        </p:spPr>
        <p:txBody>
          <a:bodyPr>
            <a:normAutofit fontScale="90000"/>
          </a:bodyPr>
          <a:lstStyle/>
          <a:p>
            <a:r>
              <a:rPr lang="da-DK" dirty="0"/>
              <a:t>UBNU – </a:t>
            </a:r>
            <a:br>
              <a:rPr lang="da-DK" dirty="0"/>
            </a:br>
            <a:r>
              <a:rPr lang="da-DK" b="1" dirty="0" err="1"/>
              <a:t>U</a:t>
            </a:r>
            <a:r>
              <a:rPr lang="da-DK" dirty="0" err="1"/>
              <a:t>ndersøgelses</a:t>
            </a:r>
            <a:r>
              <a:rPr lang="da-DK" b="1" dirty="0" err="1"/>
              <a:t>B</a:t>
            </a:r>
            <a:r>
              <a:rPr lang="da-DK" dirty="0" err="1"/>
              <a:t>aseret</a:t>
            </a:r>
            <a:r>
              <a:rPr lang="da-DK" b="1" dirty="0" err="1"/>
              <a:t>N</a:t>
            </a:r>
            <a:r>
              <a:rPr lang="da-DK" dirty="0" err="1"/>
              <a:t>aturvidenskabs</a:t>
            </a:r>
            <a:r>
              <a:rPr lang="da-DK" b="1" dirty="0" err="1"/>
              <a:t>U</a:t>
            </a:r>
            <a:r>
              <a:rPr lang="da-DK" dirty="0" err="1"/>
              <a:t>ndervisning</a:t>
            </a:r>
            <a:endParaRPr lang="da-DK" dirty="0"/>
          </a:p>
        </p:txBody>
      </p:sp>
      <p:pic>
        <p:nvPicPr>
          <p:cNvPr id="3" name="Google Shape;86;g1ef4c89174d_0_0">
            <a:extLst>
              <a:ext uri="{FF2B5EF4-FFF2-40B4-BE49-F238E27FC236}">
                <a16:creationId xmlns:a16="http://schemas.microsoft.com/office/drawing/2014/main" id="{5FEB3532-48C3-4C05-3A37-DCF55C8424BE}"/>
              </a:ext>
            </a:extLst>
          </p:cNvPr>
          <p:cNvPicPr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182928"/>
            <a:ext cx="5398135" cy="412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FBF75E3C-5A54-7660-DD8E-2DB58C14D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35" y="2873819"/>
            <a:ext cx="6464075" cy="3619056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3038BD7-DE1F-335C-FB62-2B7DC7194A8E}"/>
              </a:ext>
            </a:extLst>
          </p:cNvPr>
          <p:cNvSpPr txBox="1"/>
          <p:nvPr/>
        </p:nvSpPr>
        <p:spPr>
          <a:xfrm>
            <a:off x="5398135" y="2182928"/>
            <a:ext cx="60960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UBNU – forklaret. Denne måde at lave undervisning på kaldes også ”</a:t>
            </a:r>
            <a:r>
              <a:rPr lang="da-DK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6 F</a:t>
            </a:r>
            <a:r>
              <a:rPr lang="da-DK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” (udviklet fra den engelske ”</a:t>
            </a:r>
            <a:r>
              <a:rPr lang="da-DK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5 E</a:t>
            </a:r>
            <a:r>
              <a:rPr lang="da-DK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”):</a:t>
            </a:r>
          </a:p>
        </p:txBody>
      </p:sp>
    </p:spTree>
    <p:extLst>
      <p:ext uri="{BB962C8B-B14F-4D97-AF65-F5344CB8AC3E}">
        <p14:creationId xmlns:p14="http://schemas.microsoft.com/office/powerpoint/2010/main" val="421879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FD2D8-41E8-F1B9-0D6A-D53DF4D6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Identifikation af slanger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B759062-110F-4B94-FDA1-3BD256B245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På sundhedsklinikker i </a:t>
            </a:r>
            <a:r>
              <a:rPr lang="da-DK" b="1" dirty="0" err="1"/>
              <a:t>Amzonasregnskoven</a:t>
            </a:r>
            <a:r>
              <a:rPr lang="da-DK" b="1" dirty="0"/>
              <a:t> anvender man traditionelle diagnosticeringsmetoder til at identificere, hvilken slange der har bidt. 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Hvor effektive er metoderne?</a:t>
            </a:r>
            <a:endParaRPr lang="da-DK" dirty="0"/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2FAA60F5-B138-528A-3C1D-51716D0231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86540"/>
            <a:ext cx="5181600" cy="4029508"/>
          </a:xfrm>
        </p:spPr>
      </p:pic>
    </p:spTree>
    <p:extLst>
      <p:ext uri="{BB962C8B-B14F-4D97-AF65-F5344CB8AC3E}">
        <p14:creationId xmlns:p14="http://schemas.microsoft.com/office/powerpoint/2010/main" val="4117342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F61D531-E833-42D0-8941-8AA7763C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89" y="0"/>
            <a:ext cx="10707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27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0A540E5-32D0-1D89-A2BB-E4A6DAEA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60" y="324754"/>
            <a:ext cx="11020679" cy="62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B2B2CF9-D314-2109-A56B-5605E56E5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25" y="1534033"/>
            <a:ext cx="9251950" cy="519811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C781D91-5FF7-25FF-2817-915F1EAE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Symptomer på slangebid</a:t>
            </a:r>
          </a:p>
        </p:txBody>
      </p:sp>
    </p:spTree>
    <p:extLst>
      <p:ext uri="{BB962C8B-B14F-4D97-AF65-F5344CB8AC3E}">
        <p14:creationId xmlns:p14="http://schemas.microsoft.com/office/powerpoint/2010/main" val="1552811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C4EA0-0360-E616-6ADF-9C23B62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Opsamling på øvelsen med ID af slanger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3CA2C2-C7B6-8F27-43A2-E2D4D32CE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effectLst/>
              </a:rPr>
              <a:t>Hvilke slanger fandt I frem til? (Vi tager patienterne én ad gangen)</a:t>
            </a:r>
          </a:p>
          <a:p>
            <a:pPr marL="0" indent="0">
              <a:buNone/>
            </a:pPr>
            <a:endParaRPr lang="da-DK" dirty="0">
              <a:effectLst/>
            </a:endParaRPr>
          </a:p>
          <a:p>
            <a:r>
              <a:rPr lang="da-DK" dirty="0">
                <a:effectLst/>
              </a:rPr>
              <a:t>Hvilke udfordringer oplevede I ved at anvende traditionelle metoder til diagnosticering af slangebid?</a:t>
            </a:r>
          </a:p>
          <a:p>
            <a:r>
              <a:rPr lang="da-DK" dirty="0">
                <a:effectLst/>
              </a:rPr>
              <a:t>Hvilke af de fem slanger var særlig vanskelige at identificere ud fra de traditionelle metoder?</a:t>
            </a:r>
          </a:p>
          <a:p>
            <a:r>
              <a:rPr lang="da-DK" dirty="0">
                <a:effectLst/>
              </a:rPr>
              <a:t>Hvilke af de slangearter, der var særlig vanskelige at identificere, er det ikke nødvendigt at kunne skelne fra hinanden? Begrund jeres svar. 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0715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A2BBEB53-A6CF-29F3-63D4-17D480EE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4" y="251969"/>
            <a:ext cx="11336332" cy="63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40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3738764-79A2-635A-4130-D6A06E1E6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71" y="237679"/>
            <a:ext cx="11345858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30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926D13C-223C-F1CB-CC59-385661817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247206"/>
            <a:ext cx="11307753" cy="63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7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B9A3512-7DFD-8414-76F7-F8AA10CE9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4" y="237679"/>
            <a:ext cx="11336332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46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22348A-B026-467D-5A01-01E21C75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Slut på Modul 1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051C62E-1EA8-B9B3-7B47-6A69AD8D0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Tjek, at I har gemt jeres noter – både på MY LIFE platformen og på en af jeres computere.</a:t>
            </a:r>
          </a:p>
          <a:p>
            <a:r>
              <a:rPr lang="da-DK" dirty="0"/>
              <a:t>Husk, at ALLE skal have adgang til noterne HELE TIDEN!!!</a:t>
            </a:r>
          </a:p>
          <a:p>
            <a:endParaRPr lang="da-DK" dirty="0"/>
          </a:p>
          <a:p>
            <a:r>
              <a:rPr lang="da-DK" dirty="0"/>
              <a:t>Læs op på ELISA jf. lektierne på modulet til næste gang (onsdag).</a:t>
            </a:r>
          </a:p>
          <a:p>
            <a:pPr marL="0" indent="0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>
                <a:solidFill>
                  <a:srgbClr val="FF0000"/>
                </a:solidFill>
              </a:rPr>
              <a:t>Tak for i dag </a:t>
            </a:r>
            <a:r>
              <a:rPr lang="da-DK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da-D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7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085D69AA-C862-6750-C342-EEEB6C5A3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Fakta og problemformulering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0CB9191-FEF2-637A-0B9B-2A2574EAAD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Hvert år bliver 2,7 millioner mennesker forgiftet af slanger. 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Hvordan kan vi udvikle hurtig diagnosticering og bedre behandling af </a:t>
            </a:r>
            <a:r>
              <a:rPr lang="da-DK" b="1" dirty="0" err="1"/>
              <a:t>slangebidsforgiftning</a:t>
            </a:r>
            <a:r>
              <a:rPr lang="da-DK" b="1" dirty="0"/>
              <a:t>?</a:t>
            </a:r>
            <a:endParaRPr lang="da-DK" dirty="0"/>
          </a:p>
        </p:txBody>
      </p:sp>
      <p:pic>
        <p:nvPicPr>
          <p:cNvPr id="12" name="Pladsholder til indhold 11" descr="Et billede, der indeholder krybdyr, pattedyr, amfibie, Slanger og øgler&#10;&#10;Indhold genereret af kunstig intelligens kan være forkert.">
            <a:extLst>
              <a:ext uri="{FF2B5EF4-FFF2-40B4-BE49-F238E27FC236}">
                <a16:creationId xmlns:a16="http://schemas.microsoft.com/office/drawing/2014/main" id="{13AA9BCC-AF82-55FB-9F01-49FA6BCAC7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3833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lange, krybdyr, pattedyr, udendørs&#10;&#10;Indhold genereret af kunstig intelligens kan være forkert.">
            <a:extLst>
              <a:ext uri="{FF2B5EF4-FFF2-40B4-BE49-F238E27FC236}">
                <a16:creationId xmlns:a16="http://schemas.microsoft.com/office/drawing/2014/main" id="{4193550B-C59C-BEAE-25A3-39BA9088C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16" y="1690688"/>
            <a:ext cx="7750968" cy="516731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90B2F1D-EB28-C7FF-8E33-0A8BE2A5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Nogle slanger ser giftige ud, men er det ikke…</a:t>
            </a:r>
          </a:p>
        </p:txBody>
      </p:sp>
    </p:spTree>
    <p:extLst>
      <p:ext uri="{BB962C8B-B14F-4D97-AF65-F5344CB8AC3E}">
        <p14:creationId xmlns:p14="http://schemas.microsoft.com/office/powerpoint/2010/main" val="3310142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183C24-ACFA-447D-F04E-98F253DF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Nogle af de giftigste slanger SER man ikke…</a:t>
            </a:r>
          </a:p>
        </p:txBody>
      </p:sp>
      <p:pic>
        <p:nvPicPr>
          <p:cNvPr id="4" name="Billede 3" descr="Et billede, der indeholder pattedyr, slange, krybdyr, Slanger og øgler&#10;&#10;Indhold genereret af kunstig intelligens kan være forkert.">
            <a:extLst>
              <a:ext uri="{FF2B5EF4-FFF2-40B4-BE49-F238E27FC236}">
                <a16:creationId xmlns:a16="http://schemas.microsoft.com/office/drawing/2014/main" id="{CFDD6470-D508-7746-8D25-929E6A635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25" y="1690688"/>
            <a:ext cx="688974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43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0091FC4-72B9-CF71-1E19-74B945A15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Danmarks slangearter: hugorm + snog = 2</a:t>
            </a:r>
          </a:p>
        </p:txBody>
      </p:sp>
      <p:pic>
        <p:nvPicPr>
          <p:cNvPr id="2050" name="Picture 2" descr="Skræmmere mod hugorme">
            <a:extLst>
              <a:ext uri="{FF2B5EF4-FFF2-40B4-BE49-F238E27FC236}">
                <a16:creationId xmlns:a16="http://schemas.microsoft.com/office/drawing/2014/main" id="{4C4A865B-BF9C-B84F-3C22-DB54255C4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71240"/>
            <a:ext cx="5111497" cy="33867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nogen - Danmarks største slange - Naturmagasinet NaturGuide.dk">
            <a:extLst>
              <a:ext uri="{FF2B5EF4-FFF2-40B4-BE49-F238E27FC236}">
                <a16:creationId xmlns:a16="http://schemas.microsoft.com/office/drawing/2014/main" id="{449948FD-6826-2984-4A56-0562B10B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72" y="1690688"/>
            <a:ext cx="4773228" cy="2766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ålorm Anguis fragilis) - Blindschleiche - Slow-worm - Fanø Natur">
            <a:extLst>
              <a:ext uri="{FF2B5EF4-FFF2-40B4-BE49-F238E27FC236}">
                <a16:creationId xmlns:a16="http://schemas.microsoft.com/office/drawing/2014/main" id="{47EB6ED1-FF23-F55A-F91B-A699B54A6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67"/>
          <a:stretch/>
        </p:blipFill>
        <p:spPr bwMode="auto">
          <a:xfrm>
            <a:off x="6209614" y="4654296"/>
            <a:ext cx="5982386" cy="22037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E964AB4-ED75-37FD-6BE1-B76D087F1DB5}"/>
              </a:ext>
            </a:extLst>
          </p:cNvPr>
          <p:cNvSpPr txBox="1"/>
          <p:nvPr/>
        </p:nvSpPr>
        <p:spPr>
          <a:xfrm>
            <a:off x="6209614" y="4654296"/>
            <a:ext cx="33275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Stålormen er en </a:t>
            </a:r>
            <a:r>
              <a:rPr lang="da-DK" dirty="0" err="1">
                <a:solidFill>
                  <a:srgbClr val="FF0000"/>
                </a:solidFill>
              </a:rPr>
              <a:t>lemmeløs</a:t>
            </a:r>
            <a:r>
              <a:rPr lang="da-DK" dirty="0">
                <a:solidFill>
                  <a:srgbClr val="FF0000"/>
                </a:solidFill>
              </a:rPr>
              <a:t> øgle.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D00E0EF-2C37-53F7-79B8-AD6C7B798AF9}"/>
              </a:ext>
            </a:extLst>
          </p:cNvPr>
          <p:cNvSpPr txBox="1"/>
          <p:nvPr/>
        </p:nvSpPr>
        <p:spPr>
          <a:xfrm>
            <a:off x="-12164" y="2547910"/>
            <a:ext cx="472744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Hugormen</a:t>
            </a:r>
            <a:r>
              <a:rPr lang="da-DK" dirty="0"/>
              <a:t> er giftig og har normalt en zigzag- stribe ned langs ryggen. Hovedet er trekantet for at gøre plads til gifttænder og giftkirtler.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938116F-9AA9-B92F-3D63-F9BF31D5F4EE}"/>
              </a:ext>
            </a:extLst>
          </p:cNvPr>
          <p:cNvSpPr txBox="1"/>
          <p:nvPr/>
        </p:nvSpPr>
        <p:spPr>
          <a:xfrm>
            <a:off x="5144964" y="1695164"/>
            <a:ext cx="227380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Snogen</a:t>
            </a:r>
            <a:r>
              <a:rPr lang="da-DK" dirty="0"/>
              <a:t> er ikke giftig og er normalt sort med to gule pletter i nakken. Hovedet er ikke trekantet. </a:t>
            </a:r>
          </a:p>
        </p:txBody>
      </p:sp>
    </p:spTree>
    <p:extLst>
      <p:ext uri="{BB962C8B-B14F-4D97-AF65-F5344CB8AC3E}">
        <p14:creationId xmlns:p14="http://schemas.microsoft.com/office/powerpoint/2010/main" val="111389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36926-1FCC-B89C-006E-5283D3FB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Modul 1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3495DF5-2D13-5A08-3052-664FBBC7E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28744" cy="4351338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I Fight the </a:t>
            </a:r>
            <a:r>
              <a:rPr lang="da-DK" b="1" dirty="0" err="1"/>
              <a:t>Bite</a:t>
            </a:r>
            <a:r>
              <a:rPr lang="da-DK" b="1" dirty="0"/>
              <a:t> skal I arbejde med slangebid i Brasilien. </a:t>
            </a:r>
          </a:p>
          <a:p>
            <a:pPr marL="0" indent="0">
              <a:buNone/>
            </a:pPr>
            <a:r>
              <a:rPr lang="da-DK" b="1" dirty="0"/>
              <a:t>I skal afprøve metoder, som forskere og læger bruger, når de skal hjælpe ofre. </a:t>
            </a:r>
          </a:p>
          <a:p>
            <a:pPr marL="0" indent="0">
              <a:buNone/>
            </a:pPr>
            <a:r>
              <a:rPr lang="da-DK" b="1" dirty="0"/>
              <a:t>Men først skal I undersøge, hvordan slangegift påvirker blodet.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80C5E13-5A3B-709D-D402-C98F2703F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587" y="621792"/>
            <a:ext cx="6114485" cy="561441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2358553-0F43-077C-F6F2-84EC00533E3B}"/>
              </a:ext>
            </a:extLst>
          </p:cNvPr>
          <p:cNvSpPr/>
          <p:nvPr/>
        </p:nvSpPr>
        <p:spPr>
          <a:xfrm>
            <a:off x="5535587" y="1947355"/>
            <a:ext cx="801205" cy="933005"/>
          </a:xfrm>
          <a:prstGeom prst="rect">
            <a:avLst/>
          </a:prstGeom>
          <a:solidFill>
            <a:srgbClr val="0021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4761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41CC9-15CF-409A-0FCD-E9F2CD5C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Vi ser introvideoen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E7008B5-D1B0-E91A-7B15-20D4E84D7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28" y="1690688"/>
            <a:ext cx="9911343" cy="5167312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00F3768-A762-06C0-C077-6B16DEFBC696}"/>
              </a:ext>
            </a:extLst>
          </p:cNvPr>
          <p:cNvSpPr txBox="1"/>
          <p:nvPr/>
        </p:nvSpPr>
        <p:spPr>
          <a:xfrm>
            <a:off x="3048761" y="169068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i="0" dirty="0" err="1">
                <a:solidFill>
                  <a:srgbClr val="FFFFFF"/>
                </a:solidFill>
                <a:effectLst/>
                <a:latin typeface="Italian-Plate-Regular"/>
              </a:rPr>
              <a:t>Slangebidsforgiftning</a:t>
            </a:r>
            <a:r>
              <a:rPr lang="da-DK" b="0" i="0" dirty="0">
                <a:solidFill>
                  <a:srgbClr val="FFFFFF"/>
                </a:solidFill>
                <a:effectLst/>
                <a:latin typeface="Italian-Plate-Regular"/>
              </a:rPr>
              <a:t> er en af verdens store sundhedskriser.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882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BAB9D-B1F3-AA0D-40C8-02E29556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>
                <a:effectLst/>
              </a:rPr>
              <a:t>Opsamling på videoen:</a:t>
            </a:r>
            <a:endParaRPr lang="da-DK" b="1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149BA9C5-DE0B-4703-2263-A2066A1B5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effectLst/>
              </a:rPr>
              <a:t>Er der noget, der overrasker eller undrer jer?</a:t>
            </a:r>
          </a:p>
          <a:p>
            <a:endParaRPr lang="da-DK" dirty="0">
              <a:effectLst/>
            </a:endParaRPr>
          </a:p>
          <a:p>
            <a:r>
              <a:rPr lang="da-DK" dirty="0">
                <a:effectLst/>
              </a:rPr>
              <a:t>Hvad tror I, man kan gøre for at reducere konsekvenserne af </a:t>
            </a:r>
            <a:r>
              <a:rPr lang="da-DK" dirty="0" err="1">
                <a:effectLst/>
              </a:rPr>
              <a:t>slangebidsforgifting</a:t>
            </a:r>
            <a:r>
              <a:rPr lang="da-DK" dirty="0">
                <a:effectLst/>
              </a:rPr>
              <a:t>?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4524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974</Words>
  <Application>Microsoft Office PowerPoint</Application>
  <PresentationFormat>Widescreen</PresentationFormat>
  <Paragraphs>164</Paragraphs>
  <Slides>29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6" baseType="lpstr">
      <vt:lpstr>Italian-Plate-Regular</vt:lpstr>
      <vt:lpstr>Aptos</vt:lpstr>
      <vt:lpstr>Aptos Display</vt:lpstr>
      <vt:lpstr>Arial</vt:lpstr>
      <vt:lpstr>Calibri</vt:lpstr>
      <vt:lpstr>Wingdings</vt:lpstr>
      <vt:lpstr>Office-tema</vt:lpstr>
      <vt:lpstr>               Fight the Bite</vt:lpstr>
      <vt:lpstr>UBNU –  UndersøgelsesBaseretNaturvidenskabsUndervisning</vt:lpstr>
      <vt:lpstr>Fakta og problemformulering</vt:lpstr>
      <vt:lpstr>Nogle slanger ser giftige ud, men er det ikke…</vt:lpstr>
      <vt:lpstr>Nogle af de giftigste slanger SER man ikke…</vt:lpstr>
      <vt:lpstr>Danmarks slangearter: hugorm + snog = 2</vt:lpstr>
      <vt:lpstr>Modul 1</vt:lpstr>
      <vt:lpstr>Vi ser introvideoen</vt:lpstr>
      <vt:lpstr>Opsamling på videoen:</vt:lpstr>
      <vt:lpstr>Læringsmål</vt:lpstr>
      <vt:lpstr>Grupper som gælder i hele miniprojektet</vt:lpstr>
      <vt:lpstr>Notetagning – obligatorisk!</vt:lpstr>
      <vt:lpstr>PowerPoint-præsentation</vt:lpstr>
      <vt:lpstr>Modul 1 – plan for i dag</vt:lpstr>
      <vt:lpstr>Opsamling på øvelsen med blod og ”gift”</vt:lpstr>
      <vt:lpstr>PowerPoint-præsentation</vt:lpstr>
      <vt:lpstr>PowerPoint-præsentation</vt:lpstr>
      <vt:lpstr>Der findes tre hovedtyper af slangegift</vt:lpstr>
      <vt:lpstr>PowerPoint-præsentation</vt:lpstr>
      <vt:lpstr>Identifikation af slanger</vt:lpstr>
      <vt:lpstr>PowerPoint-præsentation</vt:lpstr>
      <vt:lpstr>PowerPoint-præsentation</vt:lpstr>
      <vt:lpstr>Symptomer på slangebid</vt:lpstr>
      <vt:lpstr>Opsamling på øvelsen med ID af slanger</vt:lpstr>
      <vt:lpstr>PowerPoint-præsentation</vt:lpstr>
      <vt:lpstr>PowerPoint-præsentation</vt:lpstr>
      <vt:lpstr>PowerPoint-præsentation</vt:lpstr>
      <vt:lpstr>PowerPoint-præsentation</vt:lpstr>
      <vt:lpstr>Slut på Modul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Charlotte Skov</dc:creator>
  <cp:lastModifiedBy>Charlotte Skov</cp:lastModifiedBy>
  <cp:revision>19</cp:revision>
  <dcterms:created xsi:type="dcterms:W3CDTF">2025-09-15T04:56:30Z</dcterms:created>
  <dcterms:modified xsi:type="dcterms:W3CDTF">2025-09-19T08:51:08Z</dcterms:modified>
</cp:coreProperties>
</file>