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4" r:id="rId17"/>
    <p:sldId id="257" r:id="rId18"/>
    <p:sldId id="27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CED5-D3C9-4610-94A6-CA3C98AA327C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5B98-DC69-4C4D-84E3-73F47B63F5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49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CBE22-09B0-9AA9-DC7F-BBBD0480F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6E5906-D211-D086-A97F-B659B1269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EE90C4-42AE-BD5F-7168-EEBE90F5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586BA2-F267-E66D-D0EE-D4F3AAEE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5B8527-0C5E-EFC0-F6F2-4A582CD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98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68124-FE63-E436-01C3-52F1E061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445DA0-DF67-DFD1-D055-A7370AED5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135C3A-B030-F88F-53B1-950A7A3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B45616-20A6-9EFE-8353-FAD79BEB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181FDB-7FE4-AE5A-FDB6-5560A021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4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62F8D61-6384-71C4-CBB6-59B43AFFB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C78415-8381-89A0-208B-5C3F2AFAD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CCE303-77D4-3432-3944-22DF67F8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6297EE-F0C0-0C0A-3CDF-1AE6C0A6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653DE2-2648-F5FA-3C6E-3BE8B6AF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4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7A5D5-16A5-902F-EA78-330571A8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02DD6E-5D3A-BB94-47EF-7C983B58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93A7F6-DEA6-6411-FED7-F34D7AB3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79D88B-96CA-CD04-D2EC-6C99511B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35FE65-DAE6-E727-7461-FCA87396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28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81015-25A8-480D-C1DB-EF006FFC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676C12-CB97-5722-8CCC-16D0A2D1E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CB01BC-2580-B15A-2B80-AFA178C9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8F2435-E681-6A0F-4967-1279CF8B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526C5A-22BA-EAE2-0EC1-5104EE5A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27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4D19C-CD55-81FA-8842-95F5D7F4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F5CE96-8D51-3B79-614B-76EA54CC1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5072F0-94A6-30E1-DC42-BF1854A4E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6CD3BD4-440D-457B-E30C-8C9EFDE7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27305E-4BF7-62B0-2673-39C34548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21F974-2A3B-5A2A-19C3-3AE5203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9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E459B-61A7-4F00-02A5-60B2369C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20CB49-BE06-1611-7B4F-1D6A81E8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5DCCF8-C262-1914-A319-D50A488DD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03AAD0D-09ED-A295-EDE3-4148C36EC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C870EA-387C-8270-AA9D-BB2B62386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663CAF0-116A-3012-D143-EE838195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21F966B-A813-C7A4-6FC6-D0B367E2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DD2C01B-E26B-CB30-8F6A-6A41959E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15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497B2-C8D4-5E2D-2260-0A2F5B8C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2166CFD-9AF9-E524-CFA9-9D3F86D0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43252C1-F972-6448-82DC-126EA4EA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953701-28EE-3BAF-48C0-CBE6B481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0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7B10524-0E96-49AD-35E7-54DE854D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FF08E5-334B-C432-AA74-0A85048C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D18356-F9F3-989E-A753-2F97331F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32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1D7AF-2AF2-DA0E-8ECA-229B54EF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F3AAB2-E4E1-4ACC-220F-4F635C42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D7F203-FF88-DC49-FED3-A5B00736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FAD9EB-0C36-7F38-E916-BE9A860C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8AC224-4A65-F216-9F7C-B845ABBF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DFABF5-0700-A19D-1E17-54C4BE71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22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D3713-439D-E388-15F2-50E500B2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E43474C-D254-2A33-FC4F-0F1B3BC4B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9BD7F8-2B79-E94B-B685-3E8B98666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2530A0-F41A-0C32-105B-7F5D2FE1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D0E430-F99D-9841-0D42-EE04C846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D64304-43EE-BEF0-FC4C-2AA01939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67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293E327-8D66-53F2-836D-FA97AF79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612478-12AB-9ABC-CC51-5002C39E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A61D1B-2016-5864-7811-D0AA37386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21937-3BD0-4075-9F61-1675BDA427B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40A553-9C89-D4A8-36C9-6368B98D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C0F760-D053-6623-5DCA-BBE347E2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6F7E6-0EE9-464D-89BC-2591F25C3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71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3C2CB-1657-46EE-1845-6E2F5810C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Fight the </a:t>
            </a:r>
            <a:r>
              <a:rPr lang="da-DK" dirty="0" err="1"/>
              <a:t>Bite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CFFCA1-A5D2-41C3-52D2-4AA205BEE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4528" y="3602038"/>
            <a:ext cx="3657600" cy="1655762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Modul 2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0426F1B-EE89-AC03-7375-8A2D0C71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55" y="3602038"/>
            <a:ext cx="3320034" cy="29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9F8A53-A9E8-6F4D-ABD6-0149DDF0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1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5C60905-F7DF-09C6-0BB1-9DFE4F00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B433EDE-27B2-F69D-2E95-1FA373B7E30B}"/>
              </a:ext>
            </a:extLst>
          </p:cNvPr>
          <p:cNvSpPr/>
          <p:nvPr/>
        </p:nvSpPr>
        <p:spPr>
          <a:xfrm>
            <a:off x="9014604" y="3726611"/>
            <a:ext cx="1552754" cy="2363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096C714-6F01-B0D9-CCF5-B1483CF12944}"/>
              </a:ext>
            </a:extLst>
          </p:cNvPr>
          <p:cNvSpPr txBox="1"/>
          <p:nvPr/>
        </p:nvSpPr>
        <p:spPr>
          <a:xfrm>
            <a:off x="9273397" y="6167886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OBS!</a:t>
            </a:r>
          </a:p>
        </p:txBody>
      </p:sp>
    </p:spTree>
    <p:extLst>
      <p:ext uri="{BB962C8B-B14F-4D97-AF65-F5344CB8AC3E}">
        <p14:creationId xmlns:p14="http://schemas.microsoft.com/office/powerpoint/2010/main" val="327402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2054E-E9BE-E95D-4B88-7AEB857E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Mærkning af brøndene i strippen: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FABDE54-7BC0-7BE1-0226-6F72FC8C6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6321"/>
            <a:ext cx="10515600" cy="1970594"/>
          </a:xfrm>
        </p:spPr>
      </p:pic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2CDEFD95-0112-39F9-F11B-6F330D9F5621}"/>
              </a:ext>
            </a:extLst>
          </p:cNvPr>
          <p:cNvSpPr/>
          <p:nvPr/>
        </p:nvSpPr>
        <p:spPr>
          <a:xfrm>
            <a:off x="900462" y="2674189"/>
            <a:ext cx="531523" cy="804503"/>
          </a:xfrm>
          <a:custGeom>
            <a:avLst/>
            <a:gdLst>
              <a:gd name="connsiteX0" fmla="*/ 376247 w 531523"/>
              <a:gd name="connsiteY0" fmla="*/ 0 h 804503"/>
              <a:gd name="connsiteX1" fmla="*/ 5312 w 531523"/>
              <a:gd name="connsiteY1" fmla="*/ 17253 h 804503"/>
              <a:gd name="connsiteX2" fmla="*/ 13938 w 531523"/>
              <a:gd name="connsiteY2" fmla="*/ 60385 h 804503"/>
              <a:gd name="connsiteX3" fmla="*/ 31191 w 531523"/>
              <a:gd name="connsiteY3" fmla="*/ 112143 h 804503"/>
              <a:gd name="connsiteX4" fmla="*/ 48444 w 531523"/>
              <a:gd name="connsiteY4" fmla="*/ 172528 h 804503"/>
              <a:gd name="connsiteX5" fmla="*/ 65696 w 531523"/>
              <a:gd name="connsiteY5" fmla="*/ 353683 h 804503"/>
              <a:gd name="connsiteX6" fmla="*/ 57070 w 531523"/>
              <a:gd name="connsiteY6" fmla="*/ 414068 h 804503"/>
              <a:gd name="connsiteX7" fmla="*/ 48444 w 531523"/>
              <a:gd name="connsiteY7" fmla="*/ 483079 h 804503"/>
              <a:gd name="connsiteX8" fmla="*/ 134708 w 531523"/>
              <a:gd name="connsiteY8" fmla="*/ 491705 h 804503"/>
              <a:gd name="connsiteX9" fmla="*/ 333115 w 531523"/>
              <a:gd name="connsiteY9" fmla="*/ 491705 h 804503"/>
              <a:gd name="connsiteX10" fmla="*/ 341742 w 531523"/>
              <a:gd name="connsiteY10" fmla="*/ 733245 h 804503"/>
              <a:gd name="connsiteX11" fmla="*/ 350368 w 531523"/>
              <a:gd name="connsiteY11" fmla="*/ 802256 h 804503"/>
              <a:gd name="connsiteX12" fmla="*/ 393500 w 531523"/>
              <a:gd name="connsiteY12" fmla="*/ 776377 h 804503"/>
              <a:gd name="connsiteX13" fmla="*/ 445259 w 531523"/>
              <a:gd name="connsiteY13" fmla="*/ 767751 h 804503"/>
              <a:gd name="connsiteX14" fmla="*/ 505644 w 531523"/>
              <a:gd name="connsiteY14" fmla="*/ 785003 h 804503"/>
              <a:gd name="connsiteX15" fmla="*/ 531523 w 531523"/>
              <a:gd name="connsiteY15" fmla="*/ 767751 h 8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523" h="804503">
                <a:moveTo>
                  <a:pt x="376247" y="0"/>
                </a:moveTo>
                <a:cubicBezTo>
                  <a:pt x="252602" y="5751"/>
                  <a:pt x="127407" y="-3096"/>
                  <a:pt x="5312" y="17253"/>
                </a:cubicBezTo>
                <a:cubicBezTo>
                  <a:pt x="-9151" y="19663"/>
                  <a:pt x="10080" y="46240"/>
                  <a:pt x="13938" y="60385"/>
                </a:cubicBezTo>
                <a:cubicBezTo>
                  <a:pt x="18723" y="77930"/>
                  <a:pt x="26195" y="94657"/>
                  <a:pt x="31191" y="112143"/>
                </a:cubicBezTo>
                <a:lnTo>
                  <a:pt x="48444" y="172528"/>
                </a:lnTo>
                <a:cubicBezTo>
                  <a:pt x="52781" y="211560"/>
                  <a:pt x="65696" y="321317"/>
                  <a:pt x="65696" y="353683"/>
                </a:cubicBezTo>
                <a:cubicBezTo>
                  <a:pt x="65696" y="374016"/>
                  <a:pt x="59757" y="393914"/>
                  <a:pt x="57070" y="414068"/>
                </a:cubicBezTo>
                <a:cubicBezTo>
                  <a:pt x="54006" y="437047"/>
                  <a:pt x="51319" y="460075"/>
                  <a:pt x="48444" y="483079"/>
                </a:cubicBezTo>
                <a:cubicBezTo>
                  <a:pt x="77199" y="485954"/>
                  <a:pt x="105810" y="491705"/>
                  <a:pt x="134708" y="491705"/>
                </a:cubicBezTo>
                <a:cubicBezTo>
                  <a:pt x="343559" y="491705"/>
                  <a:pt x="248308" y="463437"/>
                  <a:pt x="333115" y="491705"/>
                </a:cubicBezTo>
                <a:cubicBezTo>
                  <a:pt x="335991" y="572218"/>
                  <a:pt x="337273" y="652804"/>
                  <a:pt x="341742" y="733245"/>
                </a:cubicBezTo>
                <a:cubicBezTo>
                  <a:pt x="343028" y="756392"/>
                  <a:pt x="332559" y="787415"/>
                  <a:pt x="350368" y="802256"/>
                </a:cubicBezTo>
                <a:cubicBezTo>
                  <a:pt x="363248" y="812990"/>
                  <a:pt x="377743" y="782107"/>
                  <a:pt x="393500" y="776377"/>
                </a:cubicBezTo>
                <a:cubicBezTo>
                  <a:pt x="409938" y="770400"/>
                  <a:pt x="428006" y="770626"/>
                  <a:pt x="445259" y="767751"/>
                </a:cubicBezTo>
                <a:cubicBezTo>
                  <a:pt x="465387" y="773502"/>
                  <a:pt x="484710" y="785003"/>
                  <a:pt x="505644" y="785003"/>
                </a:cubicBezTo>
                <a:cubicBezTo>
                  <a:pt x="516011" y="785003"/>
                  <a:pt x="531523" y="767751"/>
                  <a:pt x="531523" y="7677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AE42D4EB-1867-2FFA-FA8E-59C5CA0827D8}"/>
              </a:ext>
            </a:extLst>
          </p:cNvPr>
          <p:cNvSpPr/>
          <p:nvPr/>
        </p:nvSpPr>
        <p:spPr>
          <a:xfrm>
            <a:off x="10601864" y="2553419"/>
            <a:ext cx="508959" cy="794771"/>
          </a:xfrm>
          <a:custGeom>
            <a:avLst/>
            <a:gdLst>
              <a:gd name="connsiteX0" fmla="*/ 0 w 508959"/>
              <a:gd name="connsiteY0" fmla="*/ 43132 h 794771"/>
              <a:gd name="connsiteX1" fmla="*/ 138023 w 508959"/>
              <a:gd name="connsiteY1" fmla="*/ 25879 h 794771"/>
              <a:gd name="connsiteX2" fmla="*/ 327804 w 508959"/>
              <a:gd name="connsiteY2" fmla="*/ 0 h 794771"/>
              <a:gd name="connsiteX3" fmla="*/ 448574 w 508959"/>
              <a:gd name="connsiteY3" fmla="*/ 8626 h 794771"/>
              <a:gd name="connsiteX4" fmla="*/ 474453 w 508959"/>
              <a:gd name="connsiteY4" fmla="*/ 34506 h 794771"/>
              <a:gd name="connsiteX5" fmla="*/ 508959 w 508959"/>
              <a:gd name="connsiteY5" fmla="*/ 51758 h 794771"/>
              <a:gd name="connsiteX6" fmla="*/ 491706 w 508959"/>
              <a:gd name="connsiteY6" fmla="*/ 241539 h 794771"/>
              <a:gd name="connsiteX7" fmla="*/ 483079 w 508959"/>
              <a:gd name="connsiteY7" fmla="*/ 353683 h 794771"/>
              <a:gd name="connsiteX8" fmla="*/ 474453 w 508959"/>
              <a:gd name="connsiteY8" fmla="*/ 388189 h 794771"/>
              <a:gd name="connsiteX9" fmla="*/ 457200 w 508959"/>
              <a:gd name="connsiteY9" fmla="*/ 483079 h 794771"/>
              <a:gd name="connsiteX10" fmla="*/ 448574 w 508959"/>
              <a:gd name="connsiteY10" fmla="*/ 586596 h 794771"/>
              <a:gd name="connsiteX11" fmla="*/ 439947 w 508959"/>
              <a:gd name="connsiteY11" fmla="*/ 785004 h 794771"/>
              <a:gd name="connsiteX12" fmla="*/ 396815 w 508959"/>
              <a:gd name="connsiteY12" fmla="*/ 793630 h 794771"/>
              <a:gd name="connsiteX13" fmla="*/ 34506 w 508959"/>
              <a:gd name="connsiteY13" fmla="*/ 793630 h 7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959" h="794771">
                <a:moveTo>
                  <a:pt x="0" y="43132"/>
                </a:moveTo>
                <a:cubicBezTo>
                  <a:pt x="92810" y="27665"/>
                  <a:pt x="13627" y="39701"/>
                  <a:pt x="138023" y="25879"/>
                </a:cubicBezTo>
                <a:cubicBezTo>
                  <a:pt x="199563" y="19041"/>
                  <a:pt x="267972" y="8548"/>
                  <a:pt x="327804" y="0"/>
                </a:cubicBezTo>
                <a:cubicBezTo>
                  <a:pt x="368061" y="2875"/>
                  <a:pt x="409288" y="-618"/>
                  <a:pt x="448574" y="8626"/>
                </a:cubicBezTo>
                <a:cubicBezTo>
                  <a:pt x="460449" y="11420"/>
                  <a:pt x="464526" y="27415"/>
                  <a:pt x="474453" y="34506"/>
                </a:cubicBezTo>
                <a:cubicBezTo>
                  <a:pt x="484917" y="41980"/>
                  <a:pt x="497457" y="46007"/>
                  <a:pt x="508959" y="51758"/>
                </a:cubicBezTo>
                <a:cubicBezTo>
                  <a:pt x="503208" y="115018"/>
                  <a:pt x="497131" y="178250"/>
                  <a:pt x="491706" y="241539"/>
                </a:cubicBezTo>
                <a:cubicBezTo>
                  <a:pt x="488504" y="278894"/>
                  <a:pt x="487460" y="316448"/>
                  <a:pt x="483079" y="353683"/>
                </a:cubicBezTo>
                <a:cubicBezTo>
                  <a:pt x="481694" y="365458"/>
                  <a:pt x="477025" y="376615"/>
                  <a:pt x="474453" y="388189"/>
                </a:cubicBezTo>
                <a:cubicBezTo>
                  <a:pt x="466417" y="424351"/>
                  <a:pt x="463441" y="445633"/>
                  <a:pt x="457200" y="483079"/>
                </a:cubicBezTo>
                <a:cubicBezTo>
                  <a:pt x="454325" y="517585"/>
                  <a:pt x="450549" y="552027"/>
                  <a:pt x="448574" y="586596"/>
                </a:cubicBezTo>
                <a:cubicBezTo>
                  <a:pt x="444797" y="652687"/>
                  <a:pt x="456003" y="720782"/>
                  <a:pt x="439947" y="785004"/>
                </a:cubicBezTo>
                <a:cubicBezTo>
                  <a:pt x="436391" y="799228"/>
                  <a:pt x="411474" y="793318"/>
                  <a:pt x="396815" y="793630"/>
                </a:cubicBezTo>
                <a:cubicBezTo>
                  <a:pt x="276073" y="796199"/>
                  <a:pt x="155276" y="793630"/>
                  <a:pt x="34506" y="7936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A2F0972-C5EE-C9C3-7DD6-A709F3361B9E}"/>
              </a:ext>
            </a:extLst>
          </p:cNvPr>
          <p:cNvSpPr txBox="1"/>
          <p:nvPr/>
        </p:nvSpPr>
        <p:spPr>
          <a:xfrm>
            <a:off x="900462" y="4206560"/>
            <a:ext cx="459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smalle ende skulle vende mod venstre.</a:t>
            </a:r>
          </a:p>
        </p:txBody>
      </p:sp>
      <p:sp>
        <p:nvSpPr>
          <p:cNvPr id="9" name="Pil: nedad 8">
            <a:extLst>
              <a:ext uri="{FF2B5EF4-FFF2-40B4-BE49-F238E27FC236}">
                <a16:creationId xmlns:a16="http://schemas.microsoft.com/office/drawing/2014/main" id="{3ACA17DF-C2A4-4138-8FBE-AECCD284FA0B}"/>
              </a:ext>
            </a:extLst>
          </p:cNvPr>
          <p:cNvSpPr/>
          <p:nvPr/>
        </p:nvSpPr>
        <p:spPr>
          <a:xfrm rot="10326172">
            <a:off x="1078302" y="3692106"/>
            <a:ext cx="224287" cy="5144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22AB14E-8488-F09A-0346-D842628A5116}"/>
              </a:ext>
            </a:extLst>
          </p:cNvPr>
          <p:cNvSpPr txBox="1"/>
          <p:nvPr/>
        </p:nvSpPr>
        <p:spPr>
          <a:xfrm>
            <a:off x="1224951" y="5124091"/>
            <a:ext cx="9661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Vigtigt at tilsætte de rigtige stoffer i de rigtige mængder til de rigtige brønde.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Vigtigt at overholde ventetiden, så stofferne får mulighed for at binde sig i brøndene.</a:t>
            </a:r>
          </a:p>
        </p:txBody>
      </p:sp>
    </p:spTree>
    <p:extLst>
      <p:ext uri="{BB962C8B-B14F-4D97-AF65-F5344CB8AC3E}">
        <p14:creationId xmlns:p14="http://schemas.microsoft.com/office/powerpoint/2010/main" val="342138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ABAA6-6340-16AF-7532-CC561153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Brøndene skal tømmes for ”løst” indhold: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25F1F96-5C20-D928-1AA1-2C62459F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36" y="1764898"/>
            <a:ext cx="7670727" cy="48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0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538DF-3BC5-7293-47C2-CE62F91D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ser de 4 animationer af reaktionerne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EFF52B8-B575-C851-7CBA-9165AE32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7584"/>
            <a:ext cx="12192000" cy="375787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20064D5-DB20-E256-709F-66BD76167972}"/>
              </a:ext>
            </a:extLst>
          </p:cNvPr>
          <p:cNvSpPr txBox="1"/>
          <p:nvPr/>
        </p:nvSpPr>
        <p:spPr>
          <a:xfrm>
            <a:off x="2941608" y="1676100"/>
            <a:ext cx="573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(direkte fra hjemmesiden)</a:t>
            </a:r>
          </a:p>
        </p:txBody>
      </p:sp>
    </p:spTree>
    <p:extLst>
      <p:ext uri="{BB962C8B-B14F-4D97-AF65-F5344CB8AC3E}">
        <p14:creationId xmlns:p14="http://schemas.microsoft.com/office/powerpoint/2010/main" val="399062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D68FF-EA60-B767-7931-5D588FD1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Resultater </a:t>
            </a:r>
            <a:r>
              <a:rPr lang="da-DK"/>
              <a:t>og fejlkilder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DD7756F-1F19-4B7A-37C5-E9DF95D2102D}"/>
              </a:ext>
            </a:extLst>
          </p:cNvPr>
          <p:cNvSpPr txBox="1"/>
          <p:nvPr/>
        </p:nvSpPr>
        <p:spPr>
          <a:xfrm>
            <a:off x="1394603" y="2487584"/>
            <a:ext cx="9402793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sz="2800" b="0" i="0" dirty="0">
                <a:effectLst/>
                <a:latin typeface="Italian-Plate-Regular"/>
              </a:rPr>
              <a:t>Dokumenter jeres resultater ved at tage et billede af strippen.</a:t>
            </a:r>
          </a:p>
          <a:p>
            <a:pPr algn="l" fontAlgn="ctr">
              <a:spcBef>
                <a:spcPts val="900"/>
              </a:spcBef>
              <a:buNone/>
            </a:pPr>
            <a:endParaRPr lang="da-DK" sz="2800" b="0" i="0" dirty="0">
              <a:effectLst/>
              <a:latin typeface="Italian-Plate-Regular"/>
            </a:endParaRPr>
          </a:p>
          <a:p>
            <a:pPr algn="l">
              <a:spcBef>
                <a:spcPts val="900"/>
              </a:spcBef>
              <a:buNone/>
            </a:pPr>
            <a:r>
              <a:rPr lang="da-DK" sz="2800" b="0" i="0" dirty="0">
                <a:effectLst/>
                <a:latin typeface="Italian-Plate-Regular"/>
              </a:rPr>
              <a:t>Se på billedet af jeres resultater, og vurder følgende: </a:t>
            </a:r>
          </a:p>
          <a:p>
            <a:pPr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a-DK" sz="2800" b="0" i="0" dirty="0">
                <a:effectLst/>
                <a:latin typeface="Italian-Plate-Regular"/>
              </a:rPr>
              <a:t>Hvilke forhold i testen sikrer, at I kan stole på resultatet? </a:t>
            </a:r>
          </a:p>
          <a:p>
            <a:pPr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a-DK" sz="2800" b="0" i="0" dirty="0">
                <a:effectLst/>
                <a:latin typeface="Italian-Plate-Regular"/>
              </a:rPr>
              <a:t>Er der tegn på fejlkilder i jeres resultater?</a:t>
            </a:r>
          </a:p>
          <a:p>
            <a:pPr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a-DK" sz="2800" b="0" i="0" dirty="0">
                <a:effectLst/>
                <a:latin typeface="Italian-Plate-Regular"/>
              </a:rPr>
              <a:t>Hvor sikre kan I være på jeres resultater? </a:t>
            </a:r>
            <a:endParaRPr lang="da-DK" b="0" i="0" dirty="0">
              <a:effectLst/>
              <a:latin typeface="Italian-Plat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880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A17157-16BC-29BC-86D6-46996072E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185285"/>
            <a:ext cx="11603069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8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8776D-C4AF-3D49-B9CF-B7B7701F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forventede resultater fra ELISA-øvelsen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207160B-48CF-9674-B332-56F2DCCC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75" y="1690688"/>
            <a:ext cx="961205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8C341-5DAF-AD96-DB80-A70DF68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ELISA evaluering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1142B6-4BC5-0307-2A37-769A253E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/>
          <a:lstStyle/>
          <a:p>
            <a:r>
              <a:rPr lang="da-DK" dirty="0"/>
              <a:t>Er der resultater, der afviger fra det forventede resultat? </a:t>
            </a:r>
          </a:p>
          <a:p>
            <a:r>
              <a:rPr lang="da-DK" dirty="0"/>
              <a:t>Tal om, hvilket antistof (1-6) der kan bruges til at identificere bushmasteren (BM) med, og hvilket antistof (1-6) der kan bruges til at identificere lanseslangerne (AL + BL) med. Begrund jeres svar.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1D4F787-0E63-A3F9-53A5-F3DC30B5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9896"/>
            <a:ext cx="12192000" cy="30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0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24C93C6-9B29-2281-9C3F-C22A7825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119"/>
            <a:ext cx="12192000" cy="63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19EC9-A862-3E0B-317E-C1BE6579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Modulplan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2FE331-513A-ADCE-E918-C666D9D7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dirty="0"/>
              <a:t>Først skal I arbejde med fagbegreberne "antigen" og "antistof". </a:t>
            </a:r>
          </a:p>
          <a:p>
            <a:endParaRPr lang="da-DK" dirty="0"/>
          </a:p>
          <a:p>
            <a:r>
              <a:rPr lang="da-DK" dirty="0"/>
              <a:t>Bagefter skal I udføre en ELISA-test for at finde frem til antistoffer, der kan skelne mellem gift fra bushmastere, lanseslanger og klapperslanger.</a:t>
            </a:r>
          </a:p>
          <a:p>
            <a:endParaRPr lang="da-DK" dirty="0"/>
          </a:p>
          <a:p>
            <a:r>
              <a:rPr lang="da-DK" dirty="0"/>
              <a:t>I dette modul skal I ved hjælp af metoden ELISA (</a:t>
            </a:r>
            <a:r>
              <a:rPr lang="da-DK" dirty="0" err="1"/>
              <a:t>Enzyme</a:t>
            </a:r>
            <a:r>
              <a:rPr lang="da-DK" dirty="0"/>
              <a:t> </a:t>
            </a:r>
            <a:r>
              <a:rPr lang="da-DK" dirty="0" err="1"/>
              <a:t>Linked</a:t>
            </a:r>
            <a:r>
              <a:rPr lang="da-DK" dirty="0"/>
              <a:t> </a:t>
            </a:r>
            <a:r>
              <a:rPr lang="da-DK" dirty="0" err="1"/>
              <a:t>Immuno</a:t>
            </a:r>
            <a:r>
              <a:rPr lang="da-DK" dirty="0"/>
              <a:t> </a:t>
            </a:r>
            <a:r>
              <a:rPr lang="da-DK" dirty="0" err="1"/>
              <a:t>Sorbent</a:t>
            </a:r>
            <a:r>
              <a:rPr lang="da-DK" dirty="0"/>
              <a:t> </a:t>
            </a:r>
            <a:r>
              <a:rPr lang="da-DK" dirty="0" err="1"/>
              <a:t>Assay</a:t>
            </a:r>
            <a:r>
              <a:rPr lang="da-DK" dirty="0"/>
              <a:t>) finde frem til antistoffer, der kan bruges i en diagnostisk test.</a:t>
            </a:r>
          </a:p>
        </p:txBody>
      </p:sp>
    </p:spTree>
    <p:extLst>
      <p:ext uri="{BB962C8B-B14F-4D97-AF65-F5344CB8AC3E}">
        <p14:creationId xmlns:p14="http://schemas.microsoft.com/office/powerpoint/2010/main" val="204308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ACF63-A6F5-7F6D-15C3-DB32D357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VenomAid</a:t>
            </a:r>
            <a:r>
              <a:rPr lang="da-DK" dirty="0"/>
              <a:t> Diagnostics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FA7647-305D-E907-6E23-B6CFB7EBF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496" y="1825625"/>
            <a:ext cx="10333008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På jagt efter specifikke antistoffer</a:t>
            </a:r>
          </a:p>
          <a:p>
            <a:r>
              <a:rPr lang="da-DK" dirty="0"/>
              <a:t>Den danske virksomhed </a:t>
            </a:r>
            <a:r>
              <a:rPr lang="da-DK" dirty="0" err="1"/>
              <a:t>VenomAid</a:t>
            </a:r>
            <a:r>
              <a:rPr lang="da-DK" dirty="0"/>
              <a:t> Diagnostics leder efter antistoffer, der kan identificere antigener i giften fra enten bushmaster eller lanseslanger. De bruger metoden ELISA (</a:t>
            </a:r>
            <a:r>
              <a:rPr lang="da-DK" dirty="0" err="1"/>
              <a:t>Enzyme</a:t>
            </a:r>
            <a:r>
              <a:rPr lang="da-DK" dirty="0"/>
              <a:t> </a:t>
            </a:r>
            <a:r>
              <a:rPr lang="da-DK" dirty="0" err="1"/>
              <a:t>Linked</a:t>
            </a:r>
            <a:r>
              <a:rPr lang="da-DK" dirty="0"/>
              <a:t> </a:t>
            </a:r>
            <a:r>
              <a:rPr lang="da-DK" dirty="0" err="1"/>
              <a:t>Immuno</a:t>
            </a:r>
            <a:r>
              <a:rPr lang="da-DK" dirty="0"/>
              <a:t> </a:t>
            </a:r>
            <a:r>
              <a:rPr lang="da-DK" dirty="0" err="1"/>
              <a:t>Sorbent</a:t>
            </a:r>
            <a:r>
              <a:rPr lang="da-DK" dirty="0"/>
              <a:t> </a:t>
            </a:r>
            <a:r>
              <a:rPr lang="da-DK" dirty="0" err="1"/>
              <a:t>Assay</a:t>
            </a:r>
            <a:r>
              <a:rPr lang="da-DK" dirty="0"/>
              <a:t>) til at finde antistoffer, der kan binde sig til antigenerne i giften.</a:t>
            </a:r>
          </a:p>
          <a:p>
            <a:r>
              <a:rPr lang="da-DK" dirty="0"/>
              <a:t>De tester også, om antistofferne giver falsk positive resultater for andre, nært beslægtede slangers gift. På den måde sikrer de, at antistofferne kun identificerer giften fra bushmaster og lanseslanger.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344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F15CE-3F35-06AB-27E8-6FF29585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Toksiner, antigener og antistoffer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55D152-8638-2B05-75CF-2CF5CEB4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Se videoen sammen i klassen, og tal bagefter om følgende:</a:t>
            </a:r>
          </a:p>
          <a:p>
            <a:r>
              <a:rPr lang="da-DK" dirty="0"/>
              <a:t>Hvad menes der med, at toksiner virker som antigener ?</a:t>
            </a:r>
          </a:p>
          <a:p>
            <a:r>
              <a:rPr lang="da-DK" dirty="0"/>
              <a:t>Hvad bruger </a:t>
            </a:r>
            <a:r>
              <a:rPr lang="da-DK" dirty="0" err="1"/>
              <a:t>VenomAid</a:t>
            </a:r>
            <a:r>
              <a:rPr lang="da-DK" dirty="0"/>
              <a:t> Diagnostics antistoffer til? 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2E3223-9EBD-436E-4BBB-4B2F1AEF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0"/>
          <a:stretch/>
        </p:blipFill>
        <p:spPr>
          <a:xfrm>
            <a:off x="5116285" y="3395651"/>
            <a:ext cx="7075715" cy="34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8F993-EF42-1908-3913-A1A6E76E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Kobling mellem Modul 1 og Modul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672475-27E8-534B-8D55-1AA81FEB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slanger var vanskelige at identificere ved hjælp af traditionelle diagnosticeringsmetoder?</a:t>
            </a:r>
          </a:p>
          <a:p>
            <a:r>
              <a:rPr lang="da-DK" dirty="0"/>
              <a:t>Hvilke to slangers gift kunne behandles med samme modgift?</a:t>
            </a:r>
          </a:p>
          <a:p>
            <a:r>
              <a:rPr lang="da-DK" dirty="0"/>
              <a:t>Til hvilke slanger vil det være </a:t>
            </a:r>
          </a:p>
          <a:p>
            <a:pPr marL="0" indent="0">
              <a:buNone/>
            </a:pPr>
            <a:r>
              <a:rPr lang="da-DK" dirty="0"/>
              <a:t>   relevant at finde antistoffer, </a:t>
            </a:r>
          </a:p>
          <a:p>
            <a:pPr marL="0" indent="0">
              <a:buNone/>
            </a:pPr>
            <a:r>
              <a:rPr lang="da-DK" dirty="0"/>
              <a:t>   som kan identificere slangerne? 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EFF0164-D3D4-5AED-7517-D0DFCFF7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17" y="3497115"/>
            <a:ext cx="4773283" cy="33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60ECCD5-E2C5-13E6-D484-DCA17D98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56" y="1630714"/>
            <a:ext cx="10546887" cy="52272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B2443D-49F2-E82C-0FBB-80F701E0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522" y="0"/>
            <a:ext cx="4676955" cy="81535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a-DK" dirty="0"/>
              <a:t>Specifikt antistof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3863FD-062A-1AEA-F679-C973071128C7}"/>
              </a:ext>
            </a:extLst>
          </p:cNvPr>
          <p:cNvSpPr txBox="1"/>
          <p:nvPr/>
        </p:nvSpPr>
        <p:spPr>
          <a:xfrm>
            <a:off x="1699404" y="815357"/>
            <a:ext cx="860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effectLst/>
                <a:latin typeface="Italian-Plate-Regular"/>
              </a:rPr>
              <a:t>Hvilke af de tre antistoffer </a:t>
            </a:r>
            <a:r>
              <a:rPr lang="da-DK" dirty="0">
                <a:latin typeface="Italian-Plate-Regular"/>
              </a:rPr>
              <a:t>(vist i A) </a:t>
            </a:r>
            <a:r>
              <a:rPr lang="da-DK" b="0" i="0" dirty="0">
                <a:effectLst/>
                <a:latin typeface="Italian-Plate-Regular"/>
              </a:rPr>
              <a:t>kan binde sig til antigenerne i bushmasterens gift (B)?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effectLst/>
                <a:latin typeface="Italian-Plate-Regular"/>
              </a:rPr>
              <a:t>Hvilket antistof kan bruges til at identificere bushmasterens gift med? </a:t>
            </a:r>
          </a:p>
        </p:txBody>
      </p:sp>
    </p:spTree>
    <p:extLst>
      <p:ext uri="{BB962C8B-B14F-4D97-AF65-F5344CB8AC3E}">
        <p14:creationId xmlns:p14="http://schemas.microsoft.com/office/powerpoint/2010/main" val="305363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E3EA1-B693-12E5-C0C2-0B37F245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leder </a:t>
            </a:r>
            <a:r>
              <a:rPr lang="da-DK" dirty="0" err="1"/>
              <a:t>VenomAid</a:t>
            </a:r>
            <a:r>
              <a:rPr lang="da-DK" dirty="0"/>
              <a:t> Diagnostics efter?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35618D-0348-0B6F-6120-E13682C93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skal der til, for at et antistof kan bruges til at identificere giften fra en bestemt slangeart?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1E85624-7F0F-2F69-386F-87AD7A86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81" y="2855229"/>
            <a:ext cx="3324689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977DF-1D49-A27C-6807-44CB28A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ELISA-test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478FAA-12AE-9213-E899-86231A9C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Enzyme</a:t>
            </a:r>
            <a:r>
              <a:rPr lang="da-DK" dirty="0"/>
              <a:t> </a:t>
            </a:r>
            <a:r>
              <a:rPr lang="da-DK" dirty="0" err="1"/>
              <a:t>Linked</a:t>
            </a:r>
            <a:r>
              <a:rPr lang="da-DK" dirty="0"/>
              <a:t> </a:t>
            </a:r>
            <a:r>
              <a:rPr lang="da-DK" dirty="0" err="1"/>
              <a:t>Immuno</a:t>
            </a:r>
            <a:r>
              <a:rPr lang="da-DK" dirty="0"/>
              <a:t> </a:t>
            </a:r>
            <a:r>
              <a:rPr lang="da-DK" dirty="0" err="1"/>
              <a:t>Sorbent</a:t>
            </a:r>
            <a:r>
              <a:rPr lang="da-DK" dirty="0"/>
              <a:t> </a:t>
            </a:r>
            <a:r>
              <a:rPr lang="da-DK" dirty="0" err="1"/>
              <a:t>Assay</a:t>
            </a:r>
            <a:r>
              <a:rPr lang="da-DK" dirty="0"/>
              <a:t> (ELISA) er en metode til at identificere enten specifikke antigener eller specifikke antistoffer i en prøve.</a:t>
            </a:r>
          </a:p>
          <a:p>
            <a:endParaRPr lang="da-DK" dirty="0"/>
          </a:p>
          <a:p>
            <a:r>
              <a:rPr lang="da-DK" dirty="0"/>
              <a:t>PAS PÅ!</a:t>
            </a:r>
          </a:p>
          <a:p>
            <a:pPr marL="0" indent="0">
              <a:buNone/>
            </a:pPr>
            <a:r>
              <a:rPr lang="da-DK" dirty="0"/>
              <a:t>   Risiko for kontaminering </a:t>
            </a:r>
          </a:p>
          <a:p>
            <a:pPr marL="0" indent="0">
              <a:buNone/>
            </a:pPr>
            <a:r>
              <a:rPr lang="da-DK" dirty="0"/>
              <a:t>   af brønde i strippen.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C584359-99FB-28BD-13CC-0530D40B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8476"/>
            <a:ext cx="4404952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527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Italian-Plate-Regular</vt:lpstr>
      <vt:lpstr>Aptos</vt:lpstr>
      <vt:lpstr>Aptos Display</vt:lpstr>
      <vt:lpstr>Arial</vt:lpstr>
      <vt:lpstr>Office-tema</vt:lpstr>
      <vt:lpstr>Fight the Bite</vt:lpstr>
      <vt:lpstr>PowerPoint-præsentation</vt:lpstr>
      <vt:lpstr>Modulplan</vt:lpstr>
      <vt:lpstr>VenomAid Diagnostics</vt:lpstr>
      <vt:lpstr>Toksiner, antigener og antistoffer</vt:lpstr>
      <vt:lpstr>Kobling mellem Modul 1 og Modul 2</vt:lpstr>
      <vt:lpstr>Specifikt antistof</vt:lpstr>
      <vt:lpstr>Hvad leder VenomAid Diagnostics efter?</vt:lpstr>
      <vt:lpstr>ELISA-test</vt:lpstr>
      <vt:lpstr>PowerPoint-præsentation</vt:lpstr>
      <vt:lpstr>PowerPoint-præsentation</vt:lpstr>
      <vt:lpstr>Mærkning af brøndene i strippen:</vt:lpstr>
      <vt:lpstr>Brøndene skal tømmes for ”løst” indhold:</vt:lpstr>
      <vt:lpstr>Vi ser de 4 animationer af reaktionerne</vt:lpstr>
      <vt:lpstr>Resultater og fejlkilder</vt:lpstr>
      <vt:lpstr>PowerPoint-præsentation</vt:lpstr>
      <vt:lpstr>De forventede resultater fra ELISA-øvelsen</vt:lpstr>
      <vt:lpstr>ELISA evaluering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Skov</dc:creator>
  <cp:lastModifiedBy>Charlotte Skov</cp:lastModifiedBy>
  <cp:revision>15</cp:revision>
  <dcterms:created xsi:type="dcterms:W3CDTF">2025-09-18T11:54:57Z</dcterms:created>
  <dcterms:modified xsi:type="dcterms:W3CDTF">2025-09-19T09:25:09Z</dcterms:modified>
</cp:coreProperties>
</file>